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3" r:id="rId6"/>
    <p:sldMasterId id="2147483704" r:id="rId7"/>
  </p:sldMasterIdLst>
  <p:notesMasterIdLst>
    <p:notesMasterId r:id="rId17"/>
  </p:notesMasterIdLst>
  <p:handoutMasterIdLst>
    <p:handoutMasterId r:id="rId18"/>
  </p:handoutMasterIdLst>
  <p:sldIdLst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4" r:id="rId16"/>
  </p:sldIdLst>
  <p:sldSz cx="9144000" cy="6858000" type="screen4x3"/>
  <p:notesSz cx="7315200" cy="96012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487" autoAdjust="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602919" y="9421200"/>
            <a:ext cx="1159728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0F537D25-2CCB-4D7C-AEE0-C95D5BFA3006}" type="datetime4">
              <a:rPr lang="nl-BE" sz="1000" smtClean="0"/>
              <a:t>4 december 2022</a:t>
            </a:fld>
            <a:endParaRPr lang="nl-BE" sz="1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762646" y="9421200"/>
            <a:ext cx="461573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l-BE" sz="1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378378" y="9421200"/>
            <a:ext cx="334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50E2E4EE-292C-493C-A0A6-EBE7E66A9614}" type="slidenum">
              <a:rPr lang="nl-BE" sz="1000" smtClean="0"/>
              <a:pPr/>
              <a:t>‹nr.›</a:t>
            </a:fld>
            <a:endParaRPr lang="nl-BE" sz="10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602919" y="9352053"/>
            <a:ext cx="611025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21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731520" y="9421200"/>
            <a:ext cx="1159200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fld id="{9F509FB0-E02F-4777-AA5F-22ACC2F224AD}" type="datetime4">
              <a:rPr lang="nl-BE" smtClean="0"/>
              <a:t>4 december 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451227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895482" y="9421200"/>
            <a:ext cx="4342598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238080" y="9421200"/>
            <a:ext cx="345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/>
            </a:lvl1pPr>
          </a:lstStyle>
          <a:p>
            <a:fld id="{89556F92-99B6-41A7-800F-0D7A3FC7CDD3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731520" y="9352053"/>
            <a:ext cx="585216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8626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7415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695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975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9255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529FB5-3570-4517-8766-30CDED69112C}" type="datetime4">
              <a:rPr lang="nl-BE" smtClean="0"/>
              <a:t>4 december 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F92-99B6-41A7-800F-0D7A3FC7CDD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6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0ABA921-335B-4C40-96C5-4107FDB74A3B}" type="datetime4">
              <a:rPr lang="nl-BE" smtClean="0"/>
              <a:t>4 december 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6F92-99B6-41A7-800F-0D7A3FC7CDD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094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+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828"/>
            <a:ext cx="9163636" cy="6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4E9C-6CCF-44EB-90C2-C6706B7EEBD3}" type="slidenum">
              <a:rPr lang="nl-BE" smtClean="0"/>
              <a:t>‹nr.›</a:t>
            </a:fld>
            <a:endParaRPr lang="nl-BE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735480" y="1211400"/>
            <a:ext cx="38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chtscherm S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6792" cy="15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7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chtscherm F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11" y="0"/>
            <a:ext cx="4526289" cy="1536195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360363"/>
            <a:ext cx="3657600" cy="16129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op het pictogram om het logo van de voormalige entiteit in te voegen</a:t>
            </a:r>
          </a:p>
        </p:txBody>
      </p:sp>
    </p:spTree>
    <p:extLst>
      <p:ext uri="{BB962C8B-B14F-4D97-AF65-F5344CB8AC3E}">
        <p14:creationId xmlns:p14="http://schemas.microsoft.com/office/powerpoint/2010/main" val="387722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242" y="393036"/>
            <a:ext cx="7704000" cy="141479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de slotgroet in te voegen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5682" y="1999259"/>
            <a:ext cx="7697083" cy="1563214"/>
          </a:xfrm>
        </p:spPr>
        <p:txBody>
          <a:bodyPr>
            <a:normAutofit/>
          </a:bodyPr>
          <a:lstStyle>
            <a:lvl1pPr marL="0" indent="0" algn="l">
              <a:lnSpc>
                <a:spcPct val="126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naam en contactgegevens van de spreker in te voegen</a:t>
            </a:r>
            <a:endParaRPr lang="en-US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752472" y="1927689"/>
            <a:ext cx="570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828"/>
            <a:ext cx="9163636" cy="6084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735480" y="1211400"/>
            <a:ext cx="38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4E9C-6CCF-44EB-90C2-C6706B7EEB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73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828"/>
            <a:ext cx="9163636" cy="60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4E9C-6CCF-44EB-90C2-C6706B7EEB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59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2332037" y="2422524"/>
            <a:ext cx="3420000" cy="228663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4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828"/>
            <a:ext cx="9163636" cy="60840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735480" y="1211400"/>
            <a:ext cx="38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609" y="1610428"/>
            <a:ext cx="3384000" cy="41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609" y="1610428"/>
            <a:ext cx="3384000" cy="41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4E9C-6CCF-44EB-90C2-C6706B7EEB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69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242" y="522876"/>
            <a:ext cx="7704000" cy="192663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158" y="2671898"/>
            <a:ext cx="7697083" cy="889449"/>
          </a:xfrm>
        </p:spPr>
        <p:txBody>
          <a:bodyPr>
            <a:normAutofit/>
          </a:bodyPr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242" y="238420"/>
            <a:ext cx="8424758" cy="284456"/>
          </a:xfrm>
        </p:spPr>
        <p:txBody>
          <a:bodyPr/>
          <a:lstStyle>
            <a:lvl1pPr algn="l">
              <a:defRPr sz="1350" b="1">
                <a:solidFill>
                  <a:schemeClr val="accent2"/>
                </a:solidFill>
              </a:defRPr>
            </a:lvl1pPr>
          </a:lstStyle>
          <a:p>
            <a:r>
              <a:rPr lang="nl-BE"/>
              <a:t>2 december 2022</a:t>
            </a:r>
            <a:endParaRPr lang="nl-BE" dirty="0"/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752472" y="2569369"/>
            <a:ext cx="570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7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828"/>
            <a:ext cx="9163636" cy="60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4E9C-6CCF-44EB-90C2-C6706B7EEBD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991768"/>
            <a:ext cx="6984000" cy="472265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1500"/>
              </a:spcBef>
              <a:buNone/>
              <a:defRPr sz="2500" b="1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" indent="0">
              <a:buNone/>
              <a:defRPr/>
            </a:lvl3pPr>
            <a:lvl4pPr marL="190800" indent="0">
              <a:buNone/>
              <a:defRPr/>
            </a:lvl4pPr>
            <a:lvl5pPr marL="381600" indent="0">
              <a:buNone/>
              <a:defRPr/>
            </a:lvl5pPr>
          </a:lstStyle>
          <a:p>
            <a:pPr lvl="0"/>
            <a:r>
              <a:rPr lang="nl-NL" dirty="0"/>
              <a:t>Titel Hoofdstuk 1</a:t>
            </a:r>
            <a:br>
              <a:rPr lang="nl-NL" dirty="0"/>
            </a:br>
            <a:r>
              <a:rPr lang="nl-NL" dirty="0"/>
              <a:t>Titel Hoofdstuk 2</a:t>
            </a:r>
            <a:br>
              <a:rPr lang="nl-NL" dirty="0"/>
            </a:br>
            <a:r>
              <a:rPr lang="nl-NL" dirty="0"/>
              <a:t>Titel Hoofdstuk 3</a:t>
            </a:r>
            <a:br>
              <a:rPr lang="nl-NL" dirty="0"/>
            </a:br>
            <a:r>
              <a:rPr lang="nl-NL" dirty="0"/>
              <a:t>Titel Hoofdstuk 4</a:t>
            </a:r>
            <a:br>
              <a:rPr lang="nl-NL" dirty="0"/>
            </a:br>
            <a:r>
              <a:rPr lang="nl-NL" dirty="0"/>
              <a:t>Titel Hoofdstuk 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327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67" y="0"/>
            <a:ext cx="2624333" cy="11460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58092"/>
            <a:ext cx="5400000" cy="1237383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4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oofdstuk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67" y="0"/>
            <a:ext cx="2624333" cy="1146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58092"/>
            <a:ext cx="5400000" cy="1237383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0" y="2286000"/>
            <a:ext cx="9144000" cy="4572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873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6" y="215443"/>
            <a:ext cx="7704000" cy="81297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609" y="1610428"/>
            <a:ext cx="6984000" cy="41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5074" y="6373018"/>
            <a:ext cx="9815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nl-BE"/>
              <a:t>2 december 2022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505" y="6373018"/>
            <a:ext cx="46441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828" y="6373018"/>
            <a:ext cx="4619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76964E9C-6CCF-44EB-90C2-C6706B7EEBD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10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70" r:id="rId4"/>
    <p:sldLayoutId id="2147483664" r:id="rId5"/>
  </p:sldLayoutIdLst>
  <p:hf sldNum="0"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126000"/>
        </a:lnSpc>
        <a:spcBef>
          <a:spcPts val="5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" indent="-36000" algn="l" defTabSz="914400" rtl="0" eaLnBrk="1" latinLnBrk="0" hangingPunct="1">
        <a:lnSpc>
          <a:spcPct val="126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90800" indent="-154800" algn="l" defTabSz="914400" rtl="0" eaLnBrk="1" latinLnBrk="0" hangingPunct="1">
        <a:lnSpc>
          <a:spcPct val="126000"/>
        </a:lnSpc>
        <a:spcBef>
          <a:spcPts val="500"/>
        </a:spcBef>
        <a:buClr>
          <a:schemeClr val="tx2"/>
        </a:buClr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81600" indent="-190800" algn="l" defTabSz="914400" rtl="0" eaLnBrk="1" latinLnBrk="0" hangingPunct="1">
        <a:lnSpc>
          <a:spcPct val="126000"/>
        </a:lnSpc>
        <a:spcBef>
          <a:spcPts val="300"/>
        </a:spcBef>
        <a:buFont typeface="Trebuchet MS" panose="020B0603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72400" indent="-190800" algn="l" defTabSz="914400" rtl="0" eaLnBrk="1" latinLnBrk="0" hangingPunct="1">
        <a:lnSpc>
          <a:spcPct val="105000"/>
        </a:lnSpc>
        <a:spcBef>
          <a:spcPts val="300"/>
        </a:spcBef>
        <a:buClr>
          <a:schemeClr val="accent3"/>
        </a:buClr>
        <a:buFont typeface="Trebuchet MS" panose="020B0603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6" y="215443"/>
            <a:ext cx="7704000" cy="81297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609" y="1610428"/>
            <a:ext cx="6984000" cy="41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5074" y="6373018"/>
            <a:ext cx="9815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nl-BE"/>
              <a:t>2 december 2022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505" y="6373018"/>
            <a:ext cx="46441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5828" y="6373018"/>
            <a:ext cx="4619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76964E9C-6CCF-44EB-90C2-C6706B7EEBD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11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0" r:id="rId3"/>
    <p:sldLayoutId id="2147483692" r:id="rId4"/>
  </p:sldLayoutIdLst>
  <p:hf sldNum="0"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126000"/>
        </a:lnSpc>
        <a:spcBef>
          <a:spcPts val="5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" indent="-36000" algn="l" defTabSz="914400" rtl="0" eaLnBrk="1" latinLnBrk="0" hangingPunct="1">
        <a:lnSpc>
          <a:spcPct val="126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90800" indent="-154800" algn="l" defTabSz="914400" rtl="0" eaLnBrk="1" latinLnBrk="0" hangingPunct="1">
        <a:lnSpc>
          <a:spcPct val="126000"/>
        </a:lnSpc>
        <a:spcBef>
          <a:spcPts val="500"/>
        </a:spcBef>
        <a:buClr>
          <a:schemeClr val="tx2"/>
        </a:buClr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81600" indent="-190800" algn="l" defTabSz="914400" rtl="0" eaLnBrk="1" latinLnBrk="0" hangingPunct="1">
        <a:lnSpc>
          <a:spcPct val="126000"/>
        </a:lnSpc>
        <a:spcBef>
          <a:spcPts val="300"/>
        </a:spcBef>
        <a:buFont typeface="Trebuchet MS" panose="020B0603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72400" indent="-190800" algn="l" defTabSz="914400" rtl="0" eaLnBrk="1" latinLnBrk="0" hangingPunct="1">
        <a:lnSpc>
          <a:spcPct val="105000"/>
        </a:lnSpc>
        <a:spcBef>
          <a:spcPts val="300"/>
        </a:spcBef>
        <a:buClr>
          <a:schemeClr val="accent3"/>
        </a:buClr>
        <a:buFont typeface="Trebuchet MS" panose="020B0603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6" y="215443"/>
            <a:ext cx="7704000" cy="81297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609" y="1610428"/>
            <a:ext cx="6984000" cy="41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</p:sldLayoutIdLst>
  <p:hf sldNum="0"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126000"/>
        </a:lnSpc>
        <a:spcBef>
          <a:spcPts val="5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" indent="-36000" algn="l" defTabSz="914400" rtl="0" eaLnBrk="1" latinLnBrk="0" hangingPunct="1">
        <a:lnSpc>
          <a:spcPct val="126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90800" indent="-154800" algn="l" defTabSz="914400" rtl="0" eaLnBrk="1" latinLnBrk="0" hangingPunct="1">
        <a:lnSpc>
          <a:spcPct val="126000"/>
        </a:lnSpc>
        <a:spcBef>
          <a:spcPts val="500"/>
        </a:spcBef>
        <a:buClr>
          <a:schemeClr val="tx2"/>
        </a:buClr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81600" indent="-190800" algn="l" defTabSz="914400" rtl="0" eaLnBrk="1" latinLnBrk="0" hangingPunct="1">
        <a:lnSpc>
          <a:spcPct val="126000"/>
        </a:lnSpc>
        <a:spcBef>
          <a:spcPts val="300"/>
        </a:spcBef>
        <a:buFont typeface="Trebuchet MS" panose="020B0603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72400" indent="-190800" algn="l" defTabSz="914400" rtl="0" eaLnBrk="1" latinLnBrk="0" hangingPunct="1">
        <a:lnSpc>
          <a:spcPct val="105000"/>
        </a:lnSpc>
        <a:spcBef>
          <a:spcPts val="300"/>
        </a:spcBef>
        <a:buClr>
          <a:schemeClr val="accent3"/>
        </a:buClr>
        <a:buFont typeface="Trebuchet MS" panose="020B0603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6" y="215443"/>
            <a:ext cx="7704000" cy="81297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609" y="1610428"/>
            <a:ext cx="6984000" cy="410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126000"/>
        </a:lnSpc>
        <a:spcBef>
          <a:spcPts val="5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" indent="-36000" algn="l" defTabSz="914400" rtl="0" eaLnBrk="1" latinLnBrk="0" hangingPunct="1">
        <a:lnSpc>
          <a:spcPct val="126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90800" indent="-154800" algn="l" defTabSz="914400" rtl="0" eaLnBrk="1" latinLnBrk="0" hangingPunct="1">
        <a:lnSpc>
          <a:spcPct val="126000"/>
        </a:lnSpc>
        <a:spcBef>
          <a:spcPts val="500"/>
        </a:spcBef>
        <a:buClr>
          <a:schemeClr val="tx2"/>
        </a:buClr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81600" indent="-190800" algn="l" defTabSz="914400" rtl="0" eaLnBrk="1" latinLnBrk="0" hangingPunct="1">
        <a:lnSpc>
          <a:spcPct val="126000"/>
        </a:lnSpc>
        <a:spcBef>
          <a:spcPts val="300"/>
        </a:spcBef>
        <a:buFont typeface="Trebuchet MS" panose="020B0603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72400" indent="-190800" algn="l" defTabSz="914400" rtl="0" eaLnBrk="1" latinLnBrk="0" hangingPunct="1">
        <a:lnSpc>
          <a:spcPct val="105000"/>
        </a:lnSpc>
        <a:spcBef>
          <a:spcPts val="300"/>
        </a:spcBef>
        <a:buClr>
          <a:schemeClr val="accent3"/>
        </a:buClr>
        <a:buFont typeface="Trebuchet MS" panose="020B0603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Participatie op niveau van de jongere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Sessie studiedag CANO 2 december 2022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30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9E768F-03E9-52DE-1AF9-E84F6A20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en verloop van de sessie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89270B2-78BD-3A8D-589C-E9DB55366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/>
              <a:t>Doelstellingen</a:t>
            </a:r>
          </a:p>
          <a:p>
            <a:pPr lvl="2"/>
            <a:r>
              <a:rPr lang="nl-BE" b="1" dirty="0"/>
              <a:t>Reflectief handelen </a:t>
            </a:r>
            <a:r>
              <a:rPr lang="nl-BE" dirty="0"/>
              <a:t>op het vlak van participatie</a:t>
            </a:r>
          </a:p>
          <a:p>
            <a:pPr lvl="3"/>
            <a:r>
              <a:rPr lang="nl-BE" u="sng" dirty="0"/>
              <a:t>Denkkader</a:t>
            </a:r>
            <a:r>
              <a:rPr lang="nl-BE" dirty="0"/>
              <a:t> participatie (SAAMO)</a:t>
            </a:r>
          </a:p>
          <a:p>
            <a:pPr lvl="2"/>
            <a:r>
              <a:rPr lang="nl-BE" dirty="0"/>
              <a:t>Aanreiken van </a:t>
            </a:r>
            <a:r>
              <a:rPr lang="nl-BE" b="1" dirty="0"/>
              <a:t>handvatten</a:t>
            </a:r>
            <a:r>
              <a:rPr lang="nl-BE" dirty="0"/>
              <a:t> voor participatie</a:t>
            </a:r>
          </a:p>
          <a:p>
            <a:pPr lvl="3"/>
            <a:r>
              <a:rPr lang="nl-BE" dirty="0"/>
              <a:t>Geen concrete methodieken</a:t>
            </a:r>
          </a:p>
          <a:p>
            <a:pPr lvl="3"/>
            <a:r>
              <a:rPr lang="nl-BE" u="sng" dirty="0"/>
              <a:t>Handelingskader</a:t>
            </a:r>
            <a:r>
              <a:rPr lang="nl-BE" dirty="0"/>
              <a:t> participatie (SAAMO)</a:t>
            </a:r>
          </a:p>
          <a:p>
            <a:pPr lvl="1"/>
            <a:r>
              <a:rPr lang="nl-BE" dirty="0"/>
              <a:t>Verloop</a:t>
            </a:r>
          </a:p>
          <a:p>
            <a:pPr lvl="2"/>
            <a:r>
              <a:rPr lang="nl-BE" dirty="0"/>
              <a:t>We werken met echte casussen: we stellen ons op als </a:t>
            </a:r>
            <a:r>
              <a:rPr lang="nl-BE" b="1" dirty="0"/>
              <a:t>‘kritische vrienden’</a:t>
            </a:r>
          </a:p>
          <a:p>
            <a:pPr lvl="2"/>
            <a:r>
              <a:rPr lang="nl-BE" dirty="0"/>
              <a:t>Bedoeling om </a:t>
            </a:r>
            <a:r>
              <a:rPr lang="nl-BE" b="1" dirty="0"/>
              <a:t>van elkaar te leren</a:t>
            </a:r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516B4CE-AD1A-3D8F-6771-1D58F06A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133959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604DDE-4B6A-0A0A-1337-B7B267EA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Casussen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1810F4A-2EAE-E164-16C4-AD595BD38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BE" dirty="0"/>
              <a:t>We sprokkelen 3 casussen</a:t>
            </a:r>
          </a:p>
          <a:p>
            <a:pPr lvl="2"/>
            <a:r>
              <a:rPr lang="nl-BE" b="1" dirty="0"/>
              <a:t>Afgelopen of lopende </a:t>
            </a:r>
            <a:r>
              <a:rPr lang="nl-BE" dirty="0"/>
              <a:t>participatie-initiatieven</a:t>
            </a:r>
          </a:p>
          <a:p>
            <a:pPr lvl="2"/>
            <a:r>
              <a:rPr lang="nl-BE" b="1" dirty="0"/>
              <a:t>Plannen/ideeën </a:t>
            </a:r>
            <a:r>
              <a:rPr lang="nl-BE" dirty="0"/>
              <a:t>om participatief aan de slag te gaan met de jongeren</a:t>
            </a:r>
          </a:p>
          <a:p>
            <a:pPr lvl="1"/>
            <a:r>
              <a:rPr lang="nl-BE" dirty="0"/>
              <a:t>Wie/wat/waarom</a:t>
            </a:r>
          </a:p>
          <a:p>
            <a:pPr lvl="2"/>
            <a:r>
              <a:rPr lang="nl-BE" b="1" dirty="0"/>
              <a:t>Wie</a:t>
            </a:r>
            <a:r>
              <a:rPr lang="nl-BE" dirty="0"/>
              <a:t> is doelgroep en wie begeleidt het participatietraject? Komen er nog andere actoren in beeld?</a:t>
            </a:r>
          </a:p>
          <a:p>
            <a:pPr lvl="2"/>
            <a:r>
              <a:rPr lang="nl-BE" b="1" dirty="0"/>
              <a:t>Waarom</a:t>
            </a:r>
            <a:r>
              <a:rPr lang="nl-BE" dirty="0"/>
              <a:t> ga je participatief aan de slag? Wat is het doel, en wanneer ben je tevreden? Komen de grondrechten in beeld, of de bouwstenen van structurele veranderingen (zie presentatie VM)?</a:t>
            </a:r>
          </a:p>
          <a:p>
            <a:pPr lvl="2"/>
            <a:r>
              <a:rPr lang="nl-BE" b="1" dirty="0"/>
              <a:t>Wat</a:t>
            </a:r>
            <a:r>
              <a:rPr lang="nl-BE" dirty="0"/>
              <a:t> doe je juist in het initiatief? Welke methodieken hanteer je?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94A821-C0E7-BBBC-BEC1-1390A58D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17159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980A77-4D2F-95DA-DAE6-8A867F57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 de slag in groepjes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02686E5-A0D4-C2A7-6CD2-CD23F060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nl-BE" b="1" dirty="0"/>
              <a:t>Eén groepje </a:t>
            </a:r>
            <a:r>
              <a:rPr lang="nl-BE" dirty="0"/>
              <a:t>per casus</a:t>
            </a:r>
          </a:p>
          <a:p>
            <a:pPr lvl="2"/>
            <a:r>
              <a:rPr lang="nl-BE" dirty="0"/>
              <a:t>Aan de slag met de </a:t>
            </a:r>
            <a:r>
              <a:rPr lang="nl-BE" b="1" dirty="0"/>
              <a:t>richtvragen</a:t>
            </a:r>
            <a:r>
              <a:rPr lang="nl-BE" dirty="0"/>
              <a:t> (zie werkblad)</a:t>
            </a:r>
          </a:p>
          <a:p>
            <a:pPr lvl="3"/>
            <a:r>
              <a:rPr lang="nl-BE" b="1" dirty="0"/>
              <a:t>Focus </a:t>
            </a:r>
            <a:r>
              <a:rPr lang="nl-BE" dirty="0"/>
              <a:t>houden</a:t>
            </a:r>
          </a:p>
          <a:p>
            <a:pPr lvl="2"/>
            <a:r>
              <a:rPr lang="nl-BE" dirty="0"/>
              <a:t>Aanduiden van </a:t>
            </a:r>
            <a:r>
              <a:rPr lang="nl-BE" b="1" dirty="0"/>
              <a:t>gespreksleider</a:t>
            </a:r>
            <a:r>
              <a:rPr lang="nl-BE" dirty="0"/>
              <a:t> en </a:t>
            </a:r>
            <a:r>
              <a:rPr lang="nl-BE" b="1" dirty="0"/>
              <a:t>tijdsbewaker</a:t>
            </a:r>
          </a:p>
          <a:p>
            <a:pPr lvl="2"/>
            <a:r>
              <a:rPr lang="nl-BE" dirty="0"/>
              <a:t>Deelnemers stellen zich op als </a:t>
            </a:r>
            <a:r>
              <a:rPr lang="nl-BE" b="1" dirty="0"/>
              <a:t>‘kritische vriend’</a:t>
            </a:r>
          </a:p>
          <a:p>
            <a:pPr lvl="2"/>
            <a:r>
              <a:rPr lang="nl-BE" dirty="0"/>
              <a:t>Straks korte </a:t>
            </a:r>
            <a:r>
              <a:rPr lang="nl-BE" b="1" dirty="0"/>
              <a:t>plenaire terugkoppeling </a:t>
            </a:r>
            <a:r>
              <a:rPr lang="nl-BE" dirty="0"/>
              <a:t>door mensen die de casus hebben aangebracht</a:t>
            </a:r>
          </a:p>
          <a:p>
            <a:pPr lvl="3"/>
            <a:r>
              <a:rPr lang="nl-BE" dirty="0"/>
              <a:t>Enkele </a:t>
            </a:r>
            <a:r>
              <a:rPr lang="nl-BE" b="1" dirty="0"/>
              <a:t>indrukken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2B1E09-FF9C-1EE9-E0DC-B2190331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76883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3EA0D5-4EFD-0760-91B5-5AE43345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Plenaire terugkoppeling groepsgesprekken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8FE63E-6EBA-8F2C-160A-33C7DA06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was het/hoe voelde het om deze vragen gesteld te krijgen?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Heb je nieuwe inzichten verworven?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C5CE44-66A6-F1B3-29F8-09B4D8F5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4339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5829C5F-212F-F1D0-8778-55763362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Denkkader participatie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8256B3B-C5C3-9504-535D-32A300329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838" y="1609725"/>
            <a:ext cx="6819550" cy="410527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EC0892-D0AC-0442-D8F0-FB3FAD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354016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A2CB55-058F-63DB-4B2F-C50CE1D2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een meer principiële invulling (1 casus)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E50DBE4-AE44-56A3-6C60-79DBA0BAD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29" t="23669" r="21576" b="10128"/>
          <a:stretch/>
        </p:blipFill>
        <p:spPr>
          <a:xfrm rot="5400000">
            <a:off x="2328609" y="340521"/>
            <a:ext cx="4673212" cy="6720397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73FBDF-720C-A39C-32C0-BCB0DDF2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80975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3B12FF-14CD-3B62-EF72-69320935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Afronding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FF3C3C8-0128-50F8-BE07-4CF0357A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vonden jullie van deze sessie?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Wat nemen jullie mee naar huis?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2F19BA-F9A9-7C82-1D6C-5203E793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90348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Bedankt!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0088987"/>
      </p:ext>
    </p:extLst>
  </p:cSld>
  <p:clrMapOvr>
    <a:masterClrMapping/>
  </p:clrMapOvr>
</p:sld>
</file>

<file path=ppt/theme/theme1.xml><?xml version="1.0" encoding="utf-8"?>
<a:theme xmlns:a="http://schemas.openxmlformats.org/drawingml/2006/main" name="inhoud">
  <a:themeElements>
    <a:clrScheme name="_SAM_2017">
      <a:dk1>
        <a:sysClr val="windowText" lastClr="000000"/>
      </a:dk1>
      <a:lt1>
        <a:sysClr val="window" lastClr="FFFFFF"/>
      </a:lt1>
      <a:dk2>
        <a:srgbClr val="00A183"/>
      </a:dk2>
      <a:lt2>
        <a:srgbClr val="F2F2F2"/>
      </a:lt2>
      <a:accent1>
        <a:srgbClr val="00A183"/>
      </a:accent1>
      <a:accent2>
        <a:srgbClr val="6BBFA3"/>
      </a:accent2>
      <a:accent3>
        <a:srgbClr val="C7502E"/>
      </a:accent3>
      <a:accent4>
        <a:srgbClr val="EE7326"/>
      </a:accent4>
      <a:accent5>
        <a:srgbClr val="005CA9"/>
      </a:accent5>
      <a:accent6>
        <a:srgbClr val="00A5DF"/>
      </a:accent6>
      <a:hlink>
        <a:srgbClr val="000000"/>
      </a:hlink>
      <a:folHlink>
        <a:srgbClr val="000000"/>
      </a:folHlink>
    </a:clrScheme>
    <a:fontScheme name="_S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_schermpresentatie-sjabloon - kopie - kopie" id="{2E4D0887-A227-4DF4-A567-57AE1D6AAE6E}" vid="{9F62D3E4-5601-4637-86F2-B70F097C009E}"/>
    </a:ext>
  </a:extLst>
</a:theme>
</file>

<file path=ppt/theme/theme2.xml><?xml version="1.0" encoding="utf-8"?>
<a:theme xmlns:a="http://schemas.openxmlformats.org/drawingml/2006/main" name="voorwerk">
  <a:themeElements>
    <a:clrScheme name="_SAM_2017">
      <a:dk1>
        <a:sysClr val="windowText" lastClr="000000"/>
      </a:dk1>
      <a:lt1>
        <a:sysClr val="window" lastClr="FFFFFF"/>
      </a:lt1>
      <a:dk2>
        <a:srgbClr val="00A183"/>
      </a:dk2>
      <a:lt2>
        <a:srgbClr val="F2F2F2"/>
      </a:lt2>
      <a:accent1>
        <a:srgbClr val="00A183"/>
      </a:accent1>
      <a:accent2>
        <a:srgbClr val="6BBFA3"/>
      </a:accent2>
      <a:accent3>
        <a:srgbClr val="C7502E"/>
      </a:accent3>
      <a:accent4>
        <a:srgbClr val="EE7326"/>
      </a:accent4>
      <a:accent5>
        <a:srgbClr val="005CA9"/>
      </a:accent5>
      <a:accent6>
        <a:srgbClr val="00A5DF"/>
      </a:accent6>
      <a:hlink>
        <a:srgbClr val="000000"/>
      </a:hlink>
      <a:folHlink>
        <a:srgbClr val="000000"/>
      </a:folHlink>
    </a:clrScheme>
    <a:fontScheme name="_S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_schermpresentatie-sjabloon - kopie - kopie" id="{2E4D0887-A227-4DF4-A567-57AE1D6AAE6E}" vid="{D916729F-11E4-4605-B0CE-2A92298E4021}"/>
    </a:ext>
  </a:extLst>
</a:theme>
</file>

<file path=ppt/theme/theme3.xml><?xml version="1.0" encoding="utf-8"?>
<a:theme xmlns:a="http://schemas.openxmlformats.org/drawingml/2006/main" name="wachtschermen">
  <a:themeElements>
    <a:clrScheme name="_SAM_2017">
      <a:dk1>
        <a:sysClr val="windowText" lastClr="000000"/>
      </a:dk1>
      <a:lt1>
        <a:sysClr val="window" lastClr="FFFFFF"/>
      </a:lt1>
      <a:dk2>
        <a:srgbClr val="00A183"/>
      </a:dk2>
      <a:lt2>
        <a:srgbClr val="F2F2F2"/>
      </a:lt2>
      <a:accent1>
        <a:srgbClr val="00A183"/>
      </a:accent1>
      <a:accent2>
        <a:srgbClr val="6BBFA3"/>
      </a:accent2>
      <a:accent3>
        <a:srgbClr val="C7502E"/>
      </a:accent3>
      <a:accent4>
        <a:srgbClr val="EE7326"/>
      </a:accent4>
      <a:accent5>
        <a:srgbClr val="005CA9"/>
      </a:accent5>
      <a:accent6>
        <a:srgbClr val="00A5DF"/>
      </a:accent6>
      <a:hlink>
        <a:srgbClr val="000000"/>
      </a:hlink>
      <a:folHlink>
        <a:srgbClr val="000000"/>
      </a:folHlink>
    </a:clrScheme>
    <a:fontScheme name="_S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_schermpresentatie-sjabloon - kopie - kopie" id="{2E4D0887-A227-4DF4-A567-57AE1D6AAE6E}" vid="{3DC7FE49-4246-48A4-9A2F-EC3C889CB4A0}"/>
    </a:ext>
  </a:extLst>
</a:theme>
</file>

<file path=ppt/theme/theme4.xml><?xml version="1.0" encoding="utf-8"?>
<a:theme xmlns:a="http://schemas.openxmlformats.org/drawingml/2006/main" name="slotscherm">
  <a:themeElements>
    <a:clrScheme name="_SAM_2017">
      <a:dk1>
        <a:sysClr val="windowText" lastClr="000000"/>
      </a:dk1>
      <a:lt1>
        <a:sysClr val="window" lastClr="FFFFFF"/>
      </a:lt1>
      <a:dk2>
        <a:srgbClr val="00A183"/>
      </a:dk2>
      <a:lt2>
        <a:srgbClr val="F2F2F2"/>
      </a:lt2>
      <a:accent1>
        <a:srgbClr val="00A183"/>
      </a:accent1>
      <a:accent2>
        <a:srgbClr val="6BBFA3"/>
      </a:accent2>
      <a:accent3>
        <a:srgbClr val="C7502E"/>
      </a:accent3>
      <a:accent4>
        <a:srgbClr val="EE7326"/>
      </a:accent4>
      <a:accent5>
        <a:srgbClr val="005CA9"/>
      </a:accent5>
      <a:accent6>
        <a:srgbClr val="00A5DF"/>
      </a:accent6>
      <a:hlink>
        <a:srgbClr val="000000"/>
      </a:hlink>
      <a:folHlink>
        <a:srgbClr val="000000"/>
      </a:folHlink>
    </a:clrScheme>
    <a:fontScheme name="_S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_schermpresentatie-sjabloon - kopie - kopie" id="{2E4D0887-A227-4DF4-A567-57AE1D6AAE6E}" vid="{28DF2719-71C3-4661-8256-F0157FCFE9A6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9402ED8CEEC47A822ECF94B025E41" ma:contentTypeVersion="2" ma:contentTypeDescription="Een nieuw document maken." ma:contentTypeScope="" ma:versionID="a14a85a85764e80bf330127d66c3ee2f">
  <xsd:schema xmlns:xsd="http://www.w3.org/2001/XMLSchema" xmlns:xs="http://www.w3.org/2001/XMLSchema" xmlns:p="http://schemas.microsoft.com/office/2006/metadata/properties" xmlns:ns2="e5c7316c-5efb-4dec-be1c-10dc06dd29f0" targetNamespace="http://schemas.microsoft.com/office/2006/metadata/properties" ma:root="true" ma:fieldsID="847c1f712791cf8b3706f46f4edf7810" ns2:_="">
    <xsd:import namespace="e5c7316c-5efb-4dec-be1c-10dc06dd29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7316c-5efb-4dec-be1c-10dc06dd2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742B3-61F7-41FA-804B-49B31184C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7316c-5efb-4dec-be1c-10dc06dd2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375828-002C-4124-8AE3-BBCB94251B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98373F-3134-4C73-9F02-7FE810062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 schermpresentatie sjabloon</Template>
  <TotalTime>34</TotalTime>
  <Words>286</Words>
  <Application>Microsoft Office PowerPoint</Application>
  <PresentationFormat>Diavoorstelling (4:3)</PresentationFormat>
  <Paragraphs>53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Trebuchet MS</vt:lpstr>
      <vt:lpstr>inhoud</vt:lpstr>
      <vt:lpstr>voorwerk</vt:lpstr>
      <vt:lpstr>wachtschermen</vt:lpstr>
      <vt:lpstr>slotscherm</vt:lpstr>
      <vt:lpstr>Participatie op niveau van de jongere</vt:lpstr>
      <vt:lpstr>Doelstellingen en verloop van de sessie</vt:lpstr>
      <vt:lpstr>Casussen</vt:lpstr>
      <vt:lpstr>Aan de slag in groepjes</vt:lpstr>
      <vt:lpstr>Plenaire terugkoppeling groepsgesprekken</vt:lpstr>
      <vt:lpstr>Denkkader participatie</vt:lpstr>
      <vt:lpstr>Naar een meer principiële invulling (1 casus)</vt:lpstr>
      <vt:lpstr>Afronding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Participatie op niveau van de jongere</dc:title>
  <dc:creator>Klaas Poppe</dc:creator>
  <cp:lastModifiedBy>Tine Vansteenkiste</cp:lastModifiedBy>
  <cp:revision>6</cp:revision>
  <dcterms:created xsi:type="dcterms:W3CDTF">2022-11-23T10:02:52Z</dcterms:created>
  <dcterms:modified xsi:type="dcterms:W3CDTF">2022-12-04T21:08:11Z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0x0101009969402ED8CEEC47A822ECF94B025E41</vt:lpwstr>
  </property>
</Properties>
</file>