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3" r:id="rId6"/>
    <p:sldMasterId id="2147483704" r:id="rId7"/>
    <p:sldMasterId id="2147483707" r:id="rId8"/>
  </p:sldMasterIdLst>
  <p:notesMasterIdLst>
    <p:notesMasterId r:id="rId28"/>
  </p:notesMasterIdLst>
  <p:handoutMasterIdLst>
    <p:handoutMasterId r:id="rId29"/>
  </p:handoutMasterIdLst>
  <p:sldIdLst>
    <p:sldId id="275" r:id="rId9"/>
    <p:sldId id="276" r:id="rId10"/>
    <p:sldId id="277" r:id="rId11"/>
    <p:sldId id="296" r:id="rId12"/>
    <p:sldId id="310" r:id="rId13"/>
    <p:sldId id="311" r:id="rId14"/>
    <p:sldId id="302" r:id="rId15"/>
    <p:sldId id="298" r:id="rId16"/>
    <p:sldId id="303" r:id="rId17"/>
    <p:sldId id="307" r:id="rId18"/>
    <p:sldId id="312" r:id="rId19"/>
    <p:sldId id="304" r:id="rId20"/>
    <p:sldId id="309" r:id="rId21"/>
    <p:sldId id="313" r:id="rId22"/>
    <p:sldId id="314" r:id="rId23"/>
    <p:sldId id="293" r:id="rId24"/>
    <p:sldId id="294" r:id="rId25"/>
    <p:sldId id="315" r:id="rId26"/>
    <p:sldId id="274" r:id="rId27"/>
  </p:sldIdLst>
  <p:sldSz cx="9144000" cy="6858000" type="screen4x3"/>
  <p:notesSz cx="7315200" cy="96012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633" autoAdjust="0"/>
  </p:normalViewPr>
  <p:slideViewPr>
    <p:cSldViewPr snapToGrid="0">
      <p:cViewPr varScale="1">
        <p:scale>
          <a:sx n="75" d="100"/>
          <a:sy n="75" d="100"/>
        </p:scale>
        <p:origin x="1694" y="62"/>
      </p:cViewPr>
      <p:guideLst/>
    </p:cSldViewPr>
  </p:slideViewPr>
  <p:notesTextViewPr>
    <p:cViewPr>
      <p:scale>
        <a:sx n="1" d="1"/>
        <a:sy n="1" d="1"/>
      </p:scale>
      <p:origin x="0" y="0"/>
    </p:cViewPr>
  </p:notesTextViewPr>
  <p:notesViewPr>
    <p:cSldViewPr snapToGrid="0">
      <p:cViewPr varScale="1">
        <p:scale>
          <a:sx n="86" d="100"/>
          <a:sy n="86" d="100"/>
        </p:scale>
        <p:origin x="26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sz="quarter" idx="1"/>
          </p:nvPr>
        </p:nvSpPr>
        <p:spPr>
          <a:xfrm>
            <a:off x="602919" y="9421200"/>
            <a:ext cx="1159728" cy="180000"/>
          </a:xfrm>
          <a:prstGeom prst="rect">
            <a:avLst/>
          </a:prstGeom>
        </p:spPr>
        <p:txBody>
          <a:bodyPr vert="horz" lIns="0" tIns="0" rIns="0" bIns="0" rtlCol="0" anchor="t" anchorCtr="0"/>
          <a:lstStyle>
            <a:lvl1pPr algn="r">
              <a:defRPr sz="1200"/>
            </a:lvl1pPr>
          </a:lstStyle>
          <a:p>
            <a:pPr algn="l"/>
            <a:fld id="{83A1F2D1-1852-4FD4-A849-6AE9938E9F7D}" type="datetime4">
              <a:rPr lang="nl-BE" sz="1000" smtClean="0"/>
              <a:t>1 december 2022</a:t>
            </a:fld>
            <a:endParaRPr lang="nl-BE" sz="1000" dirty="0"/>
          </a:p>
        </p:txBody>
      </p:sp>
      <p:sp>
        <p:nvSpPr>
          <p:cNvPr id="4" name="Tijdelijke aanduiding voor voettekst 3"/>
          <p:cNvSpPr>
            <a:spLocks noGrp="1"/>
          </p:cNvSpPr>
          <p:nvPr>
            <p:ph type="ftr" sz="quarter" idx="2"/>
          </p:nvPr>
        </p:nvSpPr>
        <p:spPr>
          <a:xfrm>
            <a:off x="1762646" y="9421200"/>
            <a:ext cx="4615731" cy="180000"/>
          </a:xfrm>
          <a:prstGeom prst="rect">
            <a:avLst/>
          </a:prstGeom>
        </p:spPr>
        <p:txBody>
          <a:bodyPr vert="horz" lIns="0" tIns="0" rIns="0" bIns="0" rtlCol="0" anchor="t" anchorCtr="0"/>
          <a:lstStyle>
            <a:lvl1pPr algn="l">
              <a:defRPr sz="1200"/>
            </a:lvl1pPr>
          </a:lstStyle>
          <a:p>
            <a:endParaRPr lang="nl-BE" sz="1000" dirty="0"/>
          </a:p>
        </p:txBody>
      </p:sp>
      <p:sp>
        <p:nvSpPr>
          <p:cNvPr id="5" name="Tijdelijke aanduiding voor dianummer 4"/>
          <p:cNvSpPr>
            <a:spLocks noGrp="1"/>
          </p:cNvSpPr>
          <p:nvPr>
            <p:ph type="sldNum" sz="quarter" idx="3"/>
          </p:nvPr>
        </p:nvSpPr>
        <p:spPr>
          <a:xfrm>
            <a:off x="6378378" y="9421200"/>
            <a:ext cx="334800" cy="180000"/>
          </a:xfrm>
          <a:prstGeom prst="rect">
            <a:avLst/>
          </a:prstGeom>
        </p:spPr>
        <p:txBody>
          <a:bodyPr vert="horz" lIns="0" tIns="0" rIns="0" bIns="0" rtlCol="0" anchor="t" anchorCtr="0"/>
          <a:lstStyle>
            <a:lvl1pPr algn="r">
              <a:defRPr sz="1200"/>
            </a:lvl1pPr>
          </a:lstStyle>
          <a:p>
            <a:fld id="{50E2E4EE-292C-493C-A0A6-EBE7E66A9614}" type="slidenum">
              <a:rPr lang="nl-BE" sz="1000" smtClean="0"/>
              <a:pPr/>
              <a:t>‹nr.›</a:t>
            </a:fld>
            <a:endParaRPr lang="nl-BE" sz="1000" dirty="0"/>
          </a:p>
        </p:txBody>
      </p:sp>
      <p:cxnSp>
        <p:nvCxnSpPr>
          <p:cNvPr id="8" name="Rechte verbindingslijn 7"/>
          <p:cNvCxnSpPr/>
          <p:nvPr/>
        </p:nvCxnSpPr>
        <p:spPr>
          <a:xfrm>
            <a:off x="602919" y="9352053"/>
            <a:ext cx="61102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92119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idx="1"/>
          </p:nvPr>
        </p:nvSpPr>
        <p:spPr>
          <a:xfrm>
            <a:off x="731520" y="9421200"/>
            <a:ext cx="1159200" cy="180000"/>
          </a:xfrm>
          <a:prstGeom prst="rect">
            <a:avLst/>
          </a:prstGeom>
        </p:spPr>
        <p:txBody>
          <a:bodyPr vert="horz" lIns="0" tIns="0" rIns="0" bIns="0" rtlCol="0"/>
          <a:lstStyle>
            <a:lvl1pPr algn="l">
              <a:defRPr sz="1000"/>
            </a:lvl1pPr>
          </a:lstStyle>
          <a:p>
            <a:fld id="{80325B85-BBF9-41A8-B476-6FBE75C7FFCE}" type="datetime4">
              <a:rPr lang="nl-BE" smtClean="0"/>
              <a:t>1 december 2022</a:t>
            </a:fld>
            <a:endParaRPr lang="nl-BE"/>
          </a:p>
        </p:txBody>
      </p:sp>
      <p:sp>
        <p:nvSpPr>
          <p:cNvPr id="4" name="Tijdelijke aanduiding voor dia-afbeelding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nl-BE"/>
          </a:p>
        </p:txBody>
      </p:sp>
      <p:sp>
        <p:nvSpPr>
          <p:cNvPr id="5" name="Tijdelijke aanduiding voor notities 4"/>
          <p:cNvSpPr>
            <a:spLocks noGrp="1"/>
          </p:cNvSpPr>
          <p:nvPr>
            <p:ph type="body" sz="quarter" idx="3"/>
          </p:nvPr>
        </p:nvSpPr>
        <p:spPr>
          <a:xfrm>
            <a:off x="731520" y="4620577"/>
            <a:ext cx="5852160" cy="4512272"/>
          </a:xfrm>
          <a:prstGeom prst="rect">
            <a:avLst/>
          </a:prstGeom>
        </p:spPr>
        <p:txBody>
          <a:bodyPr vert="horz" lIns="96661" tIns="48331" rIns="96661" bIns="48331" rtlCol="0"/>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6" name="Tijdelijke aanduiding voor voettekst 5"/>
          <p:cNvSpPr>
            <a:spLocks noGrp="1"/>
          </p:cNvSpPr>
          <p:nvPr>
            <p:ph type="ftr" sz="quarter" idx="4"/>
          </p:nvPr>
        </p:nvSpPr>
        <p:spPr>
          <a:xfrm>
            <a:off x="1895482" y="9421200"/>
            <a:ext cx="4342598" cy="180000"/>
          </a:xfrm>
          <a:prstGeom prst="rect">
            <a:avLst/>
          </a:prstGeom>
        </p:spPr>
        <p:txBody>
          <a:bodyPr vert="horz" lIns="0" tIns="0" rIns="0" bIns="0" rtlCol="0" anchor="t" anchorCtr="0"/>
          <a:lstStyle>
            <a:lvl1pPr algn="l">
              <a:defRPr sz="1000"/>
            </a:lvl1pPr>
          </a:lstStyle>
          <a:p>
            <a:endParaRPr lang="nl-BE" dirty="0"/>
          </a:p>
        </p:txBody>
      </p:sp>
      <p:sp>
        <p:nvSpPr>
          <p:cNvPr id="7" name="Tijdelijke aanduiding voor dianummer 6"/>
          <p:cNvSpPr>
            <a:spLocks noGrp="1"/>
          </p:cNvSpPr>
          <p:nvPr>
            <p:ph type="sldNum" sz="quarter" idx="5"/>
          </p:nvPr>
        </p:nvSpPr>
        <p:spPr>
          <a:xfrm>
            <a:off x="6238080" y="9421200"/>
            <a:ext cx="345600" cy="180000"/>
          </a:xfrm>
          <a:prstGeom prst="rect">
            <a:avLst/>
          </a:prstGeom>
        </p:spPr>
        <p:txBody>
          <a:bodyPr vert="horz" lIns="0" tIns="0" rIns="0" bIns="0" rtlCol="0" anchor="t" anchorCtr="0"/>
          <a:lstStyle>
            <a:lvl1pPr algn="r">
              <a:defRPr sz="1000"/>
            </a:lvl1pPr>
          </a:lstStyle>
          <a:p>
            <a:fld id="{89556F92-99B6-41A7-800F-0D7A3FC7CDD3}" type="slidenum">
              <a:rPr lang="nl-BE" smtClean="0"/>
              <a:pPr/>
              <a:t>‹nr.›</a:t>
            </a:fld>
            <a:endParaRPr lang="nl-BE"/>
          </a:p>
        </p:txBody>
      </p:sp>
      <p:cxnSp>
        <p:nvCxnSpPr>
          <p:cNvPr id="9" name="Rechte verbindingslijn 8"/>
          <p:cNvCxnSpPr/>
          <p:nvPr/>
        </p:nvCxnSpPr>
        <p:spPr>
          <a:xfrm>
            <a:off x="731520" y="9352053"/>
            <a:ext cx="585216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886264"/>
      </p:ext>
    </p:extLst>
  </p:cSld>
  <p:clrMap bg1="lt1" tx1="dk1" bg2="lt2" tx2="dk2" accent1="accent1" accent2="accent2" accent3="accent3" accent4="accent4" accent5="accent5" accent6="accent6" hlink="hlink" folHlink="folHlink"/>
  <p:hf hdr="0"/>
  <p:notesStyle>
    <a:lvl1pPr marL="0" indent="0" algn="l" defTabSz="914400" rtl="0" eaLnBrk="1" latinLnBrk="0" hangingPunct="1">
      <a:buFont typeface="Arial" panose="020B0604020202020204" pitchFamily="34" charset="0"/>
      <a:buNone/>
      <a:defRPr sz="1000" kern="1200">
        <a:solidFill>
          <a:schemeClr val="tx1"/>
        </a:solidFill>
        <a:latin typeface="+mn-lt"/>
        <a:ea typeface="+mn-ea"/>
        <a:cs typeface="+mn-cs"/>
      </a:defRPr>
    </a:lvl1pPr>
    <a:lvl2pPr marL="174150" indent="0" algn="l" defTabSz="914400" rtl="0" eaLnBrk="1" latinLnBrk="0" hangingPunct="1">
      <a:buFont typeface="Arial" panose="020B0604020202020204" pitchFamily="34" charset="0"/>
      <a:buNone/>
      <a:defRPr sz="1000" kern="1200">
        <a:solidFill>
          <a:schemeClr val="tx1"/>
        </a:solidFill>
        <a:latin typeface="+mn-lt"/>
        <a:ea typeface="+mn-ea"/>
        <a:cs typeface="+mn-cs"/>
      </a:defRPr>
    </a:lvl2pPr>
    <a:lvl3pPr marL="346950" indent="0" algn="l" defTabSz="914400" rtl="0" eaLnBrk="1" latinLnBrk="0" hangingPunct="1">
      <a:buFont typeface="Arial" panose="020B0604020202020204" pitchFamily="34" charset="0"/>
      <a:buNone/>
      <a:defRPr sz="1000" kern="1200">
        <a:solidFill>
          <a:schemeClr val="tx1"/>
        </a:solidFill>
        <a:latin typeface="+mn-lt"/>
        <a:ea typeface="+mn-ea"/>
        <a:cs typeface="+mn-cs"/>
      </a:defRPr>
    </a:lvl3pPr>
    <a:lvl4pPr marL="519750" indent="0" algn="l" defTabSz="914400" rtl="0" eaLnBrk="1" latinLnBrk="0" hangingPunct="1">
      <a:buFont typeface="Arial" panose="020B0604020202020204" pitchFamily="34" charset="0"/>
      <a:buNone/>
      <a:defRPr sz="1000" kern="1200">
        <a:solidFill>
          <a:schemeClr val="tx1"/>
        </a:solidFill>
        <a:latin typeface="+mn-lt"/>
        <a:ea typeface="+mn-ea"/>
        <a:cs typeface="+mn-cs"/>
      </a:defRPr>
    </a:lvl4pPr>
    <a:lvl5pPr marL="692550" indent="0" algn="l" defTabSz="914400" rtl="0" eaLnBrk="1" latinLnBrk="0" hangingPunct="1">
      <a:buFont typeface="Arial" panose="020B0604020202020204" pitchFamily="34" charset="0"/>
      <a:buNone/>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0"/>
          </p:nvPr>
        </p:nvSpPr>
        <p:spPr/>
        <p:txBody>
          <a:bodyPr/>
          <a:lstStyle/>
          <a:p>
            <a:fld id="{3AEC39FF-6EF6-49EC-A249-58A4BC189ED1}" type="datetime4">
              <a:rPr lang="nl-BE" smtClean="0"/>
              <a:t>1 december 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9556F92-99B6-41A7-800F-0D7A3FC7CDD3}" type="slidenum">
              <a:rPr lang="nl-BE" smtClean="0"/>
              <a:t>1</a:t>
            </a:fld>
            <a:endParaRPr lang="nl-BE"/>
          </a:p>
        </p:txBody>
      </p:sp>
    </p:spTree>
    <p:extLst>
      <p:ext uri="{BB962C8B-B14F-4D97-AF65-F5344CB8AC3E}">
        <p14:creationId xmlns:p14="http://schemas.microsoft.com/office/powerpoint/2010/main" val="31286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 Mezelf even voorstellen: stafmedewerker wonen en duurzaamheid bij SAM, Steunpunt Mens en Samenleving. Wat zijn mijn taken en ervaring…</a:t>
            </a:r>
          </a:p>
          <a:p>
            <a:r>
              <a:rPr lang="nl-BE" dirty="0"/>
              <a:t>- SAM is een relatief nieuwe (fusie-)organisatie, die ondersteuning biedt voor zgn. prioritaire sectoren of domeinen, dus voor de ‘sociale professionals’ werkzaam binnen die domeinen (dus niet rechtstreeks voor de doelgroep) </a:t>
            </a:r>
          </a:p>
        </p:txBody>
      </p:sp>
      <p:sp>
        <p:nvSpPr>
          <p:cNvPr id="4" name="Tijdelijke aanduiding voor datum 3"/>
          <p:cNvSpPr>
            <a:spLocks noGrp="1"/>
          </p:cNvSpPr>
          <p:nvPr>
            <p:ph type="dt" idx="1"/>
          </p:nvPr>
        </p:nvSpPr>
        <p:spPr/>
        <p:txBody>
          <a:bodyPr/>
          <a:lstStyle/>
          <a:p>
            <a:fld id="{0FB6336A-62E6-4581-8CF5-1816997837A7}" type="datetime4">
              <a:rPr lang="nl-BE" smtClean="0"/>
              <a:t>1 december 2022</a:t>
            </a:fld>
            <a:endParaRPr lang="nl-BE"/>
          </a:p>
        </p:txBody>
      </p:sp>
      <p:sp>
        <p:nvSpPr>
          <p:cNvPr id="5" name="Tijdelijke aanduiding voor voettekst 4"/>
          <p:cNvSpPr>
            <a:spLocks noGrp="1"/>
          </p:cNvSpPr>
          <p:nvPr>
            <p:ph type="ftr" sz="quarter" idx="4"/>
          </p:nvPr>
        </p:nvSpPr>
        <p:spPr/>
        <p:txBody>
          <a:bodyPr/>
          <a:lstStyle/>
          <a:p>
            <a:endParaRPr lang="nl-BE" dirty="0"/>
          </a:p>
        </p:txBody>
      </p:sp>
      <p:sp>
        <p:nvSpPr>
          <p:cNvPr id="6" name="Tijdelijke aanduiding voor dianummer 5"/>
          <p:cNvSpPr>
            <a:spLocks noGrp="1"/>
          </p:cNvSpPr>
          <p:nvPr>
            <p:ph type="sldNum" sz="quarter" idx="5"/>
          </p:nvPr>
        </p:nvSpPr>
        <p:spPr/>
        <p:txBody>
          <a:bodyPr/>
          <a:lstStyle/>
          <a:p>
            <a:fld id="{89556F92-99B6-41A7-800F-0D7A3FC7CDD3}" type="slidenum">
              <a:rPr lang="nl-BE" smtClean="0"/>
              <a:pPr/>
              <a:t>2</a:t>
            </a:fld>
            <a:endParaRPr lang="nl-BE"/>
          </a:p>
        </p:txBody>
      </p:sp>
    </p:spTree>
    <p:extLst>
      <p:ext uri="{BB962C8B-B14F-4D97-AF65-F5344CB8AC3E}">
        <p14:creationId xmlns:p14="http://schemas.microsoft.com/office/powerpoint/2010/main" val="3957439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BE" dirty="0"/>
              <a:t>Wat doen we zoal binnen SAM?</a:t>
            </a:r>
          </a:p>
          <a:p>
            <a:pPr marL="345600" lvl="1" indent="-171450">
              <a:buFontTx/>
              <a:buChar char="-"/>
            </a:pPr>
            <a:r>
              <a:rPr lang="nl-BE" dirty="0"/>
              <a:t>Vormingen en trainingen, zoals bijv. de basisopleidingen voor samenlevingsopbouw, schuldhulp, straathoekwerk,… Maar ook thematische vormingen over tal van relevante onderwerpen voor het sociaal werk</a:t>
            </a:r>
          </a:p>
          <a:p>
            <a:pPr marL="345600" lvl="1" indent="-171450">
              <a:buFontTx/>
              <a:buChar char="-"/>
            </a:pPr>
            <a:r>
              <a:rPr lang="nl-BE" dirty="0"/>
              <a:t>Beleidswerk: bijv. justitieel welzijnswerk, actieplan dak- en thuisloosheid, ondersteuning </a:t>
            </a:r>
            <a:r>
              <a:rPr lang="nl-BE" dirty="0" err="1"/>
              <a:t>vd</a:t>
            </a:r>
            <a:r>
              <a:rPr lang="nl-BE" dirty="0"/>
              <a:t> Woonzaak (waarover later meer)</a:t>
            </a:r>
          </a:p>
          <a:p>
            <a:pPr marL="345600" lvl="1" indent="-171450">
              <a:buFontTx/>
              <a:buChar char="-"/>
            </a:pPr>
            <a:r>
              <a:rPr lang="nl-BE" dirty="0"/>
              <a:t>Dienstverlening via </a:t>
            </a:r>
            <a:r>
              <a:rPr lang="nl-BE" dirty="0" err="1"/>
              <a:t>oa</a:t>
            </a:r>
            <a:r>
              <a:rPr lang="nl-BE" dirty="0"/>
              <a:t> </a:t>
            </a:r>
            <a:r>
              <a:rPr lang="nl-BE" dirty="0" err="1"/>
              <a:t>helpdesks</a:t>
            </a:r>
            <a:r>
              <a:rPr lang="nl-BE" dirty="0"/>
              <a:t> en websites op vlak van werken in vertrouwen, jeugdzorg, schuldenproblematiek</a:t>
            </a:r>
          </a:p>
          <a:p>
            <a:pPr marL="345600" lvl="1" indent="-171450">
              <a:buFontTx/>
              <a:buChar char="-"/>
            </a:pPr>
            <a:r>
              <a:rPr lang="nl-BE" dirty="0"/>
              <a:t>(Ondersteuning van) praktijkontwikkeling, bijv. alternatieve woonvormen (waarover later ook meer)</a:t>
            </a:r>
          </a:p>
        </p:txBody>
      </p:sp>
      <p:sp>
        <p:nvSpPr>
          <p:cNvPr id="4" name="Tijdelijke aanduiding voor datum 3"/>
          <p:cNvSpPr>
            <a:spLocks noGrp="1"/>
          </p:cNvSpPr>
          <p:nvPr>
            <p:ph type="dt" idx="1"/>
          </p:nvPr>
        </p:nvSpPr>
        <p:spPr/>
        <p:txBody>
          <a:bodyPr/>
          <a:lstStyle/>
          <a:p>
            <a:fld id="{654B146A-425F-405C-8EB8-3541C5E68F73}" type="datetime4">
              <a:rPr lang="nl-BE" smtClean="0"/>
              <a:t>1 december 2022</a:t>
            </a:fld>
            <a:endParaRPr lang="nl-BE"/>
          </a:p>
        </p:txBody>
      </p:sp>
      <p:sp>
        <p:nvSpPr>
          <p:cNvPr id="5" name="Tijdelijke aanduiding voor voettekst 4"/>
          <p:cNvSpPr>
            <a:spLocks noGrp="1"/>
          </p:cNvSpPr>
          <p:nvPr>
            <p:ph type="ftr" sz="quarter" idx="4"/>
          </p:nvPr>
        </p:nvSpPr>
        <p:spPr/>
        <p:txBody>
          <a:bodyPr/>
          <a:lstStyle/>
          <a:p>
            <a:endParaRPr lang="nl-BE" dirty="0"/>
          </a:p>
        </p:txBody>
      </p:sp>
      <p:sp>
        <p:nvSpPr>
          <p:cNvPr id="6" name="Tijdelijke aanduiding voor dianummer 5"/>
          <p:cNvSpPr>
            <a:spLocks noGrp="1"/>
          </p:cNvSpPr>
          <p:nvPr>
            <p:ph type="sldNum" sz="quarter" idx="5"/>
          </p:nvPr>
        </p:nvSpPr>
        <p:spPr/>
        <p:txBody>
          <a:bodyPr/>
          <a:lstStyle/>
          <a:p>
            <a:fld id="{89556F92-99B6-41A7-800F-0D7A3FC7CDD3}" type="slidenum">
              <a:rPr lang="nl-BE" smtClean="0"/>
              <a:pPr/>
              <a:t>3</a:t>
            </a:fld>
            <a:endParaRPr lang="nl-BE"/>
          </a:p>
        </p:txBody>
      </p:sp>
    </p:spTree>
    <p:extLst>
      <p:ext uri="{BB962C8B-B14F-4D97-AF65-F5344CB8AC3E}">
        <p14:creationId xmlns:p14="http://schemas.microsoft.com/office/powerpoint/2010/main" val="39432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BE" dirty="0"/>
              <a:t>Grondrechten, zoals bijv. het recht op wonen, staan centraal binnen structurele armoedebestrijding. Het zijn belangrijke kapstokken om ons werk aan op te hangen.</a:t>
            </a:r>
          </a:p>
          <a:p>
            <a:pPr marL="171450" indent="-171450">
              <a:buFontTx/>
              <a:buChar char="-"/>
            </a:pPr>
            <a:r>
              <a:rPr lang="nl-BE" dirty="0"/>
              <a:t>Wat is eigenlijk de betekenis van die grondrechten? </a:t>
            </a:r>
          </a:p>
          <a:p>
            <a:pPr marL="345600" lvl="1" indent="-171450">
              <a:buFontTx/>
              <a:buChar char="-"/>
            </a:pPr>
            <a:r>
              <a:rPr lang="nl-BE" dirty="0"/>
              <a:t>Baken (ethische benadering): grondrechten geven invulling aan basisbehoeften, wat we nodig hebben om een menswaardig leven te leiden. Deze basisbehoeften liggen natuurlijk niet volledig vast, evenals de invulling van ‘menswaardig leven’. Dat hangt deels af van de maatschappelijke context (welvaartsniveau, de rol van de overheid,…) Over de specifieke invulling kan dus gediscussieerd worden, wat er feitelijk ook gebeurt in een democratie. Het sociaal werk draagt bij aan deze discussie, met het doel dit grondrecht te verbeteren en uit te breiden (aanpassen aan maatschappelijke omstandigheden, effectievere toepassing op het terrein,…)</a:t>
            </a:r>
          </a:p>
          <a:p>
            <a:pPr marL="345600" lvl="1" indent="-171450">
              <a:buFontTx/>
              <a:buChar char="-"/>
            </a:pPr>
            <a:r>
              <a:rPr lang="nl-BE" dirty="0"/>
              <a:t>Toetssteen (juridische benadering): het grondrecht zoals het nu bestaat vormt voor ons een waarborg om dit recht te realiseren en af te dwingen</a:t>
            </a:r>
          </a:p>
          <a:p>
            <a:pPr marL="345600" lvl="1" indent="-171450">
              <a:buFontTx/>
              <a:buChar char="-"/>
            </a:pPr>
            <a:endParaRPr lang="nl-BE" dirty="0"/>
          </a:p>
          <a:p>
            <a:pPr marL="345600" lvl="1" indent="-171450">
              <a:buFontTx/>
              <a:buChar char="-"/>
            </a:pPr>
            <a:r>
              <a:rPr lang="nl-BE" dirty="0"/>
              <a:t>Drie benaderingen van armoedebestrijding: metafoor van de kuil</a:t>
            </a:r>
          </a:p>
          <a:p>
            <a:pPr marL="518400" lvl="2" indent="-171450">
              <a:buFontTx/>
              <a:buChar char="-"/>
            </a:pPr>
            <a:r>
              <a:rPr lang="nl-BE" dirty="0" err="1"/>
              <a:t>Vb</a:t>
            </a:r>
            <a:r>
              <a:rPr lang="nl-BE" dirty="0"/>
              <a:t> 1: winteropvang voor daklozen (er wordt af en toe iets in de kuil gegooid; de gevolgen worden aangepakt of verzacht, maar de oorzaak niet)</a:t>
            </a:r>
          </a:p>
          <a:p>
            <a:pPr marL="518400" lvl="2" indent="-171450">
              <a:buFontTx/>
              <a:buChar char="-"/>
            </a:pPr>
            <a:r>
              <a:rPr lang="nl-BE" dirty="0" err="1"/>
              <a:t>Vb</a:t>
            </a:r>
            <a:r>
              <a:rPr lang="nl-BE" dirty="0"/>
              <a:t> 2: begeleiding bij het zoeken naar een woning (voor een individu wordt er een ladder in de kuil gezet, maar de kuil blijft bestaan)</a:t>
            </a:r>
          </a:p>
          <a:p>
            <a:pPr marL="518400" lvl="2" indent="-171450">
              <a:buFontTx/>
              <a:buChar char="-"/>
            </a:pPr>
            <a:r>
              <a:rPr lang="nl-BE" dirty="0" err="1"/>
              <a:t>Vb</a:t>
            </a:r>
            <a:r>
              <a:rPr lang="nl-BE" dirty="0"/>
              <a:t> 3: meer sociale huisvesting, </a:t>
            </a:r>
            <a:r>
              <a:rPr lang="nl-BE" dirty="0" err="1"/>
              <a:t>huurprijrsegulering</a:t>
            </a:r>
            <a:r>
              <a:rPr lang="nl-BE" dirty="0"/>
              <a:t> op de PH (de kuil wordt gedempt, het probleem wordt structureel opgelost)</a:t>
            </a:r>
          </a:p>
        </p:txBody>
      </p:sp>
      <p:sp>
        <p:nvSpPr>
          <p:cNvPr id="4" name="Tijdelijke aanduiding voor datum 3"/>
          <p:cNvSpPr>
            <a:spLocks noGrp="1"/>
          </p:cNvSpPr>
          <p:nvPr>
            <p:ph type="dt" idx="1"/>
          </p:nvPr>
        </p:nvSpPr>
        <p:spPr/>
        <p:txBody>
          <a:bodyPr/>
          <a:lstStyle/>
          <a:p>
            <a:fld id="{A3D9026E-2470-4AA4-9503-B9C2CE191046}" type="datetime4">
              <a:rPr lang="nl-BE" smtClean="0"/>
              <a:t>1 december 2022</a:t>
            </a:fld>
            <a:endParaRPr lang="nl-BE"/>
          </a:p>
        </p:txBody>
      </p:sp>
      <p:sp>
        <p:nvSpPr>
          <p:cNvPr id="5" name="Tijdelijke aanduiding voor voettekst 4"/>
          <p:cNvSpPr>
            <a:spLocks noGrp="1"/>
          </p:cNvSpPr>
          <p:nvPr>
            <p:ph type="ftr" sz="quarter" idx="4"/>
          </p:nvPr>
        </p:nvSpPr>
        <p:spPr/>
        <p:txBody>
          <a:bodyPr/>
          <a:lstStyle/>
          <a:p>
            <a:endParaRPr lang="nl-BE" dirty="0"/>
          </a:p>
        </p:txBody>
      </p:sp>
      <p:sp>
        <p:nvSpPr>
          <p:cNvPr id="6" name="Tijdelijke aanduiding voor dianummer 5"/>
          <p:cNvSpPr>
            <a:spLocks noGrp="1"/>
          </p:cNvSpPr>
          <p:nvPr>
            <p:ph type="sldNum" sz="quarter" idx="5"/>
          </p:nvPr>
        </p:nvSpPr>
        <p:spPr/>
        <p:txBody>
          <a:bodyPr/>
          <a:lstStyle/>
          <a:p>
            <a:fld id="{89556F92-99B6-41A7-800F-0D7A3FC7CDD3}" type="slidenum">
              <a:rPr lang="nl-BE" smtClean="0"/>
              <a:pPr/>
              <a:t>4</a:t>
            </a:fld>
            <a:endParaRPr lang="nl-BE"/>
          </a:p>
        </p:txBody>
      </p:sp>
    </p:spTree>
    <p:extLst>
      <p:ext uri="{BB962C8B-B14F-4D97-AF65-F5344CB8AC3E}">
        <p14:creationId xmlns:p14="http://schemas.microsoft.com/office/powerpoint/2010/main" val="1648527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BE" dirty="0"/>
              <a:t>Binnen het opbouwwerk spreken we van een agogische en politieke kernopdracht. Deze laatste werd nog niet zo heel lang geleden grondig uitgespit, en biedt interessante kapstokken om die strijd voor het recht op wonen aan op te hangen</a:t>
            </a:r>
          </a:p>
          <a:p>
            <a:pPr marL="171450" indent="-171450">
              <a:buFontTx/>
              <a:buChar char="-"/>
            </a:pPr>
            <a:r>
              <a:rPr lang="nl-BE" dirty="0"/>
              <a:t>Het gaat meer specifiek over enkele ‘bouwstenen’, of een bepaald soort resultaten die we willen bereiken in het streven naar structurele verandering.</a:t>
            </a:r>
          </a:p>
          <a:p>
            <a:pPr marL="171450" indent="-171450">
              <a:buFontTx/>
              <a:buChar char="-"/>
            </a:pPr>
            <a:r>
              <a:rPr lang="nl-BE" dirty="0"/>
              <a:t>Interessant om te vermelden is dat we ook niet meer alleen naar de overheid kijken, maar in feite op verschillende maatschappelijke domeinen (en hun samenspel) rekenen, met name overheid, gemeenschap, markt en middenveld. Belangrijk is wel dat we een bijzondere rol voor de overheid blijven zien in het garanderen van de grondrechten. Dit kan bijv. niet overgelaten worden aan onderlinge solidariteit, of bijv. nog erger aan de markt</a:t>
            </a:r>
          </a:p>
        </p:txBody>
      </p:sp>
      <p:sp>
        <p:nvSpPr>
          <p:cNvPr id="4" name="Tijdelijke aanduiding voor datum 3"/>
          <p:cNvSpPr>
            <a:spLocks noGrp="1"/>
          </p:cNvSpPr>
          <p:nvPr>
            <p:ph type="dt" idx="1"/>
          </p:nvPr>
        </p:nvSpPr>
        <p:spPr/>
        <p:txBody>
          <a:bodyPr/>
          <a:lstStyle/>
          <a:p>
            <a:fld id="{C8FB8A7F-8851-4D0D-A04F-8963953D116F}" type="datetime4">
              <a:rPr lang="nl-BE" smtClean="0"/>
              <a:t>1 december 2022</a:t>
            </a:fld>
            <a:endParaRPr lang="nl-BE"/>
          </a:p>
        </p:txBody>
      </p:sp>
      <p:sp>
        <p:nvSpPr>
          <p:cNvPr id="5" name="Tijdelijke aanduiding voor voettekst 4"/>
          <p:cNvSpPr>
            <a:spLocks noGrp="1"/>
          </p:cNvSpPr>
          <p:nvPr>
            <p:ph type="ftr" sz="quarter" idx="4"/>
          </p:nvPr>
        </p:nvSpPr>
        <p:spPr/>
        <p:txBody>
          <a:bodyPr/>
          <a:lstStyle/>
          <a:p>
            <a:endParaRPr lang="nl-BE" dirty="0"/>
          </a:p>
        </p:txBody>
      </p:sp>
      <p:sp>
        <p:nvSpPr>
          <p:cNvPr id="6" name="Tijdelijke aanduiding voor dianummer 5"/>
          <p:cNvSpPr>
            <a:spLocks noGrp="1"/>
          </p:cNvSpPr>
          <p:nvPr>
            <p:ph type="sldNum" sz="quarter" idx="5"/>
          </p:nvPr>
        </p:nvSpPr>
        <p:spPr/>
        <p:txBody>
          <a:bodyPr/>
          <a:lstStyle/>
          <a:p>
            <a:fld id="{89556F92-99B6-41A7-800F-0D7A3FC7CDD3}" type="slidenum">
              <a:rPr lang="nl-BE" smtClean="0"/>
              <a:pPr/>
              <a:t>7</a:t>
            </a:fld>
            <a:endParaRPr lang="nl-BE"/>
          </a:p>
        </p:txBody>
      </p:sp>
    </p:spTree>
    <p:extLst>
      <p:ext uri="{BB962C8B-B14F-4D97-AF65-F5344CB8AC3E}">
        <p14:creationId xmlns:p14="http://schemas.microsoft.com/office/powerpoint/2010/main" val="3919744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nl-BE" sz="1100" b="1" dirty="0">
                <a:effectLst/>
                <a:latin typeface="Calibri" panose="020F0502020204030204" pitchFamily="34" charset="0"/>
                <a:ea typeface="Calibri" panose="020F0502020204030204" pitchFamily="34" charset="0"/>
                <a:cs typeface="Times New Roman" panose="02020603050405020304" pitchFamily="18" charset="0"/>
              </a:rPr>
              <a:t>Economisch</a:t>
            </a:r>
            <a:r>
              <a:rPr lang="nl-BE" sz="1100" dirty="0">
                <a:effectLst/>
                <a:latin typeface="Calibri" panose="020F0502020204030204" pitchFamily="34" charset="0"/>
                <a:ea typeface="Calibri" panose="020F0502020204030204" pitchFamily="34" charset="0"/>
                <a:cs typeface="Times New Roman" panose="02020603050405020304" pitchFamily="18" charset="0"/>
              </a:rPr>
              <a:t>: permanente woonnood en opmars van deeleconomie</a:t>
            </a:r>
          </a:p>
          <a:p>
            <a:pPr marL="742950" lvl="1" indent="-285750">
              <a:lnSpc>
                <a:spcPct val="107000"/>
              </a:lnSpc>
              <a:buFont typeface="Courier New" panose="02070309020205020404" pitchFamily="49" charset="0"/>
              <a:buChar char="o"/>
            </a:pPr>
            <a:r>
              <a:rPr lang="nl-BE" sz="1100" dirty="0">
                <a:effectLst/>
                <a:latin typeface="Calibri" panose="020F0502020204030204" pitchFamily="34" charset="0"/>
                <a:ea typeface="Calibri" panose="020F0502020204030204" pitchFamily="34" charset="0"/>
                <a:cs typeface="Times New Roman" panose="02020603050405020304" pitchFamily="18" charset="0"/>
              </a:rPr>
              <a:t>Over de wooncrisis hebben we het al uitgebreid gehad.</a:t>
            </a:r>
          </a:p>
          <a:p>
            <a:pPr marL="742950" lvl="1" indent="-285750">
              <a:lnSpc>
                <a:spcPct val="107000"/>
              </a:lnSpc>
              <a:buFont typeface="Courier New" panose="02070309020205020404" pitchFamily="49" charset="0"/>
              <a:buChar char="o"/>
            </a:pPr>
            <a:r>
              <a:rPr lang="nl-BE" sz="1100" dirty="0">
                <a:effectLst/>
                <a:latin typeface="Calibri" panose="020F0502020204030204" pitchFamily="34" charset="0"/>
                <a:ea typeface="Calibri" panose="020F0502020204030204" pitchFamily="34" charset="0"/>
                <a:cs typeface="Times New Roman" panose="02020603050405020304" pitchFamily="18" charset="0"/>
              </a:rPr>
              <a:t>Het </a:t>
            </a:r>
            <a:r>
              <a:rPr lang="nl-BE" sz="1100" u="sng" dirty="0">
                <a:effectLst/>
                <a:latin typeface="Calibri" panose="020F0502020204030204" pitchFamily="34" charset="0"/>
                <a:ea typeface="Calibri" panose="020F0502020204030204" pitchFamily="34" charset="0"/>
                <a:cs typeface="Times New Roman" panose="02020603050405020304" pitchFamily="18" charset="0"/>
              </a:rPr>
              <a:t>streven naar duurzaamheid</a:t>
            </a:r>
            <a:r>
              <a:rPr lang="nl-BE" sz="1100" dirty="0">
                <a:effectLst/>
                <a:latin typeface="Calibri" panose="020F0502020204030204" pitchFamily="34" charset="0"/>
                <a:ea typeface="Calibri" panose="020F0502020204030204" pitchFamily="34" charset="0"/>
                <a:cs typeface="Times New Roman" panose="02020603050405020304" pitchFamily="18" charset="0"/>
              </a:rPr>
              <a:t> vertaalt zich in de praktijk o.a. in initiatieven binnen de deeleconomie (‘</a:t>
            </a:r>
            <a:r>
              <a:rPr lang="nl-BE" sz="1100" dirty="0" err="1">
                <a:effectLst/>
                <a:latin typeface="Calibri" panose="020F0502020204030204" pitchFamily="34" charset="0"/>
                <a:ea typeface="Calibri" panose="020F0502020204030204" pitchFamily="34" charset="0"/>
                <a:cs typeface="Times New Roman" panose="02020603050405020304" pitchFamily="18" charset="0"/>
              </a:rPr>
              <a:t>commons</a:t>
            </a:r>
            <a:r>
              <a:rPr lang="nl-BE" sz="1100" dirty="0">
                <a:effectLst/>
                <a:latin typeface="Calibri" panose="020F0502020204030204" pitchFamily="34" charset="0"/>
                <a:ea typeface="Calibri" panose="020F0502020204030204" pitchFamily="34" charset="0"/>
                <a:cs typeface="Times New Roman" panose="02020603050405020304" pitchFamily="18" charset="0"/>
              </a:rPr>
              <a:t>-ideaal’), zoals bijv.  coöperatieven, </a:t>
            </a:r>
            <a:r>
              <a:rPr lang="nl-BE" sz="1100" dirty="0" err="1">
                <a:effectLst/>
                <a:latin typeface="Calibri" panose="020F0502020204030204" pitchFamily="34" charset="0"/>
                <a:ea typeface="Calibri" panose="020F0502020204030204" pitchFamily="34" charset="0"/>
                <a:cs typeface="Times New Roman" panose="02020603050405020304" pitchFamily="18" charset="0"/>
              </a:rPr>
              <a:t>cohousing</a:t>
            </a:r>
            <a:r>
              <a:rPr lang="nl-BE" sz="1100" dirty="0">
                <a:effectLst/>
                <a:latin typeface="Calibri" panose="020F0502020204030204" pitchFamily="34" charset="0"/>
                <a:ea typeface="Calibri" panose="020F0502020204030204" pitchFamily="34" charset="0"/>
                <a:cs typeface="Times New Roman" panose="02020603050405020304" pitchFamily="18" charset="0"/>
              </a:rPr>
              <a:t>,… Wegens krachtige hefbomen op het vlak van duurzaam ruimtegebruik en gemeenschapsvorming hebben zeker ook alternatieve woonprojecten hier een belangrijke rol in te spelen. Wonen op maat projecten worden buiten de sector ook vaak als goede voorbeelden genoemd in het streven naar duurzaamheid. [eigen artikel nog eens bekijken]</a:t>
            </a:r>
          </a:p>
          <a:p>
            <a:pPr marL="342900" lvl="0" indent="-342900">
              <a:lnSpc>
                <a:spcPct val="107000"/>
              </a:lnSpc>
              <a:buFont typeface="Calibri" panose="020F0502020204030204" pitchFamily="34" charset="0"/>
              <a:buChar char="-"/>
            </a:pPr>
            <a:r>
              <a:rPr lang="nl-BE" sz="1100" b="1" dirty="0">
                <a:effectLst/>
                <a:latin typeface="Calibri" panose="020F0502020204030204" pitchFamily="34" charset="0"/>
                <a:ea typeface="Calibri" panose="020F0502020204030204" pitchFamily="34" charset="0"/>
                <a:cs typeface="Times New Roman" panose="02020603050405020304" pitchFamily="18" charset="0"/>
              </a:rPr>
              <a:t>Demografisch</a:t>
            </a:r>
            <a:r>
              <a:rPr lang="nl-BE" sz="1100" dirty="0">
                <a:effectLst/>
                <a:latin typeface="Calibri" panose="020F0502020204030204" pitchFamily="34" charset="0"/>
                <a:ea typeface="Calibri" panose="020F0502020204030204" pitchFamily="34" charset="0"/>
                <a:cs typeface="Times New Roman" panose="02020603050405020304" pitchFamily="18" charset="0"/>
              </a:rPr>
              <a:t>: verwacht wordt dat toekomstige demografische evoluties, zoals gezinsverdunning, vergrijzing en migratie, in combinatie met de groeiende eisen op het vlak van duurzaamheid zullen bijdrage aan de noodzakelijke transitie op het vlak van wonen. Het huidige woonpatrimonium zal daarvoor grondig getransformeerd moeten worden.</a:t>
            </a:r>
          </a:p>
          <a:p>
            <a:pPr marL="342900" lvl="0" indent="-342900">
              <a:lnSpc>
                <a:spcPct val="107000"/>
              </a:lnSpc>
              <a:spcAft>
                <a:spcPts val="800"/>
              </a:spcAft>
              <a:buFont typeface="Calibri" panose="020F0502020204030204" pitchFamily="34" charset="0"/>
              <a:buChar char="-"/>
            </a:pPr>
            <a:r>
              <a:rPr lang="nl-BE" sz="1100" b="1" dirty="0">
                <a:effectLst/>
                <a:latin typeface="Calibri" panose="020F0502020204030204" pitchFamily="34" charset="0"/>
                <a:ea typeface="Calibri" panose="020F0502020204030204" pitchFamily="34" charset="0"/>
                <a:cs typeface="Times New Roman" panose="02020603050405020304" pitchFamily="18" charset="0"/>
              </a:rPr>
              <a:t>Vermaatschappelijking van de zorg</a:t>
            </a:r>
            <a:r>
              <a:rPr lang="nl-BE" sz="1100" dirty="0">
                <a:effectLst/>
                <a:latin typeface="Calibri" panose="020F0502020204030204" pitchFamily="34" charset="0"/>
                <a:ea typeface="Calibri" panose="020F0502020204030204" pitchFamily="34" charset="0"/>
                <a:cs typeface="Times New Roman" panose="02020603050405020304" pitchFamily="18" charset="0"/>
              </a:rPr>
              <a:t>: dit “…heeft gevolgen voor het woonbeleid want een stabiele woonplaats is een belangrijke voorwaarde om in de samenleving te (her)integreren. Nieuwe wooninitiatieven zoeken dus naar de beste combinatie tussen wonen en welzijn. Ze doen dit door enerzijds de toegang tot de woningmarkt te verbeteren, maar ook door nieuwe woonformules te optimaliseren, zoals </a:t>
            </a:r>
            <a:r>
              <a:rPr lang="nl-BE" sz="1100" dirty="0" err="1">
                <a:effectLst/>
                <a:latin typeface="Calibri" panose="020F0502020204030204" pitchFamily="34" charset="0"/>
                <a:ea typeface="Calibri" panose="020F0502020204030204" pitchFamily="34" charset="0"/>
                <a:cs typeface="Times New Roman" panose="02020603050405020304" pitchFamily="18" charset="0"/>
              </a:rPr>
              <a:t>proefwonen</a:t>
            </a:r>
            <a:r>
              <a:rPr lang="nl-BE" sz="1100" dirty="0">
                <a:effectLst/>
                <a:latin typeface="Calibri" panose="020F0502020204030204" pitchFamily="34" charset="0"/>
                <a:ea typeface="Calibri" panose="020F0502020204030204" pitchFamily="34" charset="0"/>
                <a:cs typeface="Times New Roman" panose="02020603050405020304" pitchFamily="18" charset="0"/>
              </a:rPr>
              <a:t>. Aangezien men nu streeft om mensen zoveel mogelijk in hun thuisomgeving te laten wonen, zijn er woningen nodig die aangepast zijn aan de noden.”  </a:t>
            </a:r>
          </a:p>
          <a:p>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atum 3"/>
          <p:cNvSpPr>
            <a:spLocks noGrp="1"/>
          </p:cNvSpPr>
          <p:nvPr>
            <p:ph type="dt" idx="1"/>
          </p:nvPr>
        </p:nvSpPr>
        <p:spPr/>
        <p:txBody>
          <a:bodyPr/>
          <a:lstStyle/>
          <a:p>
            <a:fld id="{DF1C6871-72E9-4074-933C-EF07CCF60287}" type="datetime4">
              <a:rPr lang="nl-BE" smtClean="0"/>
              <a:t>1 december 2022</a:t>
            </a:fld>
            <a:endParaRPr lang="nl-BE"/>
          </a:p>
        </p:txBody>
      </p:sp>
      <p:sp>
        <p:nvSpPr>
          <p:cNvPr id="5" name="Tijdelijke aanduiding voor voettekst 4"/>
          <p:cNvSpPr>
            <a:spLocks noGrp="1"/>
          </p:cNvSpPr>
          <p:nvPr>
            <p:ph type="ftr" sz="quarter" idx="4"/>
          </p:nvPr>
        </p:nvSpPr>
        <p:spPr/>
        <p:txBody>
          <a:bodyPr/>
          <a:lstStyle/>
          <a:p>
            <a:endParaRPr lang="nl-BE" dirty="0"/>
          </a:p>
        </p:txBody>
      </p:sp>
      <p:sp>
        <p:nvSpPr>
          <p:cNvPr id="6" name="Tijdelijke aanduiding voor dianummer 5"/>
          <p:cNvSpPr>
            <a:spLocks noGrp="1"/>
          </p:cNvSpPr>
          <p:nvPr>
            <p:ph type="sldNum" sz="quarter" idx="5"/>
          </p:nvPr>
        </p:nvSpPr>
        <p:spPr/>
        <p:txBody>
          <a:bodyPr/>
          <a:lstStyle/>
          <a:p>
            <a:fld id="{89556F92-99B6-41A7-800F-0D7A3FC7CDD3}" type="slidenum">
              <a:rPr lang="nl-BE" smtClean="0"/>
              <a:pPr/>
              <a:t>9</a:t>
            </a:fld>
            <a:endParaRPr lang="nl-BE"/>
          </a:p>
        </p:txBody>
      </p:sp>
    </p:spTree>
    <p:extLst>
      <p:ext uri="{BB962C8B-B14F-4D97-AF65-F5344CB8AC3E}">
        <p14:creationId xmlns:p14="http://schemas.microsoft.com/office/powerpoint/2010/main" val="1027411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0"/>
          </p:nvPr>
        </p:nvSpPr>
        <p:spPr/>
        <p:txBody>
          <a:bodyPr/>
          <a:lstStyle/>
          <a:p>
            <a:fld id="{104BDE06-F4DC-46E8-A349-3FB2DA9CF641}" type="datetime4">
              <a:rPr lang="nl-BE" smtClean="0"/>
              <a:t>1 december 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9556F92-99B6-41A7-800F-0D7A3FC7CDD3}" type="slidenum">
              <a:rPr lang="nl-BE" smtClean="0"/>
              <a:t>19</a:t>
            </a:fld>
            <a:endParaRPr lang="nl-BE"/>
          </a:p>
        </p:txBody>
      </p:sp>
    </p:spTree>
    <p:extLst>
      <p:ext uri="{BB962C8B-B14F-4D97-AF65-F5344CB8AC3E}">
        <p14:creationId xmlns:p14="http://schemas.microsoft.com/office/powerpoint/2010/main" val="1510944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inhoud+titel">
    <p:spTree>
      <p:nvGrpSpPr>
        <p:cNvPr id="1" name=""/>
        <p:cNvGrpSpPr/>
        <p:nvPr/>
      </p:nvGrpSpPr>
      <p:grpSpPr>
        <a:xfrm>
          <a:off x="0" y="0"/>
          <a:ext cx="0" cy="0"/>
          <a:chOff x="0" y="0"/>
          <a:chExt cx="0" cy="0"/>
        </a:xfrm>
      </p:grpSpPr>
      <p:pic>
        <p:nvPicPr>
          <p:cNvPr id="11" name="Afbeelding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6253828"/>
            <a:ext cx="9163636" cy="6084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r>
              <a:rPr lang="nl-BE"/>
              <a:t>2 december 2022</a:t>
            </a:r>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76964E9C-6CCF-44EB-90C2-C6706B7EEBD3}" type="slidenum">
              <a:rPr lang="nl-BE" smtClean="0"/>
              <a:t>‹nr.›</a:t>
            </a:fld>
            <a:endParaRPr lang="nl-BE"/>
          </a:p>
        </p:txBody>
      </p:sp>
      <p:cxnSp>
        <p:nvCxnSpPr>
          <p:cNvPr id="12" name="Rechte verbindingslijn 11"/>
          <p:cNvCxnSpPr/>
          <p:nvPr userDrawn="1"/>
        </p:nvCxnSpPr>
        <p:spPr>
          <a:xfrm>
            <a:off x="735480" y="1211400"/>
            <a:ext cx="38088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0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inhoud+titel">
    <p:spTree>
      <p:nvGrpSpPr>
        <p:cNvPr id="1" name=""/>
        <p:cNvGrpSpPr/>
        <p:nvPr/>
      </p:nvGrpSpPr>
      <p:grpSpPr>
        <a:xfrm>
          <a:off x="0" y="0"/>
          <a:ext cx="0" cy="0"/>
          <a:chOff x="0" y="0"/>
          <a:chExt cx="0" cy="0"/>
        </a:xfrm>
      </p:grpSpPr>
      <p:pic>
        <p:nvPicPr>
          <p:cNvPr id="11" name="Afbeelding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6253828"/>
            <a:ext cx="9163636" cy="6084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r>
              <a:rPr lang="nl-BE"/>
              <a:t>2 december 2022</a:t>
            </a:r>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76964E9C-6CCF-44EB-90C2-C6706B7EEBD3}" type="slidenum">
              <a:rPr lang="nl-BE" smtClean="0"/>
              <a:t>‹nr.›</a:t>
            </a:fld>
            <a:endParaRPr lang="nl-BE"/>
          </a:p>
        </p:txBody>
      </p:sp>
      <p:cxnSp>
        <p:nvCxnSpPr>
          <p:cNvPr id="12" name="Rechte verbindingslijn 11"/>
          <p:cNvCxnSpPr/>
          <p:nvPr userDrawn="1"/>
        </p:nvCxnSpPr>
        <p:spPr>
          <a:xfrm>
            <a:off x="735480" y="1211400"/>
            <a:ext cx="38088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0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chtscherm SAM">
    <p:bg>
      <p:bgPr>
        <a:solidFill>
          <a:schemeClr val="tx2"/>
        </a:solidFill>
        <a:effectLst/>
      </p:bgPr>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0"/>
            <a:ext cx="9144000" cy="457200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3986792" cy="1536195"/>
          </a:xfrm>
          <a:prstGeom prst="rect">
            <a:avLst/>
          </a:prstGeom>
        </p:spPr>
      </p:pic>
    </p:spTree>
    <p:extLst>
      <p:ext uri="{BB962C8B-B14F-4D97-AF65-F5344CB8AC3E}">
        <p14:creationId xmlns:p14="http://schemas.microsoft.com/office/powerpoint/2010/main" val="639877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chtscherm Fusie">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0"/>
            <a:ext cx="9144000" cy="4572000"/>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7711" y="0"/>
            <a:ext cx="4526289" cy="1536195"/>
          </a:xfrm>
          <a:prstGeom prst="rect">
            <a:avLst/>
          </a:prstGeom>
        </p:spPr>
      </p:pic>
      <p:sp>
        <p:nvSpPr>
          <p:cNvPr id="7" name="Tijdelijke aanduiding voor afbeelding 6"/>
          <p:cNvSpPr>
            <a:spLocks noGrp="1"/>
          </p:cNvSpPr>
          <p:nvPr>
            <p:ph type="pic" sz="quarter" idx="10" hasCustomPrompt="1"/>
          </p:nvPr>
        </p:nvSpPr>
        <p:spPr>
          <a:xfrm>
            <a:off x="368300" y="360363"/>
            <a:ext cx="3657600" cy="1612900"/>
          </a:xfrm>
          <a:noFill/>
        </p:spPr>
        <p:txBody>
          <a:bodyPr>
            <a:normAutofit/>
          </a:bodyPr>
          <a:lstStyle>
            <a:lvl1pPr marL="0" indent="0" algn="ctr">
              <a:buNone/>
              <a:defRPr sz="1600">
                <a:solidFill>
                  <a:schemeClr val="tx1">
                    <a:lumMod val="50000"/>
                    <a:lumOff val="50000"/>
                  </a:schemeClr>
                </a:solidFill>
              </a:defRPr>
            </a:lvl1pPr>
          </a:lstStyle>
          <a:p>
            <a:r>
              <a:rPr lang="nl-BE" dirty="0"/>
              <a:t>Klik op het pictogram om het logo van de voormalige entiteit in te voegen</a:t>
            </a:r>
          </a:p>
        </p:txBody>
      </p:sp>
    </p:spTree>
    <p:extLst>
      <p:ext uri="{BB962C8B-B14F-4D97-AF65-F5344CB8AC3E}">
        <p14:creationId xmlns:p14="http://schemas.microsoft.com/office/powerpoint/2010/main" val="3877220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otscherm">
    <p:bg>
      <p:bgPr>
        <a:solidFill>
          <a:schemeClr val="tx2"/>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810000"/>
            <a:ext cx="9144000" cy="3048000"/>
          </a:xfrm>
          <a:prstGeom prst="rect">
            <a:avLst/>
          </a:prstGeom>
        </p:spPr>
      </p:pic>
      <p:sp>
        <p:nvSpPr>
          <p:cNvPr id="2" name="Title 1"/>
          <p:cNvSpPr>
            <a:spLocks noGrp="1"/>
          </p:cNvSpPr>
          <p:nvPr>
            <p:ph type="ctrTitle" hasCustomPrompt="1"/>
          </p:nvPr>
        </p:nvSpPr>
        <p:spPr>
          <a:xfrm>
            <a:off x="719242" y="393036"/>
            <a:ext cx="7704000" cy="1414798"/>
          </a:xfrm>
        </p:spPr>
        <p:txBody>
          <a:bodyPr anchor="b">
            <a:normAutofit/>
          </a:bodyPr>
          <a:lstStyle>
            <a:lvl1pPr algn="l">
              <a:lnSpc>
                <a:spcPct val="90000"/>
              </a:lnSpc>
              <a:defRPr sz="4600">
                <a:solidFill>
                  <a:schemeClr val="bg1"/>
                </a:solidFill>
              </a:defRPr>
            </a:lvl1pPr>
          </a:lstStyle>
          <a:p>
            <a:r>
              <a:rPr lang="nl-NL" dirty="0"/>
              <a:t>Klik hier om de slotgroet in te voegen</a:t>
            </a:r>
            <a:endParaRPr lang="en-US" dirty="0"/>
          </a:p>
        </p:txBody>
      </p:sp>
      <p:sp>
        <p:nvSpPr>
          <p:cNvPr id="3" name="Subtitle 2"/>
          <p:cNvSpPr>
            <a:spLocks noGrp="1"/>
          </p:cNvSpPr>
          <p:nvPr>
            <p:ph type="subTitle" idx="1" hasCustomPrompt="1"/>
          </p:nvPr>
        </p:nvSpPr>
        <p:spPr>
          <a:xfrm>
            <a:off x="735682" y="1999259"/>
            <a:ext cx="7697083" cy="1563214"/>
          </a:xfrm>
        </p:spPr>
        <p:txBody>
          <a:bodyPr>
            <a:normAutofit/>
          </a:bodyPr>
          <a:lstStyle>
            <a:lvl1pPr marL="0" indent="0" algn="l">
              <a:lnSpc>
                <a:spcPct val="126000"/>
              </a:lnSpc>
              <a:spcBef>
                <a:spcPts val="0"/>
              </a:spcBef>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naam en contactgegevens van de spreker in te voegen</a:t>
            </a:r>
            <a:endParaRPr lang="en-US" dirty="0"/>
          </a:p>
        </p:txBody>
      </p:sp>
      <p:cxnSp>
        <p:nvCxnSpPr>
          <p:cNvPr id="13" name="Rechte verbindingslijn 12"/>
          <p:cNvCxnSpPr/>
          <p:nvPr userDrawn="1"/>
        </p:nvCxnSpPr>
        <p:spPr>
          <a:xfrm>
            <a:off x="752472" y="1927689"/>
            <a:ext cx="5709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38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inhoud+titel">
    <p:spTree>
      <p:nvGrpSpPr>
        <p:cNvPr id="1" name=""/>
        <p:cNvGrpSpPr/>
        <p:nvPr/>
      </p:nvGrpSpPr>
      <p:grpSpPr>
        <a:xfrm>
          <a:off x="0" y="0"/>
          <a:ext cx="0" cy="0"/>
          <a:chOff x="0" y="0"/>
          <a:chExt cx="0" cy="0"/>
        </a:xfrm>
      </p:grpSpPr>
      <p:pic>
        <p:nvPicPr>
          <p:cNvPr id="11" name="Afbeelding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6253828"/>
            <a:ext cx="9163636" cy="6084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r>
              <a:rPr lang="nl-BE"/>
              <a:t>2 december 2022</a:t>
            </a:r>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76964E9C-6CCF-44EB-90C2-C6706B7EEBD3}" type="slidenum">
              <a:rPr lang="nl-BE" smtClean="0"/>
              <a:t>‹nr.›</a:t>
            </a:fld>
            <a:endParaRPr lang="nl-BE"/>
          </a:p>
        </p:txBody>
      </p:sp>
      <p:cxnSp>
        <p:nvCxnSpPr>
          <p:cNvPr id="12" name="Rechte verbindingslijn 11"/>
          <p:cNvCxnSpPr/>
          <p:nvPr userDrawn="1"/>
        </p:nvCxnSpPr>
        <p:spPr>
          <a:xfrm>
            <a:off x="735480" y="1211400"/>
            <a:ext cx="38088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369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9" name="Afbeelding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6253828"/>
            <a:ext cx="9163636" cy="608400"/>
          </a:xfrm>
          <a:prstGeom prst="rect">
            <a:avLst/>
          </a:prstGeom>
        </p:spPr>
      </p:pic>
      <p:cxnSp>
        <p:nvCxnSpPr>
          <p:cNvPr id="8" name="Rechte verbindingslijn 7"/>
          <p:cNvCxnSpPr/>
          <p:nvPr userDrawn="1"/>
        </p:nvCxnSpPr>
        <p:spPr>
          <a:xfrm>
            <a:off x="735480" y="1211400"/>
            <a:ext cx="38088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r>
              <a:rPr lang="nl-BE"/>
              <a:t>2 december 2022</a:t>
            </a:r>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76964E9C-6CCF-44EB-90C2-C6706B7EEBD3}" type="slidenum">
              <a:rPr lang="nl-BE" smtClean="0"/>
              <a:t>‹nr.›</a:t>
            </a:fld>
            <a:endParaRPr lang="nl-BE"/>
          </a:p>
        </p:txBody>
      </p:sp>
    </p:spTree>
    <p:extLst>
      <p:ext uri="{BB962C8B-B14F-4D97-AF65-F5344CB8AC3E}">
        <p14:creationId xmlns:p14="http://schemas.microsoft.com/office/powerpoint/2010/main" val="856780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6" name="Afbeelding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6253828"/>
            <a:ext cx="9163636" cy="608400"/>
          </a:xfrm>
          <a:prstGeom prst="rect">
            <a:avLst/>
          </a:prstGeom>
        </p:spPr>
      </p:pic>
      <p:sp>
        <p:nvSpPr>
          <p:cNvPr id="2" name="Date Placeholder 1"/>
          <p:cNvSpPr>
            <a:spLocks noGrp="1"/>
          </p:cNvSpPr>
          <p:nvPr>
            <p:ph type="dt" sz="half" idx="10"/>
          </p:nvPr>
        </p:nvSpPr>
        <p:spPr/>
        <p:txBody>
          <a:bodyPr/>
          <a:lstStyle/>
          <a:p>
            <a:r>
              <a:rPr lang="nl-BE"/>
              <a:t>2 december 2022</a:t>
            </a:r>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76964E9C-6CCF-44EB-90C2-C6706B7EEBD3}" type="slidenum">
              <a:rPr lang="nl-BE" smtClean="0"/>
              <a:t>‹nr.›</a:t>
            </a:fld>
            <a:endParaRPr lang="nl-BE"/>
          </a:p>
        </p:txBody>
      </p:sp>
    </p:spTree>
    <p:extLst>
      <p:ext uri="{BB962C8B-B14F-4D97-AF65-F5344CB8AC3E}">
        <p14:creationId xmlns:p14="http://schemas.microsoft.com/office/powerpoint/2010/main" val="1763770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0"/>
          </p:nvPr>
        </p:nvSpPr>
        <p:spPr>
          <a:xfrm>
            <a:off x="2332037" y="2422524"/>
            <a:ext cx="3420000" cy="2286636"/>
          </a:xfrm>
        </p:spPr>
        <p:txBody>
          <a:bodyPr/>
          <a:lstStyle>
            <a:lvl1pPr algn="ctr">
              <a:defRPr>
                <a:solidFill>
                  <a:schemeClr val="tx1">
                    <a:lumMod val="50000"/>
                    <a:lumOff val="50000"/>
                  </a:schemeClr>
                </a:solidFill>
              </a:defRPr>
            </a:lvl1pPr>
          </a:lstStyle>
          <a:p>
            <a:r>
              <a:rPr lang="nl-NL"/>
              <a:t>Klik op het pictogram als u een afbeelding wilt toevoegen</a:t>
            </a:r>
            <a:endParaRPr lang="nl-BE"/>
          </a:p>
        </p:txBody>
      </p:sp>
    </p:spTree>
    <p:extLst>
      <p:ext uri="{BB962C8B-B14F-4D97-AF65-F5344CB8AC3E}">
        <p14:creationId xmlns:p14="http://schemas.microsoft.com/office/powerpoint/2010/main" val="1620249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ee kolom">
    <p:spTree>
      <p:nvGrpSpPr>
        <p:cNvPr id="1" name=""/>
        <p:cNvGrpSpPr/>
        <p:nvPr/>
      </p:nvGrpSpPr>
      <p:grpSpPr>
        <a:xfrm>
          <a:off x="0" y="0"/>
          <a:ext cx="0" cy="0"/>
          <a:chOff x="0" y="0"/>
          <a:chExt cx="0" cy="0"/>
        </a:xfrm>
      </p:grpSpPr>
      <p:pic>
        <p:nvPicPr>
          <p:cNvPr id="12" name="Afbeelding 11"/>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6253828"/>
            <a:ext cx="9163636" cy="608400"/>
          </a:xfrm>
          <a:prstGeom prst="rect">
            <a:avLst/>
          </a:prstGeom>
        </p:spPr>
      </p:pic>
      <p:cxnSp>
        <p:nvCxnSpPr>
          <p:cNvPr id="11" name="Rechte verbindingslijn 10"/>
          <p:cNvCxnSpPr/>
          <p:nvPr userDrawn="1"/>
        </p:nvCxnSpPr>
        <p:spPr>
          <a:xfrm>
            <a:off x="735480" y="1211400"/>
            <a:ext cx="38088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27609" y="1610428"/>
            <a:ext cx="3384000" cy="4104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7609" y="1610428"/>
            <a:ext cx="3384000" cy="4104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r>
              <a:rPr lang="nl-BE"/>
              <a:t>2 december 2022</a:t>
            </a:r>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76964E9C-6CCF-44EB-90C2-C6706B7EEBD3}" type="slidenum">
              <a:rPr lang="nl-BE" smtClean="0"/>
              <a:t>‹nr.›</a:t>
            </a:fld>
            <a:endParaRPr lang="nl-BE"/>
          </a:p>
        </p:txBody>
      </p:sp>
    </p:spTree>
    <p:extLst>
      <p:ext uri="{BB962C8B-B14F-4D97-AF65-F5344CB8AC3E}">
        <p14:creationId xmlns:p14="http://schemas.microsoft.com/office/powerpoint/2010/main" val="41969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9" name="Afbeelding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6253828"/>
            <a:ext cx="9163636" cy="608400"/>
          </a:xfrm>
          <a:prstGeom prst="rect">
            <a:avLst/>
          </a:prstGeom>
        </p:spPr>
      </p:pic>
      <p:cxnSp>
        <p:nvCxnSpPr>
          <p:cNvPr id="8" name="Rechte verbindingslijn 7"/>
          <p:cNvCxnSpPr/>
          <p:nvPr userDrawn="1"/>
        </p:nvCxnSpPr>
        <p:spPr>
          <a:xfrm>
            <a:off x="735480" y="1211400"/>
            <a:ext cx="38088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r>
              <a:rPr lang="nl-BE"/>
              <a:t>2 december 2022</a:t>
            </a:r>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76964E9C-6CCF-44EB-90C2-C6706B7EEBD3}" type="slidenum">
              <a:rPr lang="nl-BE" smtClean="0"/>
              <a:t>‹nr.›</a:t>
            </a:fld>
            <a:endParaRPr lang="nl-BE"/>
          </a:p>
        </p:txBody>
      </p:sp>
    </p:spTree>
    <p:extLst>
      <p:ext uri="{BB962C8B-B14F-4D97-AF65-F5344CB8AC3E}">
        <p14:creationId xmlns:p14="http://schemas.microsoft.com/office/powerpoint/2010/main" val="380736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6" name="Afbeelding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6253828"/>
            <a:ext cx="9163636" cy="608400"/>
          </a:xfrm>
          <a:prstGeom prst="rect">
            <a:avLst/>
          </a:prstGeom>
        </p:spPr>
      </p:pic>
      <p:sp>
        <p:nvSpPr>
          <p:cNvPr id="2" name="Date Placeholder 1"/>
          <p:cNvSpPr>
            <a:spLocks noGrp="1"/>
          </p:cNvSpPr>
          <p:nvPr>
            <p:ph type="dt" sz="half" idx="10"/>
          </p:nvPr>
        </p:nvSpPr>
        <p:spPr/>
        <p:txBody>
          <a:bodyPr/>
          <a:lstStyle/>
          <a:p>
            <a:r>
              <a:rPr lang="nl-BE"/>
              <a:t>2 december 2022</a:t>
            </a:r>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76964E9C-6CCF-44EB-90C2-C6706B7EEBD3}" type="slidenum">
              <a:rPr lang="nl-BE" smtClean="0"/>
              <a:t>‹nr.›</a:t>
            </a:fld>
            <a:endParaRPr lang="nl-BE"/>
          </a:p>
        </p:txBody>
      </p:sp>
    </p:spTree>
    <p:extLst>
      <p:ext uri="{BB962C8B-B14F-4D97-AF65-F5344CB8AC3E}">
        <p14:creationId xmlns:p14="http://schemas.microsoft.com/office/powerpoint/2010/main" val="253359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0"/>
          </p:nvPr>
        </p:nvSpPr>
        <p:spPr>
          <a:xfrm>
            <a:off x="2332037" y="2422524"/>
            <a:ext cx="3420000" cy="2286636"/>
          </a:xfrm>
        </p:spPr>
        <p:txBody>
          <a:bodyPr/>
          <a:lstStyle>
            <a:lvl1pPr algn="ctr">
              <a:defRPr>
                <a:solidFill>
                  <a:schemeClr val="tx1">
                    <a:lumMod val="50000"/>
                    <a:lumOff val="50000"/>
                  </a:schemeClr>
                </a:solidFill>
              </a:defRPr>
            </a:lvl1pPr>
          </a:lstStyle>
          <a:p>
            <a:r>
              <a:rPr lang="nl-NL"/>
              <a:t>Klik op het pictogram als u een afbeelding wilt toevoegen</a:t>
            </a:r>
            <a:endParaRPr lang="nl-BE"/>
          </a:p>
        </p:txBody>
      </p:sp>
    </p:spTree>
    <p:extLst>
      <p:ext uri="{BB962C8B-B14F-4D97-AF65-F5344CB8AC3E}">
        <p14:creationId xmlns:p14="http://schemas.microsoft.com/office/powerpoint/2010/main" val="2825405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kolom">
    <p:spTree>
      <p:nvGrpSpPr>
        <p:cNvPr id="1" name=""/>
        <p:cNvGrpSpPr/>
        <p:nvPr/>
      </p:nvGrpSpPr>
      <p:grpSpPr>
        <a:xfrm>
          <a:off x="0" y="0"/>
          <a:ext cx="0" cy="0"/>
          <a:chOff x="0" y="0"/>
          <a:chExt cx="0" cy="0"/>
        </a:xfrm>
      </p:grpSpPr>
      <p:pic>
        <p:nvPicPr>
          <p:cNvPr id="12" name="Afbeelding 11"/>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6253828"/>
            <a:ext cx="9163636" cy="608400"/>
          </a:xfrm>
          <a:prstGeom prst="rect">
            <a:avLst/>
          </a:prstGeom>
        </p:spPr>
      </p:pic>
      <p:cxnSp>
        <p:nvCxnSpPr>
          <p:cNvPr id="11" name="Rechte verbindingslijn 10"/>
          <p:cNvCxnSpPr/>
          <p:nvPr userDrawn="1"/>
        </p:nvCxnSpPr>
        <p:spPr>
          <a:xfrm>
            <a:off x="735480" y="1211400"/>
            <a:ext cx="38088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27609" y="1610428"/>
            <a:ext cx="3384000" cy="4104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7609" y="1610428"/>
            <a:ext cx="3384000" cy="4104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r>
              <a:rPr lang="nl-BE"/>
              <a:t>2 december 2022</a:t>
            </a:r>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76964E9C-6CCF-44EB-90C2-C6706B7EEBD3}" type="slidenum">
              <a:rPr lang="nl-BE" smtClean="0"/>
              <a:t>‹nr.›</a:t>
            </a:fld>
            <a:endParaRPr lang="nl-BE"/>
          </a:p>
        </p:txBody>
      </p:sp>
    </p:spTree>
    <p:extLst>
      <p:ext uri="{BB962C8B-B14F-4D97-AF65-F5344CB8AC3E}">
        <p14:creationId xmlns:p14="http://schemas.microsoft.com/office/powerpoint/2010/main" val="2116900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presentatie">
    <p:bg>
      <p:bgPr>
        <a:solidFill>
          <a:schemeClr val="tx2"/>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810000"/>
            <a:ext cx="9144000" cy="3048000"/>
          </a:xfrm>
          <a:prstGeom prst="rect">
            <a:avLst/>
          </a:prstGeom>
        </p:spPr>
      </p:pic>
      <p:sp>
        <p:nvSpPr>
          <p:cNvPr id="2" name="Title 1"/>
          <p:cNvSpPr>
            <a:spLocks noGrp="1"/>
          </p:cNvSpPr>
          <p:nvPr>
            <p:ph type="ctrTitle"/>
          </p:nvPr>
        </p:nvSpPr>
        <p:spPr>
          <a:xfrm>
            <a:off x="719242" y="522876"/>
            <a:ext cx="7704000" cy="1926638"/>
          </a:xfrm>
        </p:spPr>
        <p:txBody>
          <a:bodyPr anchor="b">
            <a:normAutofit/>
          </a:bodyPr>
          <a:lstStyle>
            <a:lvl1pPr algn="l">
              <a:lnSpc>
                <a:spcPct val="90000"/>
              </a:lnSpc>
              <a:defRPr sz="4600">
                <a:solidFill>
                  <a:schemeClr val="bg1"/>
                </a:solidFill>
              </a:defRPr>
            </a:lvl1pPr>
          </a:lstStyle>
          <a:p>
            <a:r>
              <a:rPr lang="nl-NL" dirty="0"/>
              <a:t>Klik om de stijl te bewerken</a:t>
            </a:r>
            <a:endParaRPr lang="en-US" dirty="0"/>
          </a:p>
        </p:txBody>
      </p:sp>
      <p:sp>
        <p:nvSpPr>
          <p:cNvPr id="3" name="Subtitle 2"/>
          <p:cNvSpPr>
            <a:spLocks noGrp="1"/>
          </p:cNvSpPr>
          <p:nvPr>
            <p:ph type="subTitle" idx="1"/>
          </p:nvPr>
        </p:nvSpPr>
        <p:spPr>
          <a:xfrm>
            <a:off x="726158" y="2671898"/>
            <a:ext cx="7697083" cy="889449"/>
          </a:xfrm>
        </p:spPr>
        <p:txBody>
          <a:bodyPr>
            <a:normAutofit/>
          </a:bodyPr>
          <a:lstStyle>
            <a:lvl1pPr marL="0" indent="0" algn="l">
              <a:lnSpc>
                <a:spcPct val="94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en-US" dirty="0"/>
          </a:p>
        </p:txBody>
      </p:sp>
      <p:sp>
        <p:nvSpPr>
          <p:cNvPr id="4" name="Date Placeholder 3"/>
          <p:cNvSpPr>
            <a:spLocks noGrp="1"/>
          </p:cNvSpPr>
          <p:nvPr>
            <p:ph type="dt" sz="half" idx="10"/>
          </p:nvPr>
        </p:nvSpPr>
        <p:spPr>
          <a:xfrm>
            <a:off x="719242" y="238420"/>
            <a:ext cx="8424758" cy="284456"/>
          </a:xfrm>
        </p:spPr>
        <p:txBody>
          <a:bodyPr/>
          <a:lstStyle>
            <a:lvl1pPr algn="l">
              <a:defRPr sz="1350" b="1">
                <a:solidFill>
                  <a:schemeClr val="accent2"/>
                </a:solidFill>
              </a:defRPr>
            </a:lvl1pPr>
          </a:lstStyle>
          <a:p>
            <a:r>
              <a:rPr lang="nl-BE"/>
              <a:t>2 december 2022</a:t>
            </a:r>
            <a:endParaRPr lang="nl-BE" dirty="0"/>
          </a:p>
        </p:txBody>
      </p:sp>
      <p:cxnSp>
        <p:nvCxnSpPr>
          <p:cNvPr id="15" name="Rechte verbindingslijn 14"/>
          <p:cNvCxnSpPr/>
          <p:nvPr userDrawn="1"/>
        </p:nvCxnSpPr>
        <p:spPr>
          <a:xfrm>
            <a:off x="752472" y="2569369"/>
            <a:ext cx="5709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570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pic>
        <p:nvPicPr>
          <p:cNvPr id="8" name="Afbeelding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6253828"/>
            <a:ext cx="9163636" cy="608400"/>
          </a:xfrm>
          <a:prstGeom prst="rect">
            <a:avLst/>
          </a:prstGeom>
        </p:spPr>
      </p:pic>
      <p:sp>
        <p:nvSpPr>
          <p:cNvPr id="2" name="Date Placeholder 1"/>
          <p:cNvSpPr>
            <a:spLocks noGrp="1"/>
          </p:cNvSpPr>
          <p:nvPr>
            <p:ph type="dt" sz="half" idx="10"/>
          </p:nvPr>
        </p:nvSpPr>
        <p:spPr/>
        <p:txBody>
          <a:bodyPr/>
          <a:lstStyle/>
          <a:p>
            <a:r>
              <a:rPr lang="nl-BE"/>
              <a:t>2 december 2022</a:t>
            </a:r>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76964E9C-6CCF-44EB-90C2-C6706B7EEBD3}" type="slidenum">
              <a:rPr lang="nl-BE" smtClean="0"/>
              <a:t>‹nr.›</a:t>
            </a:fld>
            <a:endParaRPr lang="nl-BE"/>
          </a:p>
        </p:txBody>
      </p:sp>
      <p:sp>
        <p:nvSpPr>
          <p:cNvPr id="9" name="Tijdelijke aanduiding voor tekst 8"/>
          <p:cNvSpPr>
            <a:spLocks noGrp="1"/>
          </p:cNvSpPr>
          <p:nvPr>
            <p:ph type="body" sz="quarter" idx="13" hasCustomPrompt="1"/>
          </p:nvPr>
        </p:nvSpPr>
        <p:spPr>
          <a:xfrm>
            <a:off x="1080000" y="991768"/>
            <a:ext cx="6984000" cy="4722659"/>
          </a:xfrm>
        </p:spPr>
        <p:txBody>
          <a:bodyPr>
            <a:normAutofit/>
          </a:bodyPr>
          <a:lstStyle>
            <a:lvl1pPr marL="0" indent="0">
              <a:lnSpc>
                <a:spcPct val="95000"/>
              </a:lnSpc>
              <a:spcBef>
                <a:spcPts val="1500"/>
              </a:spcBef>
              <a:buNone/>
              <a:defRPr sz="2500" b="1" baseline="0">
                <a:solidFill>
                  <a:schemeClr val="tx2"/>
                </a:solidFill>
              </a:defRPr>
            </a:lvl1pPr>
            <a:lvl2pPr marL="0" indent="0">
              <a:buNone/>
              <a:defRPr/>
            </a:lvl2pPr>
            <a:lvl3pPr marL="36000" indent="0">
              <a:buNone/>
              <a:defRPr/>
            </a:lvl3pPr>
            <a:lvl4pPr marL="190800" indent="0">
              <a:buNone/>
              <a:defRPr/>
            </a:lvl4pPr>
            <a:lvl5pPr marL="381600" indent="0">
              <a:buNone/>
              <a:defRPr/>
            </a:lvl5pPr>
          </a:lstStyle>
          <a:p>
            <a:pPr lvl="0"/>
            <a:r>
              <a:rPr lang="nl-NL" dirty="0"/>
              <a:t>Titel Hoofdstuk 1</a:t>
            </a:r>
            <a:br>
              <a:rPr lang="nl-NL" dirty="0"/>
            </a:br>
            <a:r>
              <a:rPr lang="nl-NL" dirty="0"/>
              <a:t>Titel Hoofdstuk 2</a:t>
            </a:r>
            <a:br>
              <a:rPr lang="nl-NL" dirty="0"/>
            </a:br>
            <a:r>
              <a:rPr lang="nl-NL" dirty="0"/>
              <a:t>Titel Hoofdstuk 3</a:t>
            </a:r>
            <a:br>
              <a:rPr lang="nl-NL" dirty="0"/>
            </a:br>
            <a:r>
              <a:rPr lang="nl-NL" dirty="0"/>
              <a:t>Titel Hoofdstuk 4</a:t>
            </a:r>
            <a:br>
              <a:rPr lang="nl-NL" dirty="0"/>
            </a:br>
            <a:r>
              <a:rPr lang="nl-NL" dirty="0"/>
              <a:t>Titel Hoofdstuk 5</a:t>
            </a:r>
            <a:endParaRPr lang="nl-BE" dirty="0"/>
          </a:p>
        </p:txBody>
      </p:sp>
    </p:spTree>
    <p:extLst>
      <p:ext uri="{BB962C8B-B14F-4D97-AF65-F5344CB8AC3E}">
        <p14:creationId xmlns:p14="http://schemas.microsoft.com/office/powerpoint/2010/main" val="1483271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hoofdstuk">
    <p:spTree>
      <p:nvGrpSpPr>
        <p:cNvPr id="1" name=""/>
        <p:cNvGrpSpPr/>
        <p:nvPr/>
      </p:nvGrpSpPr>
      <p:grpSpPr>
        <a:xfrm>
          <a:off x="0" y="0"/>
          <a:ext cx="0" cy="0"/>
          <a:chOff x="0" y="0"/>
          <a:chExt cx="0" cy="0"/>
        </a:xfrm>
      </p:grpSpPr>
      <p:pic>
        <p:nvPicPr>
          <p:cNvPr id="15" name="Afbeelding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9667" y="0"/>
            <a:ext cx="2624333" cy="1146050"/>
          </a:xfrm>
          <a:prstGeom prst="rect">
            <a:avLst/>
          </a:prstGeom>
        </p:spPr>
      </p:pic>
      <p:pic>
        <p:nvPicPr>
          <p:cNvPr id="14" name="Afbeelding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286000"/>
            <a:ext cx="9144000" cy="4572000"/>
          </a:xfrm>
          <a:prstGeom prst="rect">
            <a:avLst/>
          </a:prstGeom>
        </p:spPr>
      </p:pic>
      <p:sp>
        <p:nvSpPr>
          <p:cNvPr id="2" name="Title 1"/>
          <p:cNvSpPr>
            <a:spLocks noGrp="1"/>
          </p:cNvSpPr>
          <p:nvPr>
            <p:ph type="title"/>
          </p:nvPr>
        </p:nvSpPr>
        <p:spPr>
          <a:xfrm>
            <a:off x="720000" y="658092"/>
            <a:ext cx="5400000" cy="1237383"/>
          </a:xfrm>
        </p:spPr>
        <p:txBody>
          <a:bodyPr anchor="t" anchorCtr="0">
            <a:normAutofit/>
          </a:bodyPr>
          <a:lstStyle>
            <a:lvl1pPr>
              <a:defRPr sz="2500">
                <a:solidFill>
                  <a:schemeClr val="tx2"/>
                </a:solidFill>
              </a:defRPr>
            </a:lvl1pPr>
          </a:lstStyle>
          <a:p>
            <a:r>
              <a:rPr lang="nl-NL" dirty="0"/>
              <a:t>Klik om de stijl te bewerken</a:t>
            </a:r>
            <a:endParaRPr lang="en-US" dirty="0"/>
          </a:p>
        </p:txBody>
      </p:sp>
    </p:spTree>
    <p:extLst>
      <p:ext uri="{BB962C8B-B14F-4D97-AF65-F5344CB8AC3E}">
        <p14:creationId xmlns:p14="http://schemas.microsoft.com/office/powerpoint/2010/main" val="1526242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hoofdstuk + beeld">
    <p:spTree>
      <p:nvGrpSpPr>
        <p:cNvPr id="1" name=""/>
        <p:cNvGrpSpPr/>
        <p:nvPr/>
      </p:nvGrpSpPr>
      <p:grpSpPr>
        <a:xfrm>
          <a:off x="0" y="0"/>
          <a:ext cx="0" cy="0"/>
          <a:chOff x="0" y="0"/>
          <a:chExt cx="0" cy="0"/>
        </a:xfrm>
      </p:grpSpPr>
      <p:pic>
        <p:nvPicPr>
          <p:cNvPr id="15" name="Afbeelding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9667" y="0"/>
            <a:ext cx="2624333" cy="1146050"/>
          </a:xfrm>
          <a:prstGeom prst="rect">
            <a:avLst/>
          </a:prstGeom>
        </p:spPr>
      </p:pic>
      <p:sp>
        <p:nvSpPr>
          <p:cNvPr id="2" name="Title 1"/>
          <p:cNvSpPr>
            <a:spLocks noGrp="1"/>
          </p:cNvSpPr>
          <p:nvPr>
            <p:ph type="title"/>
          </p:nvPr>
        </p:nvSpPr>
        <p:spPr>
          <a:xfrm>
            <a:off x="720000" y="658092"/>
            <a:ext cx="5400000" cy="1237383"/>
          </a:xfrm>
        </p:spPr>
        <p:txBody>
          <a:bodyPr anchor="t" anchorCtr="0">
            <a:normAutofit/>
          </a:bodyPr>
          <a:lstStyle>
            <a:lvl1pPr>
              <a:defRPr sz="2500">
                <a:solidFill>
                  <a:schemeClr val="tx2"/>
                </a:solidFill>
              </a:defRPr>
            </a:lvl1pPr>
          </a:lstStyle>
          <a:p>
            <a:r>
              <a:rPr lang="nl-NL" dirty="0"/>
              <a:t>Klik om de stijl te bewerken</a:t>
            </a:r>
            <a:endParaRPr lang="en-US" dirty="0"/>
          </a:p>
        </p:txBody>
      </p:sp>
      <p:sp>
        <p:nvSpPr>
          <p:cNvPr id="12" name="Tijdelijke aanduiding voor afbeelding 11"/>
          <p:cNvSpPr>
            <a:spLocks noGrp="1"/>
          </p:cNvSpPr>
          <p:nvPr>
            <p:ph type="pic" sz="quarter" idx="10"/>
          </p:nvPr>
        </p:nvSpPr>
        <p:spPr>
          <a:xfrm>
            <a:off x="0" y="2286000"/>
            <a:ext cx="9144000" cy="4572000"/>
          </a:xfrm>
          <a:noFill/>
        </p:spPr>
        <p:txBody>
          <a:bodyPr>
            <a:normAutofit/>
          </a:bodyPr>
          <a:lstStyle>
            <a:lvl1pPr marL="0" indent="0" algn="ctr">
              <a:buNone/>
              <a:defRPr sz="1400">
                <a:solidFill>
                  <a:schemeClr val="tx1">
                    <a:lumMod val="50000"/>
                    <a:lumOff val="50000"/>
                  </a:schemeClr>
                </a:solidFill>
              </a:defRPr>
            </a:lvl1pPr>
          </a:lstStyle>
          <a:p>
            <a:endParaRPr lang="nl-BE" dirty="0"/>
          </a:p>
        </p:txBody>
      </p:sp>
    </p:spTree>
    <p:extLst>
      <p:ext uri="{BB962C8B-B14F-4D97-AF65-F5344CB8AC3E}">
        <p14:creationId xmlns:p14="http://schemas.microsoft.com/office/powerpoint/2010/main" val="21087395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5.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136" y="215443"/>
            <a:ext cx="7704000" cy="812977"/>
          </a:xfrm>
          <a:prstGeom prst="rect">
            <a:avLst/>
          </a:prstGeom>
          <a:noFill/>
        </p:spPr>
        <p:txBody>
          <a:bodyPr vert="horz" lIns="0" tIns="0" rIns="0" bIns="0" rtlCol="0" anchor="b" anchorCtr="0">
            <a:normAutofit/>
          </a:bodyPr>
          <a:lstStyle/>
          <a:p>
            <a:r>
              <a:rPr lang="nl-NL" dirty="0"/>
              <a:t>Klik om de stijl te bewerken</a:t>
            </a:r>
            <a:endParaRPr lang="en-US" dirty="0"/>
          </a:p>
        </p:txBody>
      </p:sp>
      <p:sp>
        <p:nvSpPr>
          <p:cNvPr id="3" name="Text Placeholder 2"/>
          <p:cNvSpPr>
            <a:spLocks noGrp="1"/>
          </p:cNvSpPr>
          <p:nvPr>
            <p:ph type="body" idx="1"/>
          </p:nvPr>
        </p:nvSpPr>
        <p:spPr>
          <a:xfrm>
            <a:off x="1027609" y="1610428"/>
            <a:ext cx="6984000" cy="4104000"/>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505074" y="6373018"/>
            <a:ext cx="981576" cy="365125"/>
          </a:xfrm>
          <a:prstGeom prst="rect">
            <a:avLst/>
          </a:prstGeom>
        </p:spPr>
        <p:txBody>
          <a:bodyPr vert="horz" lIns="0" tIns="0" rIns="0" bIns="0" rtlCol="0" anchor="ctr"/>
          <a:lstStyle>
            <a:lvl1pPr algn="r">
              <a:defRPr sz="900" b="0">
                <a:solidFill>
                  <a:schemeClr val="bg1"/>
                </a:solidFill>
              </a:defRPr>
            </a:lvl1pPr>
          </a:lstStyle>
          <a:p>
            <a:r>
              <a:rPr lang="nl-BE"/>
              <a:t>2 december 2022</a:t>
            </a:r>
            <a:endParaRPr lang="nl-BE" dirty="0"/>
          </a:p>
        </p:txBody>
      </p:sp>
      <p:sp>
        <p:nvSpPr>
          <p:cNvPr id="5" name="Footer Placeholder 4"/>
          <p:cNvSpPr>
            <a:spLocks noGrp="1"/>
          </p:cNvSpPr>
          <p:nvPr>
            <p:ph type="ftr" sz="quarter" idx="3"/>
          </p:nvPr>
        </p:nvSpPr>
        <p:spPr>
          <a:xfrm>
            <a:off x="1716505" y="6373018"/>
            <a:ext cx="4644190" cy="365125"/>
          </a:xfrm>
          <a:prstGeom prst="rect">
            <a:avLst/>
          </a:prstGeom>
        </p:spPr>
        <p:txBody>
          <a:bodyPr vert="horz" lIns="0" tIns="0" rIns="0" bIns="0" rtlCol="0" anchor="ctr"/>
          <a:lstStyle>
            <a:lvl1pPr algn="l">
              <a:defRPr sz="1100" b="1">
                <a:solidFill>
                  <a:schemeClr val="bg1"/>
                </a:solidFill>
              </a:defRPr>
            </a:lvl1pPr>
          </a:lstStyle>
          <a:p>
            <a:endParaRPr lang="nl-BE" dirty="0"/>
          </a:p>
        </p:txBody>
      </p:sp>
      <p:sp>
        <p:nvSpPr>
          <p:cNvPr id="6" name="Slide Number Placeholder 5"/>
          <p:cNvSpPr>
            <a:spLocks noGrp="1"/>
          </p:cNvSpPr>
          <p:nvPr>
            <p:ph type="sldNum" sz="quarter" idx="4"/>
          </p:nvPr>
        </p:nvSpPr>
        <p:spPr>
          <a:xfrm>
            <a:off x="8605828" y="6373018"/>
            <a:ext cx="461964" cy="365125"/>
          </a:xfrm>
          <a:prstGeom prst="rect">
            <a:avLst/>
          </a:prstGeom>
        </p:spPr>
        <p:txBody>
          <a:bodyPr vert="horz" lIns="0" tIns="0" rIns="0" bIns="0" rtlCol="0" anchor="ctr"/>
          <a:lstStyle>
            <a:lvl1pPr algn="ctr">
              <a:defRPr sz="1100" b="1">
                <a:solidFill>
                  <a:schemeClr val="bg1"/>
                </a:solidFill>
              </a:defRPr>
            </a:lvl1pPr>
          </a:lstStyle>
          <a:p>
            <a:fld id="{76964E9C-6CCF-44EB-90C2-C6706B7EEBD3}" type="slidenum">
              <a:rPr lang="nl-BE" smtClean="0"/>
              <a:pPr/>
              <a:t>‹nr.›</a:t>
            </a:fld>
            <a:endParaRPr lang="nl-BE" dirty="0"/>
          </a:p>
        </p:txBody>
      </p:sp>
    </p:spTree>
    <p:extLst>
      <p:ext uri="{BB962C8B-B14F-4D97-AF65-F5344CB8AC3E}">
        <p14:creationId xmlns:p14="http://schemas.microsoft.com/office/powerpoint/2010/main" val="2351097015"/>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667" r:id="rId3"/>
    <p:sldLayoutId id="2147483670" r:id="rId4"/>
    <p:sldLayoutId id="2147483664" r:id="rId5"/>
  </p:sldLayoutIdLst>
  <p:hf sldNum="0" hdr="0" ftr="0"/>
  <p:txStyles>
    <p:titleStyle>
      <a:lvl1pPr algn="l" defTabSz="914400" rtl="0" eaLnBrk="1" latinLnBrk="0" hangingPunct="1">
        <a:lnSpc>
          <a:spcPct val="95000"/>
        </a:lnSpc>
        <a:spcBef>
          <a:spcPct val="0"/>
        </a:spcBef>
        <a:buNone/>
        <a:defRPr sz="2500" b="1" kern="1200">
          <a:solidFill>
            <a:schemeClr val="tx1"/>
          </a:solidFill>
          <a:latin typeface="+mj-lt"/>
          <a:ea typeface="+mj-ea"/>
          <a:cs typeface="+mj-cs"/>
        </a:defRPr>
      </a:lvl1pPr>
    </p:titleStyle>
    <p:bodyStyle>
      <a:lvl1pPr marL="36000" indent="-36000" algn="l" defTabSz="914400" rtl="0" eaLnBrk="1" latinLnBrk="0" hangingPunct="1">
        <a:lnSpc>
          <a:spcPct val="126000"/>
        </a:lnSpc>
        <a:spcBef>
          <a:spcPts val="500"/>
        </a:spcBef>
        <a:buClr>
          <a:schemeClr val="bg1"/>
        </a:buClr>
        <a:buSzPct val="25000"/>
        <a:buFont typeface="Arial" panose="020B0604020202020204" pitchFamily="34" charset="0"/>
        <a:buChar char="•"/>
        <a:defRPr sz="1800" kern="1200">
          <a:solidFill>
            <a:schemeClr val="tx1"/>
          </a:solidFill>
          <a:latin typeface="+mn-lt"/>
          <a:ea typeface="+mn-ea"/>
          <a:cs typeface="+mn-cs"/>
        </a:defRPr>
      </a:lvl1pPr>
      <a:lvl2pPr marL="36000" indent="-36000" algn="l" defTabSz="914400" rtl="0" eaLnBrk="1" latinLnBrk="0" hangingPunct="1">
        <a:lnSpc>
          <a:spcPct val="126000"/>
        </a:lnSpc>
        <a:spcBef>
          <a:spcPts val="700"/>
        </a:spcBef>
        <a:buClr>
          <a:schemeClr val="bg1"/>
        </a:buClr>
        <a:buSzPct val="25000"/>
        <a:buFont typeface="Arial" panose="020B0604020202020204" pitchFamily="34" charset="0"/>
        <a:buChar char="•"/>
        <a:defRPr sz="1800" b="1" kern="1200">
          <a:solidFill>
            <a:schemeClr val="tx2"/>
          </a:solidFill>
          <a:latin typeface="+mn-lt"/>
          <a:ea typeface="+mn-ea"/>
          <a:cs typeface="+mn-cs"/>
        </a:defRPr>
      </a:lvl2pPr>
      <a:lvl3pPr marL="190800" indent="-154800" algn="l" defTabSz="914400" rtl="0" eaLnBrk="1" latinLnBrk="0" hangingPunct="1">
        <a:lnSpc>
          <a:spcPct val="126000"/>
        </a:lnSpc>
        <a:spcBef>
          <a:spcPts val="500"/>
        </a:spcBef>
        <a:buClr>
          <a:schemeClr val="tx2"/>
        </a:buClr>
        <a:buSzPct val="85000"/>
        <a:buFont typeface="Arial" panose="020B0604020202020204" pitchFamily="34" charset="0"/>
        <a:buChar char="•"/>
        <a:defRPr sz="1800" kern="1200">
          <a:solidFill>
            <a:schemeClr val="tx1"/>
          </a:solidFill>
          <a:latin typeface="+mn-lt"/>
          <a:ea typeface="+mn-ea"/>
          <a:cs typeface="+mn-cs"/>
        </a:defRPr>
      </a:lvl3pPr>
      <a:lvl4pPr marL="381600" indent="-190800" algn="l" defTabSz="914400" rtl="0" eaLnBrk="1" latinLnBrk="0" hangingPunct="1">
        <a:lnSpc>
          <a:spcPct val="126000"/>
        </a:lnSpc>
        <a:spcBef>
          <a:spcPts val="300"/>
        </a:spcBef>
        <a:buFont typeface="Trebuchet MS" panose="020B0603020202020204" pitchFamily="34" charset="0"/>
        <a:buChar char="−"/>
        <a:defRPr sz="1800" kern="1200">
          <a:solidFill>
            <a:schemeClr val="tx1"/>
          </a:solidFill>
          <a:latin typeface="+mn-lt"/>
          <a:ea typeface="+mn-ea"/>
          <a:cs typeface="+mn-cs"/>
        </a:defRPr>
      </a:lvl4pPr>
      <a:lvl5pPr marL="572400" indent="-190800" algn="l" defTabSz="914400" rtl="0" eaLnBrk="1" latinLnBrk="0" hangingPunct="1">
        <a:lnSpc>
          <a:spcPct val="105000"/>
        </a:lnSpc>
        <a:spcBef>
          <a:spcPts val="300"/>
        </a:spcBef>
        <a:buClr>
          <a:schemeClr val="accent3"/>
        </a:buClr>
        <a:buFont typeface="Trebuchet MS" panose="020B0603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136" y="215443"/>
            <a:ext cx="7704000" cy="812977"/>
          </a:xfrm>
          <a:prstGeom prst="rect">
            <a:avLst/>
          </a:prstGeom>
          <a:noFill/>
        </p:spPr>
        <p:txBody>
          <a:bodyPr vert="horz" lIns="0" tIns="0" rIns="0" bIns="0" rtlCol="0" anchor="b" anchorCtr="0">
            <a:normAutofit/>
          </a:bodyPr>
          <a:lstStyle/>
          <a:p>
            <a:r>
              <a:rPr lang="nl-NL" dirty="0"/>
              <a:t>Klik om de stijl te bewerken</a:t>
            </a:r>
            <a:endParaRPr lang="en-US" dirty="0"/>
          </a:p>
        </p:txBody>
      </p:sp>
      <p:sp>
        <p:nvSpPr>
          <p:cNvPr id="3" name="Text Placeholder 2"/>
          <p:cNvSpPr>
            <a:spLocks noGrp="1"/>
          </p:cNvSpPr>
          <p:nvPr>
            <p:ph type="body" idx="1"/>
          </p:nvPr>
        </p:nvSpPr>
        <p:spPr>
          <a:xfrm>
            <a:off x="1027609" y="1610428"/>
            <a:ext cx="6984000" cy="4104000"/>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505074" y="6373018"/>
            <a:ext cx="981576" cy="365125"/>
          </a:xfrm>
          <a:prstGeom prst="rect">
            <a:avLst/>
          </a:prstGeom>
        </p:spPr>
        <p:txBody>
          <a:bodyPr vert="horz" lIns="0" tIns="0" rIns="0" bIns="0" rtlCol="0" anchor="ctr"/>
          <a:lstStyle>
            <a:lvl1pPr algn="r">
              <a:defRPr sz="900" b="0">
                <a:solidFill>
                  <a:schemeClr val="bg1"/>
                </a:solidFill>
              </a:defRPr>
            </a:lvl1pPr>
          </a:lstStyle>
          <a:p>
            <a:r>
              <a:rPr lang="nl-BE"/>
              <a:t>2 december 2022</a:t>
            </a:r>
            <a:endParaRPr lang="nl-BE" dirty="0"/>
          </a:p>
        </p:txBody>
      </p:sp>
      <p:sp>
        <p:nvSpPr>
          <p:cNvPr id="5" name="Footer Placeholder 4"/>
          <p:cNvSpPr>
            <a:spLocks noGrp="1"/>
          </p:cNvSpPr>
          <p:nvPr>
            <p:ph type="ftr" sz="quarter" idx="3"/>
          </p:nvPr>
        </p:nvSpPr>
        <p:spPr>
          <a:xfrm>
            <a:off x="1716505" y="6373018"/>
            <a:ext cx="4644190" cy="365125"/>
          </a:xfrm>
          <a:prstGeom prst="rect">
            <a:avLst/>
          </a:prstGeom>
        </p:spPr>
        <p:txBody>
          <a:bodyPr vert="horz" lIns="0" tIns="0" rIns="0" bIns="0" rtlCol="0" anchor="ctr"/>
          <a:lstStyle>
            <a:lvl1pPr algn="l">
              <a:defRPr sz="1100" b="1">
                <a:solidFill>
                  <a:schemeClr val="bg1"/>
                </a:solidFill>
              </a:defRPr>
            </a:lvl1pPr>
          </a:lstStyle>
          <a:p>
            <a:endParaRPr lang="nl-BE" dirty="0"/>
          </a:p>
        </p:txBody>
      </p:sp>
      <p:sp>
        <p:nvSpPr>
          <p:cNvPr id="6" name="Slide Number Placeholder 5"/>
          <p:cNvSpPr>
            <a:spLocks noGrp="1"/>
          </p:cNvSpPr>
          <p:nvPr>
            <p:ph type="sldNum" sz="quarter" idx="4"/>
          </p:nvPr>
        </p:nvSpPr>
        <p:spPr>
          <a:xfrm>
            <a:off x="8605828" y="6373018"/>
            <a:ext cx="461964" cy="365125"/>
          </a:xfrm>
          <a:prstGeom prst="rect">
            <a:avLst/>
          </a:prstGeom>
        </p:spPr>
        <p:txBody>
          <a:bodyPr vert="horz" lIns="0" tIns="0" rIns="0" bIns="0" rtlCol="0" anchor="ctr"/>
          <a:lstStyle>
            <a:lvl1pPr algn="ctr">
              <a:defRPr sz="1100" b="1">
                <a:solidFill>
                  <a:schemeClr val="bg1"/>
                </a:solidFill>
              </a:defRPr>
            </a:lvl1pPr>
          </a:lstStyle>
          <a:p>
            <a:fld id="{76964E9C-6CCF-44EB-90C2-C6706B7EEBD3}" type="slidenum">
              <a:rPr lang="nl-BE" smtClean="0"/>
              <a:pPr/>
              <a:t>‹nr.›</a:t>
            </a:fld>
            <a:endParaRPr lang="nl-BE" dirty="0"/>
          </a:p>
        </p:txBody>
      </p:sp>
    </p:spTree>
    <p:extLst>
      <p:ext uri="{BB962C8B-B14F-4D97-AF65-F5344CB8AC3E}">
        <p14:creationId xmlns:p14="http://schemas.microsoft.com/office/powerpoint/2010/main" val="4151192417"/>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0" r:id="rId3"/>
    <p:sldLayoutId id="2147483692" r:id="rId4"/>
    <p:sldLayoutId id="2147483706" r:id="rId5"/>
  </p:sldLayoutIdLst>
  <p:hf sldNum="0" hdr="0" ftr="0"/>
  <p:txStyles>
    <p:titleStyle>
      <a:lvl1pPr algn="l" defTabSz="914400" rtl="0" eaLnBrk="1" latinLnBrk="0" hangingPunct="1">
        <a:lnSpc>
          <a:spcPct val="95000"/>
        </a:lnSpc>
        <a:spcBef>
          <a:spcPct val="0"/>
        </a:spcBef>
        <a:buNone/>
        <a:defRPr sz="2500" b="1" kern="1200">
          <a:solidFill>
            <a:schemeClr val="tx1"/>
          </a:solidFill>
          <a:latin typeface="+mj-lt"/>
          <a:ea typeface="+mj-ea"/>
          <a:cs typeface="+mj-cs"/>
        </a:defRPr>
      </a:lvl1pPr>
    </p:titleStyle>
    <p:bodyStyle>
      <a:lvl1pPr marL="36000" indent="-36000" algn="l" defTabSz="914400" rtl="0" eaLnBrk="1" latinLnBrk="0" hangingPunct="1">
        <a:lnSpc>
          <a:spcPct val="126000"/>
        </a:lnSpc>
        <a:spcBef>
          <a:spcPts val="500"/>
        </a:spcBef>
        <a:buClr>
          <a:schemeClr val="bg1"/>
        </a:buClr>
        <a:buSzPct val="25000"/>
        <a:buFont typeface="Arial" panose="020B0604020202020204" pitchFamily="34" charset="0"/>
        <a:buChar char="•"/>
        <a:defRPr sz="1800" kern="1200">
          <a:solidFill>
            <a:schemeClr val="tx1"/>
          </a:solidFill>
          <a:latin typeface="+mn-lt"/>
          <a:ea typeface="+mn-ea"/>
          <a:cs typeface="+mn-cs"/>
        </a:defRPr>
      </a:lvl1pPr>
      <a:lvl2pPr marL="36000" indent="-36000" algn="l" defTabSz="914400" rtl="0" eaLnBrk="1" latinLnBrk="0" hangingPunct="1">
        <a:lnSpc>
          <a:spcPct val="126000"/>
        </a:lnSpc>
        <a:spcBef>
          <a:spcPts val="700"/>
        </a:spcBef>
        <a:buClr>
          <a:schemeClr val="bg1"/>
        </a:buClr>
        <a:buSzPct val="25000"/>
        <a:buFont typeface="Arial" panose="020B0604020202020204" pitchFamily="34" charset="0"/>
        <a:buChar char="•"/>
        <a:defRPr sz="1800" b="1" kern="1200">
          <a:solidFill>
            <a:schemeClr val="tx2"/>
          </a:solidFill>
          <a:latin typeface="+mn-lt"/>
          <a:ea typeface="+mn-ea"/>
          <a:cs typeface="+mn-cs"/>
        </a:defRPr>
      </a:lvl2pPr>
      <a:lvl3pPr marL="190800" indent="-154800" algn="l" defTabSz="914400" rtl="0" eaLnBrk="1" latinLnBrk="0" hangingPunct="1">
        <a:lnSpc>
          <a:spcPct val="126000"/>
        </a:lnSpc>
        <a:spcBef>
          <a:spcPts val="500"/>
        </a:spcBef>
        <a:buClr>
          <a:schemeClr val="tx2"/>
        </a:buClr>
        <a:buSzPct val="85000"/>
        <a:buFont typeface="Arial" panose="020B0604020202020204" pitchFamily="34" charset="0"/>
        <a:buChar char="•"/>
        <a:defRPr sz="1800" kern="1200">
          <a:solidFill>
            <a:schemeClr val="tx1"/>
          </a:solidFill>
          <a:latin typeface="+mn-lt"/>
          <a:ea typeface="+mn-ea"/>
          <a:cs typeface="+mn-cs"/>
        </a:defRPr>
      </a:lvl3pPr>
      <a:lvl4pPr marL="381600" indent="-190800" algn="l" defTabSz="914400" rtl="0" eaLnBrk="1" latinLnBrk="0" hangingPunct="1">
        <a:lnSpc>
          <a:spcPct val="126000"/>
        </a:lnSpc>
        <a:spcBef>
          <a:spcPts val="300"/>
        </a:spcBef>
        <a:buFont typeface="Trebuchet MS" panose="020B0603020202020204" pitchFamily="34" charset="0"/>
        <a:buChar char="−"/>
        <a:defRPr sz="1800" kern="1200">
          <a:solidFill>
            <a:schemeClr val="tx1"/>
          </a:solidFill>
          <a:latin typeface="+mn-lt"/>
          <a:ea typeface="+mn-ea"/>
          <a:cs typeface="+mn-cs"/>
        </a:defRPr>
      </a:lvl4pPr>
      <a:lvl5pPr marL="572400" indent="-190800" algn="l" defTabSz="914400" rtl="0" eaLnBrk="1" latinLnBrk="0" hangingPunct="1">
        <a:lnSpc>
          <a:spcPct val="105000"/>
        </a:lnSpc>
        <a:spcBef>
          <a:spcPts val="300"/>
        </a:spcBef>
        <a:buClr>
          <a:schemeClr val="accent3"/>
        </a:buClr>
        <a:buFont typeface="Trebuchet MS" panose="020B0603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136" y="215443"/>
            <a:ext cx="7704000" cy="812977"/>
          </a:xfrm>
          <a:prstGeom prst="rect">
            <a:avLst/>
          </a:prstGeom>
          <a:noFill/>
        </p:spPr>
        <p:txBody>
          <a:bodyPr vert="horz" lIns="0" tIns="0" rIns="0" bIns="0" rtlCol="0" anchor="b" anchorCtr="0">
            <a:normAutofit/>
          </a:bodyPr>
          <a:lstStyle/>
          <a:p>
            <a:r>
              <a:rPr lang="nl-NL" dirty="0"/>
              <a:t>Klik om de stijl te bewerken</a:t>
            </a:r>
            <a:endParaRPr lang="en-US" dirty="0"/>
          </a:p>
        </p:txBody>
      </p:sp>
      <p:sp>
        <p:nvSpPr>
          <p:cNvPr id="3" name="Text Placeholder 2"/>
          <p:cNvSpPr>
            <a:spLocks noGrp="1"/>
          </p:cNvSpPr>
          <p:nvPr>
            <p:ph type="body" idx="1"/>
          </p:nvPr>
        </p:nvSpPr>
        <p:spPr>
          <a:xfrm>
            <a:off x="1027609" y="1610428"/>
            <a:ext cx="6984000" cy="4104000"/>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1395211555"/>
      </p:ext>
    </p:extLst>
  </p:cSld>
  <p:clrMap bg1="lt1" tx1="dk1" bg2="lt2" tx2="dk2" accent1="accent1" accent2="accent2" accent3="accent3" accent4="accent4" accent5="accent5" accent6="accent6" hlink="hlink" folHlink="folHlink"/>
  <p:sldLayoutIdLst>
    <p:sldLayoutId id="2147483697" r:id="rId1"/>
    <p:sldLayoutId id="2147483703" r:id="rId2"/>
  </p:sldLayoutIdLst>
  <p:hf sldNum="0" hdr="0" ftr="0"/>
  <p:txStyles>
    <p:titleStyle>
      <a:lvl1pPr algn="l" defTabSz="914400" rtl="0" eaLnBrk="1" latinLnBrk="0" hangingPunct="1">
        <a:lnSpc>
          <a:spcPct val="95000"/>
        </a:lnSpc>
        <a:spcBef>
          <a:spcPct val="0"/>
        </a:spcBef>
        <a:buNone/>
        <a:defRPr sz="2500" b="1" kern="1200">
          <a:solidFill>
            <a:schemeClr val="tx1"/>
          </a:solidFill>
          <a:latin typeface="+mj-lt"/>
          <a:ea typeface="+mj-ea"/>
          <a:cs typeface="+mj-cs"/>
        </a:defRPr>
      </a:lvl1pPr>
    </p:titleStyle>
    <p:bodyStyle>
      <a:lvl1pPr marL="36000" indent="-36000" algn="l" defTabSz="914400" rtl="0" eaLnBrk="1" latinLnBrk="0" hangingPunct="1">
        <a:lnSpc>
          <a:spcPct val="126000"/>
        </a:lnSpc>
        <a:spcBef>
          <a:spcPts val="500"/>
        </a:spcBef>
        <a:buClr>
          <a:schemeClr val="bg1"/>
        </a:buClr>
        <a:buSzPct val="25000"/>
        <a:buFont typeface="Arial" panose="020B0604020202020204" pitchFamily="34" charset="0"/>
        <a:buChar char="•"/>
        <a:defRPr sz="1800" kern="1200">
          <a:solidFill>
            <a:schemeClr val="tx1"/>
          </a:solidFill>
          <a:latin typeface="+mn-lt"/>
          <a:ea typeface="+mn-ea"/>
          <a:cs typeface="+mn-cs"/>
        </a:defRPr>
      </a:lvl1pPr>
      <a:lvl2pPr marL="36000" indent="-36000" algn="l" defTabSz="914400" rtl="0" eaLnBrk="1" latinLnBrk="0" hangingPunct="1">
        <a:lnSpc>
          <a:spcPct val="126000"/>
        </a:lnSpc>
        <a:spcBef>
          <a:spcPts val="700"/>
        </a:spcBef>
        <a:buClr>
          <a:schemeClr val="bg1"/>
        </a:buClr>
        <a:buSzPct val="25000"/>
        <a:buFont typeface="Arial" panose="020B0604020202020204" pitchFamily="34" charset="0"/>
        <a:buChar char="•"/>
        <a:defRPr sz="1800" b="1" kern="1200">
          <a:solidFill>
            <a:schemeClr val="tx2"/>
          </a:solidFill>
          <a:latin typeface="+mn-lt"/>
          <a:ea typeface="+mn-ea"/>
          <a:cs typeface="+mn-cs"/>
        </a:defRPr>
      </a:lvl2pPr>
      <a:lvl3pPr marL="190800" indent="-154800" algn="l" defTabSz="914400" rtl="0" eaLnBrk="1" latinLnBrk="0" hangingPunct="1">
        <a:lnSpc>
          <a:spcPct val="126000"/>
        </a:lnSpc>
        <a:spcBef>
          <a:spcPts val="500"/>
        </a:spcBef>
        <a:buClr>
          <a:schemeClr val="tx2"/>
        </a:buClr>
        <a:buSzPct val="85000"/>
        <a:buFont typeface="Arial" panose="020B0604020202020204" pitchFamily="34" charset="0"/>
        <a:buChar char="•"/>
        <a:defRPr sz="1800" kern="1200">
          <a:solidFill>
            <a:schemeClr val="tx1"/>
          </a:solidFill>
          <a:latin typeface="+mn-lt"/>
          <a:ea typeface="+mn-ea"/>
          <a:cs typeface="+mn-cs"/>
        </a:defRPr>
      </a:lvl3pPr>
      <a:lvl4pPr marL="381600" indent="-190800" algn="l" defTabSz="914400" rtl="0" eaLnBrk="1" latinLnBrk="0" hangingPunct="1">
        <a:lnSpc>
          <a:spcPct val="126000"/>
        </a:lnSpc>
        <a:spcBef>
          <a:spcPts val="300"/>
        </a:spcBef>
        <a:buFont typeface="Trebuchet MS" panose="020B0603020202020204" pitchFamily="34" charset="0"/>
        <a:buChar char="−"/>
        <a:defRPr sz="1800" kern="1200">
          <a:solidFill>
            <a:schemeClr val="tx1"/>
          </a:solidFill>
          <a:latin typeface="+mn-lt"/>
          <a:ea typeface="+mn-ea"/>
          <a:cs typeface="+mn-cs"/>
        </a:defRPr>
      </a:lvl4pPr>
      <a:lvl5pPr marL="572400" indent="-190800" algn="l" defTabSz="914400" rtl="0" eaLnBrk="1" latinLnBrk="0" hangingPunct="1">
        <a:lnSpc>
          <a:spcPct val="105000"/>
        </a:lnSpc>
        <a:spcBef>
          <a:spcPts val="300"/>
        </a:spcBef>
        <a:buClr>
          <a:schemeClr val="accent3"/>
        </a:buClr>
        <a:buFont typeface="Trebuchet MS" panose="020B0603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136" y="215443"/>
            <a:ext cx="7704000" cy="812977"/>
          </a:xfrm>
          <a:prstGeom prst="rect">
            <a:avLst/>
          </a:prstGeom>
          <a:noFill/>
        </p:spPr>
        <p:txBody>
          <a:bodyPr vert="horz" lIns="0" tIns="0" rIns="0" bIns="0" rtlCol="0" anchor="b" anchorCtr="0">
            <a:normAutofit/>
          </a:bodyPr>
          <a:lstStyle/>
          <a:p>
            <a:r>
              <a:rPr lang="nl-NL" dirty="0"/>
              <a:t>Klik om de stijl te bewerken</a:t>
            </a:r>
            <a:endParaRPr lang="en-US" dirty="0"/>
          </a:p>
        </p:txBody>
      </p:sp>
      <p:sp>
        <p:nvSpPr>
          <p:cNvPr id="3" name="Text Placeholder 2"/>
          <p:cNvSpPr>
            <a:spLocks noGrp="1"/>
          </p:cNvSpPr>
          <p:nvPr>
            <p:ph type="body" idx="1"/>
          </p:nvPr>
        </p:nvSpPr>
        <p:spPr>
          <a:xfrm>
            <a:off x="1027609" y="1610428"/>
            <a:ext cx="6984000" cy="4104000"/>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3666437280"/>
      </p:ext>
    </p:extLst>
  </p:cSld>
  <p:clrMap bg1="lt1" tx1="dk1" bg2="lt2" tx2="dk2" accent1="accent1" accent2="accent2" accent3="accent3" accent4="accent4" accent5="accent5" accent6="accent6" hlink="hlink" folHlink="folHlink"/>
  <p:sldLayoutIdLst>
    <p:sldLayoutId id="2147483705" r:id="rId1"/>
  </p:sldLayoutIdLst>
  <p:hf sldNum="0" hdr="0" ftr="0"/>
  <p:txStyles>
    <p:titleStyle>
      <a:lvl1pPr algn="l" defTabSz="914400" rtl="0" eaLnBrk="1" latinLnBrk="0" hangingPunct="1">
        <a:lnSpc>
          <a:spcPct val="95000"/>
        </a:lnSpc>
        <a:spcBef>
          <a:spcPct val="0"/>
        </a:spcBef>
        <a:buNone/>
        <a:defRPr sz="2500" b="1" kern="1200">
          <a:solidFill>
            <a:schemeClr val="tx1"/>
          </a:solidFill>
          <a:latin typeface="+mj-lt"/>
          <a:ea typeface="+mj-ea"/>
          <a:cs typeface="+mj-cs"/>
        </a:defRPr>
      </a:lvl1pPr>
    </p:titleStyle>
    <p:bodyStyle>
      <a:lvl1pPr marL="36000" indent="-36000" algn="l" defTabSz="914400" rtl="0" eaLnBrk="1" latinLnBrk="0" hangingPunct="1">
        <a:lnSpc>
          <a:spcPct val="126000"/>
        </a:lnSpc>
        <a:spcBef>
          <a:spcPts val="500"/>
        </a:spcBef>
        <a:buClr>
          <a:schemeClr val="bg1"/>
        </a:buClr>
        <a:buSzPct val="25000"/>
        <a:buFont typeface="Arial" panose="020B0604020202020204" pitchFamily="34" charset="0"/>
        <a:buChar char="•"/>
        <a:defRPr sz="1800" kern="1200">
          <a:solidFill>
            <a:schemeClr val="tx1"/>
          </a:solidFill>
          <a:latin typeface="+mn-lt"/>
          <a:ea typeface="+mn-ea"/>
          <a:cs typeface="+mn-cs"/>
        </a:defRPr>
      </a:lvl1pPr>
      <a:lvl2pPr marL="36000" indent="-36000" algn="l" defTabSz="914400" rtl="0" eaLnBrk="1" latinLnBrk="0" hangingPunct="1">
        <a:lnSpc>
          <a:spcPct val="126000"/>
        </a:lnSpc>
        <a:spcBef>
          <a:spcPts val="700"/>
        </a:spcBef>
        <a:buClr>
          <a:schemeClr val="bg1"/>
        </a:buClr>
        <a:buSzPct val="25000"/>
        <a:buFont typeface="Arial" panose="020B0604020202020204" pitchFamily="34" charset="0"/>
        <a:buChar char="•"/>
        <a:defRPr sz="1800" b="1" kern="1200">
          <a:solidFill>
            <a:schemeClr val="tx2"/>
          </a:solidFill>
          <a:latin typeface="+mn-lt"/>
          <a:ea typeface="+mn-ea"/>
          <a:cs typeface="+mn-cs"/>
        </a:defRPr>
      </a:lvl2pPr>
      <a:lvl3pPr marL="190800" indent="-154800" algn="l" defTabSz="914400" rtl="0" eaLnBrk="1" latinLnBrk="0" hangingPunct="1">
        <a:lnSpc>
          <a:spcPct val="126000"/>
        </a:lnSpc>
        <a:spcBef>
          <a:spcPts val="500"/>
        </a:spcBef>
        <a:buClr>
          <a:schemeClr val="tx2"/>
        </a:buClr>
        <a:buSzPct val="85000"/>
        <a:buFont typeface="Arial" panose="020B0604020202020204" pitchFamily="34" charset="0"/>
        <a:buChar char="•"/>
        <a:defRPr sz="1800" kern="1200">
          <a:solidFill>
            <a:schemeClr val="tx1"/>
          </a:solidFill>
          <a:latin typeface="+mn-lt"/>
          <a:ea typeface="+mn-ea"/>
          <a:cs typeface="+mn-cs"/>
        </a:defRPr>
      </a:lvl3pPr>
      <a:lvl4pPr marL="381600" indent="-190800" algn="l" defTabSz="914400" rtl="0" eaLnBrk="1" latinLnBrk="0" hangingPunct="1">
        <a:lnSpc>
          <a:spcPct val="126000"/>
        </a:lnSpc>
        <a:spcBef>
          <a:spcPts val="300"/>
        </a:spcBef>
        <a:buFont typeface="Trebuchet MS" panose="020B0603020202020204" pitchFamily="34" charset="0"/>
        <a:buChar char="−"/>
        <a:defRPr sz="1800" kern="1200">
          <a:solidFill>
            <a:schemeClr val="tx1"/>
          </a:solidFill>
          <a:latin typeface="+mn-lt"/>
          <a:ea typeface="+mn-ea"/>
          <a:cs typeface="+mn-cs"/>
        </a:defRPr>
      </a:lvl4pPr>
      <a:lvl5pPr marL="572400" indent="-190800" algn="l" defTabSz="914400" rtl="0" eaLnBrk="1" latinLnBrk="0" hangingPunct="1">
        <a:lnSpc>
          <a:spcPct val="105000"/>
        </a:lnSpc>
        <a:spcBef>
          <a:spcPts val="300"/>
        </a:spcBef>
        <a:buClr>
          <a:schemeClr val="accent3"/>
        </a:buClr>
        <a:buFont typeface="Trebuchet MS" panose="020B0603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136" y="215443"/>
            <a:ext cx="7704000" cy="812977"/>
          </a:xfrm>
          <a:prstGeom prst="rect">
            <a:avLst/>
          </a:prstGeom>
          <a:noFill/>
        </p:spPr>
        <p:txBody>
          <a:bodyPr vert="horz" lIns="0" tIns="0" rIns="0" bIns="0" rtlCol="0" anchor="b" anchorCtr="0">
            <a:normAutofit/>
          </a:bodyPr>
          <a:lstStyle/>
          <a:p>
            <a:r>
              <a:rPr lang="nl-NL" dirty="0"/>
              <a:t>Klik om de stijl te bewerken</a:t>
            </a:r>
            <a:endParaRPr lang="en-US" dirty="0"/>
          </a:p>
        </p:txBody>
      </p:sp>
      <p:sp>
        <p:nvSpPr>
          <p:cNvPr id="3" name="Text Placeholder 2"/>
          <p:cNvSpPr>
            <a:spLocks noGrp="1"/>
          </p:cNvSpPr>
          <p:nvPr>
            <p:ph type="body" idx="1"/>
          </p:nvPr>
        </p:nvSpPr>
        <p:spPr>
          <a:xfrm>
            <a:off x="1027609" y="1610428"/>
            <a:ext cx="6984000" cy="4104000"/>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505074" y="6373018"/>
            <a:ext cx="981576" cy="365125"/>
          </a:xfrm>
          <a:prstGeom prst="rect">
            <a:avLst/>
          </a:prstGeom>
        </p:spPr>
        <p:txBody>
          <a:bodyPr vert="horz" lIns="0" tIns="0" rIns="0" bIns="0" rtlCol="0" anchor="ctr"/>
          <a:lstStyle>
            <a:lvl1pPr algn="r">
              <a:defRPr sz="900" b="0">
                <a:solidFill>
                  <a:schemeClr val="bg1"/>
                </a:solidFill>
              </a:defRPr>
            </a:lvl1pPr>
          </a:lstStyle>
          <a:p>
            <a:r>
              <a:rPr lang="nl-BE"/>
              <a:t>2 december 2022</a:t>
            </a:r>
            <a:endParaRPr lang="nl-BE" dirty="0"/>
          </a:p>
        </p:txBody>
      </p:sp>
      <p:sp>
        <p:nvSpPr>
          <p:cNvPr id="5" name="Footer Placeholder 4"/>
          <p:cNvSpPr>
            <a:spLocks noGrp="1"/>
          </p:cNvSpPr>
          <p:nvPr>
            <p:ph type="ftr" sz="quarter" idx="3"/>
          </p:nvPr>
        </p:nvSpPr>
        <p:spPr>
          <a:xfrm>
            <a:off x="1716505" y="6373018"/>
            <a:ext cx="4644190" cy="365125"/>
          </a:xfrm>
          <a:prstGeom prst="rect">
            <a:avLst/>
          </a:prstGeom>
        </p:spPr>
        <p:txBody>
          <a:bodyPr vert="horz" lIns="0" tIns="0" rIns="0" bIns="0" rtlCol="0" anchor="ctr"/>
          <a:lstStyle>
            <a:lvl1pPr algn="l">
              <a:defRPr sz="1100" b="1">
                <a:solidFill>
                  <a:schemeClr val="bg1"/>
                </a:solidFill>
              </a:defRPr>
            </a:lvl1pPr>
          </a:lstStyle>
          <a:p>
            <a:endParaRPr lang="nl-BE" dirty="0"/>
          </a:p>
        </p:txBody>
      </p:sp>
      <p:sp>
        <p:nvSpPr>
          <p:cNvPr id="6" name="Slide Number Placeholder 5"/>
          <p:cNvSpPr>
            <a:spLocks noGrp="1"/>
          </p:cNvSpPr>
          <p:nvPr>
            <p:ph type="sldNum" sz="quarter" idx="4"/>
          </p:nvPr>
        </p:nvSpPr>
        <p:spPr>
          <a:xfrm>
            <a:off x="8605828" y="6373018"/>
            <a:ext cx="461964" cy="365125"/>
          </a:xfrm>
          <a:prstGeom prst="rect">
            <a:avLst/>
          </a:prstGeom>
        </p:spPr>
        <p:txBody>
          <a:bodyPr vert="horz" lIns="0" tIns="0" rIns="0" bIns="0" rtlCol="0" anchor="ctr"/>
          <a:lstStyle>
            <a:lvl1pPr algn="ctr">
              <a:defRPr sz="1100" b="1">
                <a:solidFill>
                  <a:schemeClr val="bg1"/>
                </a:solidFill>
              </a:defRPr>
            </a:lvl1pPr>
          </a:lstStyle>
          <a:p>
            <a:fld id="{76964E9C-6CCF-44EB-90C2-C6706B7EEBD3}" type="slidenum">
              <a:rPr lang="nl-BE" smtClean="0"/>
              <a:pPr/>
              <a:t>‹nr.›</a:t>
            </a:fld>
            <a:endParaRPr lang="nl-BE" dirty="0"/>
          </a:p>
        </p:txBody>
      </p:sp>
    </p:spTree>
    <p:extLst>
      <p:ext uri="{BB962C8B-B14F-4D97-AF65-F5344CB8AC3E}">
        <p14:creationId xmlns:p14="http://schemas.microsoft.com/office/powerpoint/2010/main" val="330872935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Lst>
  <p:hf sldNum="0" hdr="0" ftr="0"/>
  <p:txStyles>
    <p:titleStyle>
      <a:lvl1pPr algn="l" defTabSz="914400" rtl="0" eaLnBrk="1" latinLnBrk="0" hangingPunct="1">
        <a:lnSpc>
          <a:spcPct val="95000"/>
        </a:lnSpc>
        <a:spcBef>
          <a:spcPct val="0"/>
        </a:spcBef>
        <a:buNone/>
        <a:defRPr sz="2500" b="1" kern="1200">
          <a:solidFill>
            <a:schemeClr val="tx1"/>
          </a:solidFill>
          <a:latin typeface="+mj-lt"/>
          <a:ea typeface="+mj-ea"/>
          <a:cs typeface="+mj-cs"/>
        </a:defRPr>
      </a:lvl1pPr>
    </p:titleStyle>
    <p:bodyStyle>
      <a:lvl1pPr marL="36000" indent="-36000" algn="l" defTabSz="914400" rtl="0" eaLnBrk="1" latinLnBrk="0" hangingPunct="1">
        <a:lnSpc>
          <a:spcPct val="126000"/>
        </a:lnSpc>
        <a:spcBef>
          <a:spcPts val="500"/>
        </a:spcBef>
        <a:buClr>
          <a:schemeClr val="bg1"/>
        </a:buClr>
        <a:buSzPct val="25000"/>
        <a:buFont typeface="Arial" panose="020B0604020202020204" pitchFamily="34" charset="0"/>
        <a:buChar char="•"/>
        <a:defRPr sz="1800" kern="1200">
          <a:solidFill>
            <a:schemeClr val="tx1"/>
          </a:solidFill>
          <a:latin typeface="+mn-lt"/>
          <a:ea typeface="+mn-ea"/>
          <a:cs typeface="+mn-cs"/>
        </a:defRPr>
      </a:lvl1pPr>
      <a:lvl2pPr marL="36000" indent="-36000" algn="l" defTabSz="914400" rtl="0" eaLnBrk="1" latinLnBrk="0" hangingPunct="1">
        <a:lnSpc>
          <a:spcPct val="126000"/>
        </a:lnSpc>
        <a:spcBef>
          <a:spcPts val="700"/>
        </a:spcBef>
        <a:buClr>
          <a:schemeClr val="bg1"/>
        </a:buClr>
        <a:buSzPct val="25000"/>
        <a:buFont typeface="Arial" panose="020B0604020202020204" pitchFamily="34" charset="0"/>
        <a:buChar char="•"/>
        <a:defRPr sz="1800" b="1" kern="1200">
          <a:solidFill>
            <a:schemeClr val="tx2"/>
          </a:solidFill>
          <a:latin typeface="+mn-lt"/>
          <a:ea typeface="+mn-ea"/>
          <a:cs typeface="+mn-cs"/>
        </a:defRPr>
      </a:lvl2pPr>
      <a:lvl3pPr marL="190800" indent="-154800" algn="l" defTabSz="914400" rtl="0" eaLnBrk="1" latinLnBrk="0" hangingPunct="1">
        <a:lnSpc>
          <a:spcPct val="126000"/>
        </a:lnSpc>
        <a:spcBef>
          <a:spcPts val="500"/>
        </a:spcBef>
        <a:buClr>
          <a:schemeClr val="tx2"/>
        </a:buClr>
        <a:buSzPct val="85000"/>
        <a:buFont typeface="Arial" panose="020B0604020202020204" pitchFamily="34" charset="0"/>
        <a:buChar char="•"/>
        <a:defRPr sz="1800" kern="1200">
          <a:solidFill>
            <a:schemeClr val="tx1"/>
          </a:solidFill>
          <a:latin typeface="+mn-lt"/>
          <a:ea typeface="+mn-ea"/>
          <a:cs typeface="+mn-cs"/>
        </a:defRPr>
      </a:lvl3pPr>
      <a:lvl4pPr marL="381600" indent="-190800" algn="l" defTabSz="914400" rtl="0" eaLnBrk="1" latinLnBrk="0" hangingPunct="1">
        <a:lnSpc>
          <a:spcPct val="126000"/>
        </a:lnSpc>
        <a:spcBef>
          <a:spcPts val="300"/>
        </a:spcBef>
        <a:buFont typeface="Trebuchet MS" panose="020B0603020202020204" pitchFamily="34" charset="0"/>
        <a:buChar char="−"/>
        <a:defRPr sz="1800" kern="1200">
          <a:solidFill>
            <a:schemeClr val="tx1"/>
          </a:solidFill>
          <a:latin typeface="+mn-lt"/>
          <a:ea typeface="+mn-ea"/>
          <a:cs typeface="+mn-cs"/>
        </a:defRPr>
      </a:lvl4pPr>
      <a:lvl5pPr marL="572400" indent="-190800" algn="l" defTabSz="914400" rtl="0" eaLnBrk="1" latinLnBrk="0" hangingPunct="1">
        <a:lnSpc>
          <a:spcPct val="105000"/>
        </a:lnSpc>
        <a:spcBef>
          <a:spcPts val="300"/>
        </a:spcBef>
        <a:buClr>
          <a:schemeClr val="accent3"/>
        </a:buClr>
        <a:buFont typeface="Trebuchet MS" panose="020B0603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mailto:Klaas.poppe@samvzw.be"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Bouwstenen voor structurele veranderingen</a:t>
            </a:r>
          </a:p>
        </p:txBody>
      </p:sp>
      <p:sp>
        <p:nvSpPr>
          <p:cNvPr id="3" name="Ondertitel 2"/>
          <p:cNvSpPr>
            <a:spLocks noGrp="1"/>
          </p:cNvSpPr>
          <p:nvPr>
            <p:ph type="subTitle" idx="1"/>
          </p:nvPr>
        </p:nvSpPr>
        <p:spPr/>
        <p:txBody>
          <a:bodyPr/>
          <a:lstStyle/>
          <a:p>
            <a:r>
              <a:rPr lang="nl-BE" dirty="0"/>
              <a:t>Studiedag CANO 2 december 2022</a:t>
            </a:r>
          </a:p>
        </p:txBody>
      </p:sp>
      <p:sp>
        <p:nvSpPr>
          <p:cNvPr id="4" name="Tijdelijke aanduiding voor datum 3"/>
          <p:cNvSpPr>
            <a:spLocks noGrp="1"/>
          </p:cNvSpPr>
          <p:nvPr>
            <p:ph type="dt" sz="half" idx="10"/>
          </p:nvPr>
        </p:nvSpPr>
        <p:spPr/>
        <p:txBody>
          <a:bodyPr/>
          <a:lstStyle/>
          <a:p>
            <a:r>
              <a:rPr lang="nl-BE"/>
              <a:t>2 december 2022</a:t>
            </a:r>
            <a:endParaRPr lang="nl-BE" dirty="0"/>
          </a:p>
        </p:txBody>
      </p:sp>
    </p:spTree>
    <p:extLst>
      <p:ext uri="{BB962C8B-B14F-4D97-AF65-F5344CB8AC3E}">
        <p14:creationId xmlns:p14="http://schemas.microsoft.com/office/powerpoint/2010/main" val="3003080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598ED88-B0C8-4082-85BC-6974F81E8935}"/>
              </a:ext>
            </a:extLst>
          </p:cNvPr>
          <p:cNvSpPr>
            <a:spLocks noGrp="1"/>
          </p:cNvSpPr>
          <p:nvPr>
            <p:ph type="title"/>
          </p:nvPr>
        </p:nvSpPr>
        <p:spPr/>
        <p:txBody>
          <a:bodyPr/>
          <a:lstStyle/>
          <a:p>
            <a:r>
              <a:rPr lang="nl-BE" dirty="0"/>
              <a:t>Voorbeeld: </a:t>
            </a:r>
            <a:r>
              <a:rPr lang="nl-BE" dirty="0" err="1"/>
              <a:t>WoonBox</a:t>
            </a:r>
            <a:r>
              <a:rPr lang="nl-BE" dirty="0"/>
              <a:t> Brussel</a:t>
            </a:r>
          </a:p>
        </p:txBody>
      </p:sp>
      <p:sp>
        <p:nvSpPr>
          <p:cNvPr id="5" name="Tijdelijke aanduiding voor inhoud 4">
            <a:extLst>
              <a:ext uri="{FF2B5EF4-FFF2-40B4-BE49-F238E27FC236}">
                <a16:creationId xmlns:a16="http://schemas.microsoft.com/office/drawing/2014/main" id="{19ABE14B-3E70-4F25-A356-A498B44FD021}"/>
              </a:ext>
            </a:extLst>
          </p:cNvPr>
          <p:cNvSpPr>
            <a:spLocks noGrp="1"/>
          </p:cNvSpPr>
          <p:nvPr>
            <p:ph idx="1"/>
          </p:nvPr>
        </p:nvSpPr>
        <p:spPr/>
        <p:txBody>
          <a:bodyPr/>
          <a:lstStyle/>
          <a:p>
            <a:pPr lvl="2"/>
            <a:r>
              <a:rPr lang="nl-BE" dirty="0"/>
              <a:t>Tijdelijke, modulaire woonunits in leegstaande kantoorgebouwen</a:t>
            </a:r>
          </a:p>
          <a:p>
            <a:pPr lvl="3"/>
            <a:r>
              <a:rPr lang="nl-BE" dirty="0"/>
              <a:t>2 à 4 miljoen m² aan kantoorruimte in Brussel staat leeg</a:t>
            </a:r>
          </a:p>
          <a:p>
            <a:pPr lvl="2"/>
            <a:r>
              <a:rPr lang="nl-BE" dirty="0"/>
              <a:t>Standaardpanelen waarmee kleine appartementen worden gebouwd: ‘bibliotheek’ van bouwelementen</a:t>
            </a:r>
          </a:p>
          <a:p>
            <a:pPr lvl="2"/>
            <a:endParaRPr lang="nl-BE" dirty="0"/>
          </a:p>
          <a:p>
            <a:pPr lvl="1"/>
            <a:endParaRPr lang="nl-BE" dirty="0"/>
          </a:p>
        </p:txBody>
      </p:sp>
      <p:sp>
        <p:nvSpPr>
          <p:cNvPr id="3" name="Tijdelijke aanduiding voor datum 2">
            <a:extLst>
              <a:ext uri="{FF2B5EF4-FFF2-40B4-BE49-F238E27FC236}">
                <a16:creationId xmlns:a16="http://schemas.microsoft.com/office/drawing/2014/main" id="{6B3E19DC-EF85-48B5-9A34-977DDA737213}"/>
              </a:ext>
            </a:extLst>
          </p:cNvPr>
          <p:cNvSpPr>
            <a:spLocks noGrp="1"/>
          </p:cNvSpPr>
          <p:nvPr>
            <p:ph type="dt" sz="half" idx="10"/>
          </p:nvPr>
        </p:nvSpPr>
        <p:spPr/>
        <p:txBody>
          <a:bodyPr/>
          <a:lstStyle/>
          <a:p>
            <a:r>
              <a:rPr lang="nl-BE"/>
              <a:t>2 december 2022</a:t>
            </a:r>
          </a:p>
        </p:txBody>
      </p:sp>
      <p:pic>
        <p:nvPicPr>
          <p:cNvPr id="6" name="Afbeelding 5">
            <a:extLst>
              <a:ext uri="{FF2B5EF4-FFF2-40B4-BE49-F238E27FC236}">
                <a16:creationId xmlns:a16="http://schemas.microsoft.com/office/drawing/2014/main" id="{A291F2B9-41B2-44C6-BD38-F85028D10B37}"/>
              </a:ext>
            </a:extLst>
          </p:cNvPr>
          <p:cNvPicPr>
            <a:picLocks noChangeAspect="1"/>
          </p:cNvPicPr>
          <p:nvPr/>
        </p:nvPicPr>
        <p:blipFill rotWithShape="1">
          <a:blip r:embed="rId2"/>
          <a:srcRect l="27864" t="39773" r="52815" b="32783"/>
          <a:stretch/>
        </p:blipFill>
        <p:spPr>
          <a:xfrm>
            <a:off x="1132391" y="3294051"/>
            <a:ext cx="2934404" cy="2344574"/>
          </a:xfrm>
          <a:prstGeom prst="rect">
            <a:avLst/>
          </a:prstGeom>
        </p:spPr>
      </p:pic>
      <p:pic>
        <p:nvPicPr>
          <p:cNvPr id="7" name="Afbeelding 6">
            <a:extLst>
              <a:ext uri="{FF2B5EF4-FFF2-40B4-BE49-F238E27FC236}">
                <a16:creationId xmlns:a16="http://schemas.microsoft.com/office/drawing/2014/main" id="{28E6882B-70D9-4C47-AFB6-2D2B7C674BAB}"/>
              </a:ext>
            </a:extLst>
          </p:cNvPr>
          <p:cNvPicPr>
            <a:picLocks noChangeAspect="1"/>
          </p:cNvPicPr>
          <p:nvPr/>
        </p:nvPicPr>
        <p:blipFill rotWithShape="1">
          <a:blip r:embed="rId2"/>
          <a:srcRect l="50000" t="27173" r="8738" b="39687"/>
          <a:stretch/>
        </p:blipFill>
        <p:spPr>
          <a:xfrm>
            <a:off x="4257107" y="3756560"/>
            <a:ext cx="4166029" cy="1882065"/>
          </a:xfrm>
          <a:prstGeom prst="rect">
            <a:avLst/>
          </a:prstGeom>
        </p:spPr>
      </p:pic>
    </p:spTree>
    <p:extLst>
      <p:ext uri="{BB962C8B-B14F-4D97-AF65-F5344CB8AC3E}">
        <p14:creationId xmlns:p14="http://schemas.microsoft.com/office/powerpoint/2010/main" val="4203500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0BA56DD-6145-0D4C-F1BE-4E1B3EEDF44E}"/>
              </a:ext>
            </a:extLst>
          </p:cNvPr>
          <p:cNvSpPr>
            <a:spLocks noGrp="1"/>
          </p:cNvSpPr>
          <p:nvPr>
            <p:ph type="title"/>
          </p:nvPr>
        </p:nvSpPr>
        <p:spPr/>
        <p:txBody>
          <a:bodyPr/>
          <a:lstStyle/>
          <a:p>
            <a:r>
              <a:rPr lang="nl-BE" dirty="0"/>
              <a:t>Spanningsvelden en uitdagingen</a:t>
            </a:r>
          </a:p>
        </p:txBody>
      </p:sp>
      <p:sp>
        <p:nvSpPr>
          <p:cNvPr id="5" name="Tijdelijke aanduiding voor inhoud 4">
            <a:extLst>
              <a:ext uri="{FF2B5EF4-FFF2-40B4-BE49-F238E27FC236}">
                <a16:creationId xmlns:a16="http://schemas.microsoft.com/office/drawing/2014/main" id="{D23006D3-7115-D23A-BBBB-03DA30B1E274}"/>
              </a:ext>
            </a:extLst>
          </p:cNvPr>
          <p:cNvSpPr>
            <a:spLocks noGrp="1"/>
          </p:cNvSpPr>
          <p:nvPr>
            <p:ph idx="1"/>
          </p:nvPr>
        </p:nvSpPr>
        <p:spPr/>
        <p:txBody>
          <a:bodyPr/>
          <a:lstStyle/>
          <a:p>
            <a:pPr lvl="1"/>
            <a:r>
              <a:rPr lang="nl-BE" dirty="0"/>
              <a:t>Antinomie: idealisme vs. pragmatisme</a:t>
            </a:r>
          </a:p>
          <a:p>
            <a:pPr lvl="1"/>
            <a:r>
              <a:rPr lang="nl-BE" dirty="0"/>
              <a:t>Uitdagingen:</a:t>
            </a:r>
          </a:p>
          <a:p>
            <a:pPr lvl="2"/>
            <a:r>
              <a:rPr lang="nl-BE" dirty="0"/>
              <a:t>Duurtijd</a:t>
            </a:r>
          </a:p>
          <a:p>
            <a:pPr lvl="2"/>
            <a:r>
              <a:rPr lang="nl-BE" dirty="0"/>
              <a:t>Budget</a:t>
            </a:r>
          </a:p>
          <a:p>
            <a:pPr lvl="2"/>
            <a:r>
              <a:rPr lang="nl-BE" dirty="0"/>
              <a:t>Werken ‘in de marge’</a:t>
            </a:r>
          </a:p>
          <a:p>
            <a:pPr lvl="2"/>
            <a:r>
              <a:rPr lang="nl-BE" dirty="0"/>
              <a:t>Alibi voor de overheid</a:t>
            </a:r>
          </a:p>
        </p:txBody>
      </p:sp>
      <p:sp>
        <p:nvSpPr>
          <p:cNvPr id="3" name="Tijdelijke aanduiding voor datum 2">
            <a:extLst>
              <a:ext uri="{FF2B5EF4-FFF2-40B4-BE49-F238E27FC236}">
                <a16:creationId xmlns:a16="http://schemas.microsoft.com/office/drawing/2014/main" id="{63D33407-0ECA-CB8B-CCB7-00C220E49D91}"/>
              </a:ext>
            </a:extLst>
          </p:cNvPr>
          <p:cNvSpPr>
            <a:spLocks noGrp="1"/>
          </p:cNvSpPr>
          <p:nvPr>
            <p:ph type="dt" sz="half" idx="10"/>
          </p:nvPr>
        </p:nvSpPr>
        <p:spPr/>
        <p:txBody>
          <a:bodyPr/>
          <a:lstStyle/>
          <a:p>
            <a:r>
              <a:rPr lang="nl-BE"/>
              <a:t>2 december 2022</a:t>
            </a:r>
          </a:p>
        </p:txBody>
      </p:sp>
    </p:spTree>
    <p:extLst>
      <p:ext uri="{BB962C8B-B14F-4D97-AF65-F5344CB8AC3E}">
        <p14:creationId xmlns:p14="http://schemas.microsoft.com/office/powerpoint/2010/main" val="146631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748436B-27C9-6DA2-AD17-3CD7D6C60535}"/>
              </a:ext>
            </a:extLst>
          </p:cNvPr>
          <p:cNvSpPr>
            <a:spLocks noGrp="1"/>
          </p:cNvSpPr>
          <p:nvPr>
            <p:ph type="title"/>
          </p:nvPr>
        </p:nvSpPr>
        <p:spPr/>
        <p:txBody>
          <a:bodyPr/>
          <a:lstStyle/>
          <a:p>
            <a:r>
              <a:rPr lang="nl-BE" dirty="0"/>
              <a:t>Beleid en regelgeving</a:t>
            </a:r>
          </a:p>
        </p:txBody>
      </p:sp>
      <p:sp>
        <p:nvSpPr>
          <p:cNvPr id="5" name="Tijdelijke aanduiding voor inhoud 4">
            <a:extLst>
              <a:ext uri="{FF2B5EF4-FFF2-40B4-BE49-F238E27FC236}">
                <a16:creationId xmlns:a16="http://schemas.microsoft.com/office/drawing/2014/main" id="{CB146463-5925-EAF3-FD75-673365525265}"/>
              </a:ext>
            </a:extLst>
          </p:cNvPr>
          <p:cNvSpPr>
            <a:spLocks noGrp="1"/>
          </p:cNvSpPr>
          <p:nvPr>
            <p:ph idx="1"/>
          </p:nvPr>
        </p:nvSpPr>
        <p:spPr/>
        <p:txBody>
          <a:bodyPr>
            <a:normAutofit fontScale="85000" lnSpcReduction="10000"/>
          </a:bodyPr>
          <a:lstStyle/>
          <a:p>
            <a:pPr lvl="1"/>
            <a:r>
              <a:rPr lang="nl-BE" dirty="0"/>
              <a:t>Deelname aan officiële overlegorganen</a:t>
            </a:r>
          </a:p>
          <a:p>
            <a:pPr lvl="2"/>
            <a:r>
              <a:rPr lang="nl-BE" dirty="0"/>
              <a:t>Armoedeoverleg Vlaamse regering</a:t>
            </a:r>
          </a:p>
          <a:p>
            <a:pPr lvl="2"/>
            <a:r>
              <a:rPr lang="nl-BE" dirty="0"/>
              <a:t>Stakeholdersoverleg Wonen (vroeger Vlaamse Woonraad)</a:t>
            </a:r>
          </a:p>
          <a:p>
            <a:pPr lvl="2"/>
            <a:r>
              <a:rPr lang="nl-BE" dirty="0"/>
              <a:t>Lokale woon- en welzijnsraden</a:t>
            </a:r>
          </a:p>
          <a:p>
            <a:pPr lvl="2"/>
            <a:r>
              <a:rPr lang="nl-BE" dirty="0"/>
              <a:t>Gemengd platform actieplan dak- en thuisloosheid</a:t>
            </a:r>
          </a:p>
          <a:p>
            <a:pPr lvl="2"/>
            <a:r>
              <a:rPr lang="nl-BE" dirty="0"/>
              <a:t>…</a:t>
            </a:r>
          </a:p>
          <a:p>
            <a:pPr lvl="1"/>
            <a:r>
              <a:rPr lang="nl-BE" dirty="0"/>
              <a:t>Proactieve standpunt- en dossiervorming</a:t>
            </a:r>
          </a:p>
          <a:p>
            <a:pPr lvl="2"/>
            <a:r>
              <a:rPr lang="nl-BE" dirty="0"/>
              <a:t>Dossier Welzijnszorg</a:t>
            </a:r>
          </a:p>
          <a:p>
            <a:pPr lvl="2"/>
            <a:r>
              <a:rPr lang="nl-BE" dirty="0"/>
              <a:t>Dossier wonen en duurzaamheid</a:t>
            </a:r>
          </a:p>
          <a:p>
            <a:pPr lvl="2"/>
            <a:r>
              <a:rPr lang="nl-BE" dirty="0"/>
              <a:t>Memorandum ‘Recht op betaalbaar wonen, geen mens op straat’ (Gent)</a:t>
            </a:r>
          </a:p>
          <a:p>
            <a:pPr lvl="2"/>
            <a:r>
              <a:rPr lang="nl-BE" dirty="0"/>
              <a:t>…</a:t>
            </a:r>
          </a:p>
          <a:p>
            <a:pPr marL="36000" marR="0" lvl="1" indent="-36000" algn="l" defTabSz="914400" rtl="0" eaLnBrk="1" fontAlgn="auto" latinLnBrk="0" hangingPunct="1">
              <a:lnSpc>
                <a:spcPct val="126000"/>
              </a:lnSpc>
              <a:spcBef>
                <a:spcPts val="700"/>
              </a:spcBef>
              <a:spcAft>
                <a:spcPts val="0"/>
              </a:spcAft>
              <a:buClr>
                <a:prstClr val="white"/>
              </a:buClr>
              <a:buSzPct val="25000"/>
              <a:buFont typeface="Arial" panose="020B0604020202020204" pitchFamily="34" charset="0"/>
              <a:buChar char="•"/>
              <a:tabLst/>
              <a:defRPr/>
            </a:pPr>
            <a:r>
              <a:rPr kumimoji="0" lang="nl-BE" sz="1800" b="1" i="0" u="none" strike="noStrike" kern="1200" cap="none" spc="0" normalizeH="0" baseline="0" noProof="0" dirty="0">
                <a:ln>
                  <a:noFill/>
                </a:ln>
                <a:solidFill>
                  <a:srgbClr val="00A183"/>
                </a:solidFill>
                <a:effectLst/>
                <a:uLnTx/>
                <a:uFillTx/>
                <a:latin typeface="Trebuchet MS"/>
                <a:ea typeface="+mn-ea"/>
                <a:cs typeface="+mn-cs"/>
              </a:rPr>
              <a:t>Lobbywerk, beleidscontacten,…</a:t>
            </a:r>
          </a:p>
          <a:p>
            <a:pPr lvl="2"/>
            <a:endParaRPr lang="nl-BE" dirty="0"/>
          </a:p>
          <a:p>
            <a:endParaRPr lang="nl-BE" dirty="0"/>
          </a:p>
        </p:txBody>
      </p:sp>
      <p:sp>
        <p:nvSpPr>
          <p:cNvPr id="3" name="Tijdelijke aanduiding voor datum 2">
            <a:extLst>
              <a:ext uri="{FF2B5EF4-FFF2-40B4-BE49-F238E27FC236}">
                <a16:creationId xmlns:a16="http://schemas.microsoft.com/office/drawing/2014/main" id="{5B6FBEAC-062B-9D56-C414-B29716BE3ABF}"/>
              </a:ext>
            </a:extLst>
          </p:cNvPr>
          <p:cNvSpPr>
            <a:spLocks noGrp="1"/>
          </p:cNvSpPr>
          <p:nvPr>
            <p:ph type="dt" sz="half" idx="10"/>
          </p:nvPr>
        </p:nvSpPr>
        <p:spPr/>
        <p:txBody>
          <a:bodyPr/>
          <a:lstStyle/>
          <a:p>
            <a:r>
              <a:rPr lang="nl-BE"/>
              <a:t>2 december 2022</a:t>
            </a:r>
          </a:p>
        </p:txBody>
      </p:sp>
    </p:spTree>
    <p:extLst>
      <p:ext uri="{BB962C8B-B14F-4D97-AF65-F5344CB8AC3E}">
        <p14:creationId xmlns:p14="http://schemas.microsoft.com/office/powerpoint/2010/main" val="3214463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DE619A5-E8F0-B557-97D6-0EC05510D714}"/>
              </a:ext>
            </a:extLst>
          </p:cNvPr>
          <p:cNvSpPr>
            <a:spLocks noGrp="1"/>
          </p:cNvSpPr>
          <p:nvPr>
            <p:ph type="title"/>
          </p:nvPr>
        </p:nvSpPr>
        <p:spPr/>
        <p:txBody>
          <a:bodyPr/>
          <a:lstStyle/>
          <a:p>
            <a:r>
              <a:rPr lang="nl-BE" dirty="0"/>
              <a:t>Beleid en regelgeving</a:t>
            </a:r>
          </a:p>
        </p:txBody>
      </p:sp>
      <p:sp>
        <p:nvSpPr>
          <p:cNvPr id="5" name="Tijdelijke aanduiding voor inhoud 4">
            <a:extLst>
              <a:ext uri="{FF2B5EF4-FFF2-40B4-BE49-F238E27FC236}">
                <a16:creationId xmlns:a16="http://schemas.microsoft.com/office/drawing/2014/main" id="{19B33E82-77F7-5D85-879E-9E0CE3E41D81}"/>
              </a:ext>
            </a:extLst>
          </p:cNvPr>
          <p:cNvSpPr>
            <a:spLocks noGrp="1"/>
          </p:cNvSpPr>
          <p:nvPr>
            <p:ph idx="1"/>
          </p:nvPr>
        </p:nvSpPr>
        <p:spPr/>
        <p:txBody>
          <a:bodyPr/>
          <a:lstStyle/>
          <a:p>
            <a:pPr lvl="1"/>
            <a:r>
              <a:rPr lang="nl-BE" dirty="0"/>
              <a:t>Nieuwe kanalen creëren</a:t>
            </a:r>
          </a:p>
          <a:p>
            <a:pPr lvl="2"/>
            <a:r>
              <a:rPr lang="nl-BE" dirty="0"/>
              <a:t>VIVAS</a:t>
            </a:r>
          </a:p>
          <a:p>
            <a:pPr lvl="2"/>
            <a:r>
              <a:rPr lang="nl-BE" dirty="0"/>
              <a:t>De Experten</a:t>
            </a:r>
          </a:p>
          <a:p>
            <a:pPr lvl="2"/>
            <a:r>
              <a:rPr lang="nl-BE" dirty="0"/>
              <a:t>Netwerk tegen Armoede</a:t>
            </a:r>
          </a:p>
          <a:p>
            <a:pPr lvl="2"/>
            <a:r>
              <a:rPr lang="nl-BE" dirty="0"/>
              <a:t>…</a:t>
            </a:r>
          </a:p>
        </p:txBody>
      </p:sp>
      <p:sp>
        <p:nvSpPr>
          <p:cNvPr id="3" name="Tijdelijke aanduiding voor datum 2">
            <a:extLst>
              <a:ext uri="{FF2B5EF4-FFF2-40B4-BE49-F238E27FC236}">
                <a16:creationId xmlns:a16="http://schemas.microsoft.com/office/drawing/2014/main" id="{5F482959-18A2-F7CF-3B26-925FA93295D1}"/>
              </a:ext>
            </a:extLst>
          </p:cNvPr>
          <p:cNvSpPr>
            <a:spLocks noGrp="1"/>
          </p:cNvSpPr>
          <p:nvPr>
            <p:ph type="dt" sz="half" idx="10"/>
          </p:nvPr>
        </p:nvSpPr>
        <p:spPr/>
        <p:txBody>
          <a:bodyPr/>
          <a:lstStyle/>
          <a:p>
            <a:r>
              <a:rPr lang="nl-BE"/>
              <a:t>2 december 2022</a:t>
            </a:r>
          </a:p>
        </p:txBody>
      </p:sp>
    </p:spTree>
    <p:extLst>
      <p:ext uri="{BB962C8B-B14F-4D97-AF65-F5344CB8AC3E}">
        <p14:creationId xmlns:p14="http://schemas.microsoft.com/office/powerpoint/2010/main" val="2483231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F622045-957F-1932-A860-28486692D9CC}"/>
              </a:ext>
            </a:extLst>
          </p:cNvPr>
          <p:cNvSpPr>
            <a:spLocks noGrp="1"/>
          </p:cNvSpPr>
          <p:nvPr>
            <p:ph type="title"/>
          </p:nvPr>
        </p:nvSpPr>
        <p:spPr/>
        <p:txBody>
          <a:bodyPr/>
          <a:lstStyle/>
          <a:p>
            <a:r>
              <a:rPr lang="nl-BE" dirty="0"/>
              <a:t>Voorbeeld: de Experten</a:t>
            </a:r>
          </a:p>
        </p:txBody>
      </p:sp>
      <p:pic>
        <p:nvPicPr>
          <p:cNvPr id="5" name="Tijdelijke aanduiding voor inhoud 4">
            <a:extLst>
              <a:ext uri="{FF2B5EF4-FFF2-40B4-BE49-F238E27FC236}">
                <a16:creationId xmlns:a16="http://schemas.microsoft.com/office/drawing/2014/main" id="{7EE393F4-0EF6-1A06-E6F7-109C36577DF9}"/>
              </a:ext>
            </a:extLst>
          </p:cNvPr>
          <p:cNvPicPr>
            <a:picLocks noGrp="1" noChangeAspect="1"/>
          </p:cNvPicPr>
          <p:nvPr>
            <p:ph idx="1"/>
          </p:nvPr>
        </p:nvPicPr>
        <p:blipFill rotWithShape="1">
          <a:blip r:embed="rId2"/>
          <a:srcRect l="6837" t="10992" r="9315" b="4062"/>
          <a:stretch/>
        </p:blipFill>
        <p:spPr>
          <a:xfrm>
            <a:off x="719136" y="1432512"/>
            <a:ext cx="7704000" cy="4366404"/>
          </a:xfrm>
        </p:spPr>
      </p:pic>
      <p:sp>
        <p:nvSpPr>
          <p:cNvPr id="3" name="Tijdelijke aanduiding voor datum 2">
            <a:extLst>
              <a:ext uri="{FF2B5EF4-FFF2-40B4-BE49-F238E27FC236}">
                <a16:creationId xmlns:a16="http://schemas.microsoft.com/office/drawing/2014/main" id="{96F33C99-B677-2EE1-AC49-2CE8FDC532FC}"/>
              </a:ext>
            </a:extLst>
          </p:cNvPr>
          <p:cNvSpPr>
            <a:spLocks noGrp="1"/>
          </p:cNvSpPr>
          <p:nvPr>
            <p:ph type="dt" sz="half" idx="10"/>
          </p:nvPr>
        </p:nvSpPr>
        <p:spPr/>
        <p:txBody>
          <a:bodyPr/>
          <a:lstStyle/>
          <a:p>
            <a:r>
              <a:rPr lang="nl-BE"/>
              <a:t>2 december 2022</a:t>
            </a:r>
          </a:p>
        </p:txBody>
      </p:sp>
    </p:spTree>
    <p:extLst>
      <p:ext uri="{BB962C8B-B14F-4D97-AF65-F5344CB8AC3E}">
        <p14:creationId xmlns:p14="http://schemas.microsoft.com/office/powerpoint/2010/main" val="75742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EF8EBD0-F76B-2722-BAF9-263ABEB27437}"/>
              </a:ext>
            </a:extLst>
          </p:cNvPr>
          <p:cNvSpPr>
            <a:spLocks noGrp="1"/>
          </p:cNvSpPr>
          <p:nvPr>
            <p:ph type="title"/>
          </p:nvPr>
        </p:nvSpPr>
        <p:spPr/>
        <p:txBody>
          <a:bodyPr/>
          <a:lstStyle/>
          <a:p>
            <a:r>
              <a:rPr lang="nl-BE" dirty="0"/>
              <a:t>Spanningsvelden en uitdagingen</a:t>
            </a:r>
          </a:p>
        </p:txBody>
      </p:sp>
      <p:sp>
        <p:nvSpPr>
          <p:cNvPr id="5" name="Tijdelijke aanduiding voor inhoud 4">
            <a:extLst>
              <a:ext uri="{FF2B5EF4-FFF2-40B4-BE49-F238E27FC236}">
                <a16:creationId xmlns:a16="http://schemas.microsoft.com/office/drawing/2014/main" id="{4923594A-EBFA-9B8C-93A0-A4C05690D54C}"/>
              </a:ext>
            </a:extLst>
          </p:cNvPr>
          <p:cNvSpPr>
            <a:spLocks noGrp="1"/>
          </p:cNvSpPr>
          <p:nvPr>
            <p:ph idx="1"/>
          </p:nvPr>
        </p:nvSpPr>
        <p:spPr/>
        <p:txBody>
          <a:bodyPr/>
          <a:lstStyle/>
          <a:p>
            <a:pPr lvl="1"/>
            <a:r>
              <a:rPr lang="nl-BE" dirty="0"/>
              <a:t>Antinomie: consensus vs. </a:t>
            </a:r>
            <a:r>
              <a:rPr lang="nl-BE" dirty="0" err="1"/>
              <a:t>dissensus</a:t>
            </a:r>
            <a:endParaRPr lang="nl-BE" dirty="0"/>
          </a:p>
          <a:p>
            <a:pPr lvl="1"/>
            <a:r>
              <a:rPr lang="nl-BE" dirty="0"/>
              <a:t>Uitdagingen:</a:t>
            </a:r>
          </a:p>
          <a:p>
            <a:pPr lvl="2"/>
            <a:r>
              <a:rPr lang="nl-BE" dirty="0"/>
              <a:t>Participatie van kwetsbare groepen is niet evident</a:t>
            </a:r>
          </a:p>
          <a:p>
            <a:pPr lvl="3"/>
            <a:r>
              <a:rPr lang="nl-BE" dirty="0"/>
              <a:t>Lang en moeilijk proces</a:t>
            </a:r>
          </a:p>
          <a:p>
            <a:pPr lvl="3"/>
            <a:r>
              <a:rPr lang="nl-BE" dirty="0"/>
              <a:t>Representativiteit</a:t>
            </a:r>
          </a:p>
          <a:p>
            <a:endParaRPr lang="nl-BE" dirty="0"/>
          </a:p>
        </p:txBody>
      </p:sp>
      <p:sp>
        <p:nvSpPr>
          <p:cNvPr id="3" name="Tijdelijke aanduiding voor datum 2">
            <a:extLst>
              <a:ext uri="{FF2B5EF4-FFF2-40B4-BE49-F238E27FC236}">
                <a16:creationId xmlns:a16="http://schemas.microsoft.com/office/drawing/2014/main" id="{446B5871-5D27-F793-AD08-1D0B032FB375}"/>
              </a:ext>
            </a:extLst>
          </p:cNvPr>
          <p:cNvSpPr>
            <a:spLocks noGrp="1"/>
          </p:cNvSpPr>
          <p:nvPr>
            <p:ph type="dt" sz="half" idx="10"/>
          </p:nvPr>
        </p:nvSpPr>
        <p:spPr/>
        <p:txBody>
          <a:bodyPr/>
          <a:lstStyle/>
          <a:p>
            <a:r>
              <a:rPr lang="nl-BE"/>
              <a:t>2 december 2022</a:t>
            </a:r>
          </a:p>
        </p:txBody>
      </p:sp>
    </p:spTree>
    <p:extLst>
      <p:ext uri="{BB962C8B-B14F-4D97-AF65-F5344CB8AC3E}">
        <p14:creationId xmlns:p14="http://schemas.microsoft.com/office/powerpoint/2010/main" val="853732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13E2D8B-07D6-41A9-8CE9-4EFB5720359A}"/>
              </a:ext>
            </a:extLst>
          </p:cNvPr>
          <p:cNvSpPr>
            <a:spLocks noGrp="1"/>
          </p:cNvSpPr>
          <p:nvPr>
            <p:ph type="title"/>
          </p:nvPr>
        </p:nvSpPr>
        <p:spPr/>
        <p:txBody>
          <a:bodyPr/>
          <a:lstStyle/>
          <a:p>
            <a:r>
              <a:rPr lang="nl-BE" dirty="0"/>
              <a:t>Publieke opinie: voorbeeld ‘De Woonzaak’</a:t>
            </a:r>
          </a:p>
        </p:txBody>
      </p:sp>
      <p:sp>
        <p:nvSpPr>
          <p:cNvPr id="13" name="Tijdelijke aanduiding voor inhoud 12">
            <a:extLst>
              <a:ext uri="{FF2B5EF4-FFF2-40B4-BE49-F238E27FC236}">
                <a16:creationId xmlns:a16="http://schemas.microsoft.com/office/drawing/2014/main" id="{2EB95E41-070E-4B66-AE95-4E25AF7DB8E2}"/>
              </a:ext>
            </a:extLst>
          </p:cNvPr>
          <p:cNvSpPr>
            <a:spLocks noGrp="1"/>
          </p:cNvSpPr>
          <p:nvPr>
            <p:ph idx="1"/>
          </p:nvPr>
        </p:nvSpPr>
        <p:spPr/>
        <p:txBody>
          <a:bodyPr/>
          <a:lstStyle/>
          <a:p>
            <a:pPr lvl="1"/>
            <a:r>
              <a:rPr lang="nl-BE" dirty="0"/>
              <a:t>Juridisch luik</a:t>
            </a:r>
          </a:p>
          <a:p>
            <a:pPr lvl="2"/>
            <a:r>
              <a:rPr lang="nl-BE" dirty="0"/>
              <a:t>Collectieve klachtenprocedure bij Europees Comité voor Sociale Rechten (ECSR)</a:t>
            </a:r>
          </a:p>
          <a:p>
            <a:pPr lvl="2"/>
            <a:r>
              <a:rPr lang="nl-BE" dirty="0"/>
              <a:t>Handhaving (Herzien) Europees Handvest</a:t>
            </a:r>
          </a:p>
          <a:p>
            <a:pPr lvl="2"/>
            <a:r>
              <a:rPr lang="nl-BE" dirty="0"/>
              <a:t>In december 2021 werd collectieve klacht ingediend</a:t>
            </a:r>
          </a:p>
          <a:p>
            <a:pPr lvl="3"/>
            <a:r>
              <a:rPr lang="nl-BE" dirty="0"/>
              <a:t>Bespreking in het Vlaams Parlement</a:t>
            </a:r>
          </a:p>
          <a:p>
            <a:pPr lvl="2"/>
            <a:r>
              <a:rPr lang="nl-BE" dirty="0"/>
              <a:t>Focus op het gehele Vlaamse woonbeleid</a:t>
            </a:r>
          </a:p>
          <a:p>
            <a:pPr lvl="2"/>
            <a:r>
              <a:rPr lang="nl-BE" dirty="0"/>
              <a:t>Ondersteund door FEANTSA</a:t>
            </a:r>
          </a:p>
          <a:p>
            <a:endParaRPr lang="nl-BE" dirty="0"/>
          </a:p>
        </p:txBody>
      </p:sp>
      <p:sp>
        <p:nvSpPr>
          <p:cNvPr id="3" name="Tijdelijke aanduiding voor datum 2">
            <a:extLst>
              <a:ext uri="{FF2B5EF4-FFF2-40B4-BE49-F238E27FC236}">
                <a16:creationId xmlns:a16="http://schemas.microsoft.com/office/drawing/2014/main" id="{09F5B0D1-1E2F-4829-A3F0-1F5846C587B3}"/>
              </a:ext>
            </a:extLst>
          </p:cNvPr>
          <p:cNvSpPr>
            <a:spLocks noGrp="1"/>
          </p:cNvSpPr>
          <p:nvPr>
            <p:ph type="dt" sz="half" idx="10"/>
          </p:nvPr>
        </p:nvSpPr>
        <p:spPr/>
        <p:txBody>
          <a:bodyPr/>
          <a:lstStyle/>
          <a:p>
            <a:r>
              <a:rPr lang="nl-BE"/>
              <a:t>2 december 2022</a:t>
            </a:r>
          </a:p>
        </p:txBody>
      </p:sp>
      <p:pic>
        <p:nvPicPr>
          <p:cNvPr id="15" name="Afbeelding 14">
            <a:extLst>
              <a:ext uri="{FF2B5EF4-FFF2-40B4-BE49-F238E27FC236}">
                <a16:creationId xmlns:a16="http://schemas.microsoft.com/office/drawing/2014/main" id="{EF7ED3C9-972B-42A9-90A9-F69F254D2CC2}"/>
              </a:ext>
            </a:extLst>
          </p:cNvPr>
          <p:cNvPicPr>
            <a:picLocks noChangeAspect="1"/>
          </p:cNvPicPr>
          <p:nvPr/>
        </p:nvPicPr>
        <p:blipFill rotWithShape="1">
          <a:blip r:embed="rId2"/>
          <a:srcRect l="11238" t="16990" r="70485" b="65922"/>
          <a:stretch/>
        </p:blipFill>
        <p:spPr>
          <a:xfrm>
            <a:off x="3910602" y="4871993"/>
            <a:ext cx="2057297" cy="1081937"/>
          </a:xfrm>
          <a:prstGeom prst="rect">
            <a:avLst/>
          </a:prstGeom>
        </p:spPr>
      </p:pic>
      <p:pic>
        <p:nvPicPr>
          <p:cNvPr id="17" name="Afbeelding 16">
            <a:extLst>
              <a:ext uri="{FF2B5EF4-FFF2-40B4-BE49-F238E27FC236}">
                <a16:creationId xmlns:a16="http://schemas.microsoft.com/office/drawing/2014/main" id="{F937E671-9D71-4F2F-B01E-04988E02E709}"/>
              </a:ext>
            </a:extLst>
          </p:cNvPr>
          <p:cNvPicPr>
            <a:picLocks noChangeAspect="1"/>
          </p:cNvPicPr>
          <p:nvPr/>
        </p:nvPicPr>
        <p:blipFill rotWithShape="1">
          <a:blip r:embed="rId3"/>
          <a:srcRect l="35340" t="14644" r="36602" b="11553"/>
          <a:stretch/>
        </p:blipFill>
        <p:spPr>
          <a:xfrm>
            <a:off x="6397535" y="3800032"/>
            <a:ext cx="1617624" cy="2393401"/>
          </a:xfrm>
          <a:prstGeom prst="rect">
            <a:avLst/>
          </a:prstGeom>
        </p:spPr>
      </p:pic>
    </p:spTree>
    <p:extLst>
      <p:ext uri="{BB962C8B-B14F-4D97-AF65-F5344CB8AC3E}">
        <p14:creationId xmlns:p14="http://schemas.microsoft.com/office/powerpoint/2010/main" val="3362370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47B851A-570B-4BCB-B98F-FC913CEAFBDC}"/>
              </a:ext>
            </a:extLst>
          </p:cNvPr>
          <p:cNvSpPr>
            <a:spLocks noGrp="1"/>
          </p:cNvSpPr>
          <p:nvPr>
            <p:ph type="title"/>
          </p:nvPr>
        </p:nvSpPr>
        <p:spPr/>
        <p:txBody>
          <a:bodyPr/>
          <a:lstStyle/>
          <a:p>
            <a:r>
              <a:rPr lang="nl-BE" dirty="0"/>
              <a:t>Publieke opinie: voorbeeld ‘De Woonzaak’</a:t>
            </a:r>
          </a:p>
        </p:txBody>
      </p:sp>
      <p:sp>
        <p:nvSpPr>
          <p:cNvPr id="5" name="Tijdelijke aanduiding voor inhoud 4">
            <a:extLst>
              <a:ext uri="{FF2B5EF4-FFF2-40B4-BE49-F238E27FC236}">
                <a16:creationId xmlns:a16="http://schemas.microsoft.com/office/drawing/2014/main" id="{700D8A44-16F7-4BA8-BA47-545A05F95BA5}"/>
              </a:ext>
            </a:extLst>
          </p:cNvPr>
          <p:cNvSpPr>
            <a:spLocks noGrp="1"/>
          </p:cNvSpPr>
          <p:nvPr>
            <p:ph idx="1"/>
          </p:nvPr>
        </p:nvSpPr>
        <p:spPr>
          <a:xfrm>
            <a:off x="1080000" y="1610428"/>
            <a:ext cx="6984000" cy="4104000"/>
          </a:xfrm>
        </p:spPr>
        <p:txBody>
          <a:bodyPr/>
          <a:lstStyle/>
          <a:p>
            <a:pPr lvl="1"/>
            <a:r>
              <a:rPr lang="nl-BE" dirty="0"/>
              <a:t>Bewegingsluik</a:t>
            </a:r>
          </a:p>
          <a:p>
            <a:pPr lvl="2"/>
            <a:r>
              <a:rPr lang="nl-BE" dirty="0"/>
              <a:t>De Woonzaak wordt onderschreven door meer dan 40 organisaties, en enkele lokale besturen</a:t>
            </a:r>
          </a:p>
          <a:p>
            <a:pPr lvl="2"/>
            <a:r>
              <a:rPr lang="nl-BE" dirty="0"/>
              <a:t>Campagnemomenten</a:t>
            </a:r>
          </a:p>
          <a:p>
            <a:pPr lvl="3"/>
            <a:r>
              <a:rPr lang="nl-BE" dirty="0"/>
              <a:t>Voorjaar 2021: de ‘</a:t>
            </a:r>
            <a:r>
              <a:rPr lang="nl-BE" dirty="0" err="1"/>
              <a:t>woonchallenge</a:t>
            </a:r>
            <a:r>
              <a:rPr lang="nl-BE" dirty="0"/>
              <a:t>’</a:t>
            </a:r>
          </a:p>
          <a:p>
            <a:pPr lvl="3"/>
            <a:r>
              <a:rPr lang="nl-BE" dirty="0"/>
              <a:t>Najaar 2021: toer van de wooncaravan</a:t>
            </a:r>
          </a:p>
          <a:p>
            <a:pPr lvl="2"/>
            <a:r>
              <a:rPr lang="nl-BE" dirty="0"/>
              <a:t>We richten ons op de volgende Vlaamse verkiezingen</a:t>
            </a:r>
          </a:p>
          <a:p>
            <a:pPr lvl="2"/>
            <a:endParaRPr lang="nl-BE" dirty="0"/>
          </a:p>
          <a:p>
            <a:pPr marL="36000" lvl="2" indent="0">
              <a:buNone/>
            </a:pPr>
            <a:r>
              <a:rPr lang="nl-BE" dirty="0"/>
              <a:t>Meer info: woonzaak.be</a:t>
            </a:r>
          </a:p>
          <a:p>
            <a:pPr marL="36000" lvl="2" indent="0">
              <a:buNone/>
            </a:pPr>
            <a:endParaRPr lang="nl-BE" dirty="0"/>
          </a:p>
        </p:txBody>
      </p:sp>
      <p:sp>
        <p:nvSpPr>
          <p:cNvPr id="3" name="Tijdelijke aanduiding voor datum 2">
            <a:extLst>
              <a:ext uri="{FF2B5EF4-FFF2-40B4-BE49-F238E27FC236}">
                <a16:creationId xmlns:a16="http://schemas.microsoft.com/office/drawing/2014/main" id="{861A8C2B-34BE-4D34-98A8-E363F34FA516}"/>
              </a:ext>
            </a:extLst>
          </p:cNvPr>
          <p:cNvSpPr>
            <a:spLocks noGrp="1"/>
          </p:cNvSpPr>
          <p:nvPr>
            <p:ph type="dt" sz="half" idx="10"/>
          </p:nvPr>
        </p:nvSpPr>
        <p:spPr/>
        <p:txBody>
          <a:bodyPr/>
          <a:lstStyle/>
          <a:p>
            <a:r>
              <a:rPr lang="nl-BE"/>
              <a:t>2 december 2022</a:t>
            </a:r>
          </a:p>
        </p:txBody>
      </p:sp>
    </p:spTree>
    <p:extLst>
      <p:ext uri="{BB962C8B-B14F-4D97-AF65-F5344CB8AC3E}">
        <p14:creationId xmlns:p14="http://schemas.microsoft.com/office/powerpoint/2010/main" val="1034045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056685F-373D-B4D9-3D8F-85538A8F345F}"/>
              </a:ext>
            </a:extLst>
          </p:cNvPr>
          <p:cNvSpPr>
            <a:spLocks noGrp="1"/>
          </p:cNvSpPr>
          <p:nvPr>
            <p:ph type="title"/>
          </p:nvPr>
        </p:nvSpPr>
        <p:spPr/>
        <p:txBody>
          <a:bodyPr/>
          <a:lstStyle/>
          <a:p>
            <a:r>
              <a:rPr lang="nl-BE" dirty="0"/>
              <a:t>Spanningsvelden en uitdagingen</a:t>
            </a:r>
          </a:p>
        </p:txBody>
      </p:sp>
      <p:sp>
        <p:nvSpPr>
          <p:cNvPr id="5" name="Tijdelijke aanduiding voor inhoud 4">
            <a:extLst>
              <a:ext uri="{FF2B5EF4-FFF2-40B4-BE49-F238E27FC236}">
                <a16:creationId xmlns:a16="http://schemas.microsoft.com/office/drawing/2014/main" id="{A5BAEDF9-8D4C-275E-5D96-D21622DA4238}"/>
              </a:ext>
            </a:extLst>
          </p:cNvPr>
          <p:cNvSpPr>
            <a:spLocks noGrp="1"/>
          </p:cNvSpPr>
          <p:nvPr>
            <p:ph idx="1"/>
          </p:nvPr>
        </p:nvSpPr>
        <p:spPr/>
        <p:txBody>
          <a:bodyPr/>
          <a:lstStyle/>
          <a:p>
            <a:pPr lvl="1"/>
            <a:r>
              <a:rPr lang="nl-BE" dirty="0"/>
              <a:t>Antinomie: complexiteit vs. eenvoud</a:t>
            </a:r>
          </a:p>
          <a:p>
            <a:pPr lvl="1"/>
            <a:r>
              <a:rPr lang="nl-BE" dirty="0"/>
              <a:t>Uitdagingen:</a:t>
            </a:r>
          </a:p>
          <a:p>
            <a:pPr lvl="2"/>
            <a:r>
              <a:rPr lang="nl-BE" dirty="0"/>
              <a:t>Vluchtigheid en ongrijpbaarheid media</a:t>
            </a:r>
          </a:p>
          <a:p>
            <a:pPr lvl="2"/>
            <a:r>
              <a:rPr lang="nl-BE" dirty="0"/>
              <a:t>Grote ‘concurrentie’ van andere organisaties</a:t>
            </a:r>
          </a:p>
          <a:p>
            <a:pPr lvl="2"/>
            <a:r>
              <a:rPr lang="nl-BE" dirty="0"/>
              <a:t>Preken voor het eigen koor</a:t>
            </a:r>
          </a:p>
          <a:p>
            <a:pPr lvl="2"/>
            <a:r>
              <a:rPr lang="nl-BE" dirty="0"/>
              <a:t>Budget</a:t>
            </a:r>
          </a:p>
        </p:txBody>
      </p:sp>
      <p:sp>
        <p:nvSpPr>
          <p:cNvPr id="3" name="Tijdelijke aanduiding voor datum 2">
            <a:extLst>
              <a:ext uri="{FF2B5EF4-FFF2-40B4-BE49-F238E27FC236}">
                <a16:creationId xmlns:a16="http://schemas.microsoft.com/office/drawing/2014/main" id="{F2499AA7-AE6F-5D36-BC14-EDAD8DB8BAED}"/>
              </a:ext>
            </a:extLst>
          </p:cNvPr>
          <p:cNvSpPr>
            <a:spLocks noGrp="1"/>
          </p:cNvSpPr>
          <p:nvPr>
            <p:ph type="dt" sz="half" idx="10"/>
          </p:nvPr>
        </p:nvSpPr>
        <p:spPr/>
        <p:txBody>
          <a:bodyPr/>
          <a:lstStyle/>
          <a:p>
            <a:r>
              <a:rPr lang="nl-BE"/>
              <a:t>2 december 2022</a:t>
            </a:r>
          </a:p>
        </p:txBody>
      </p:sp>
    </p:spTree>
    <p:extLst>
      <p:ext uri="{BB962C8B-B14F-4D97-AF65-F5344CB8AC3E}">
        <p14:creationId xmlns:p14="http://schemas.microsoft.com/office/powerpoint/2010/main" val="854171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Bedankt voor jullie aandacht!</a:t>
            </a:r>
          </a:p>
        </p:txBody>
      </p:sp>
      <p:sp>
        <p:nvSpPr>
          <p:cNvPr id="3" name="Ondertitel 2"/>
          <p:cNvSpPr>
            <a:spLocks noGrp="1"/>
          </p:cNvSpPr>
          <p:nvPr>
            <p:ph type="subTitle" idx="1"/>
          </p:nvPr>
        </p:nvSpPr>
        <p:spPr/>
        <p:txBody>
          <a:bodyPr/>
          <a:lstStyle/>
          <a:p>
            <a:r>
              <a:rPr lang="nl-BE" dirty="0">
                <a:hlinkClick r:id="rId3"/>
              </a:rPr>
              <a:t>Klaas.poppe@samvzw.be</a:t>
            </a:r>
            <a:endParaRPr lang="nl-BE" dirty="0"/>
          </a:p>
          <a:p>
            <a:endParaRPr lang="nl-BE" dirty="0"/>
          </a:p>
        </p:txBody>
      </p:sp>
    </p:spTree>
    <p:extLst>
      <p:ext uri="{BB962C8B-B14F-4D97-AF65-F5344CB8AC3E}">
        <p14:creationId xmlns:p14="http://schemas.microsoft.com/office/powerpoint/2010/main" val="1540088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11F1CEC-31C4-49BE-89C9-BE7305814E4F}"/>
              </a:ext>
            </a:extLst>
          </p:cNvPr>
          <p:cNvSpPr>
            <a:spLocks noGrp="1"/>
          </p:cNvSpPr>
          <p:nvPr>
            <p:ph type="title"/>
          </p:nvPr>
        </p:nvSpPr>
        <p:spPr/>
        <p:txBody>
          <a:bodyPr/>
          <a:lstStyle/>
          <a:p>
            <a:r>
              <a:rPr lang="nl-BE" dirty="0"/>
              <a:t>SAM, Steunpunt Mens en Samenleving</a:t>
            </a:r>
          </a:p>
        </p:txBody>
      </p:sp>
      <p:sp>
        <p:nvSpPr>
          <p:cNvPr id="5" name="Tijdelijke aanduiding voor inhoud 4">
            <a:extLst>
              <a:ext uri="{FF2B5EF4-FFF2-40B4-BE49-F238E27FC236}">
                <a16:creationId xmlns:a16="http://schemas.microsoft.com/office/drawing/2014/main" id="{ABA16C34-BAAA-4B95-9966-C5B0E81F5172}"/>
              </a:ext>
            </a:extLst>
          </p:cNvPr>
          <p:cNvSpPr>
            <a:spLocks noGrp="1"/>
          </p:cNvSpPr>
          <p:nvPr>
            <p:ph idx="1"/>
          </p:nvPr>
        </p:nvSpPr>
        <p:spPr/>
        <p:txBody>
          <a:bodyPr/>
          <a:lstStyle/>
          <a:p>
            <a:pPr lvl="1"/>
            <a:r>
              <a:rPr lang="nl-BE" dirty="0"/>
              <a:t>SAM is een steunpunt voor sociale professionals die werken in:</a:t>
            </a:r>
          </a:p>
          <a:p>
            <a:pPr lvl="2"/>
            <a:r>
              <a:rPr lang="nl-BE" dirty="0"/>
              <a:t>De Centra Algemeen Welzijnswerk</a:t>
            </a:r>
          </a:p>
          <a:p>
            <a:pPr lvl="2"/>
            <a:r>
              <a:rPr lang="nl-BE" dirty="0"/>
              <a:t>De jeugdhulp</a:t>
            </a:r>
          </a:p>
          <a:p>
            <a:pPr lvl="2"/>
            <a:r>
              <a:rPr lang="nl-BE" dirty="0"/>
              <a:t>SAAMO</a:t>
            </a:r>
          </a:p>
          <a:p>
            <a:pPr lvl="2"/>
            <a:r>
              <a:rPr lang="nl-BE" dirty="0"/>
              <a:t>Het straathoekwerk</a:t>
            </a:r>
          </a:p>
          <a:p>
            <a:pPr lvl="2"/>
            <a:r>
              <a:rPr lang="nl-BE" dirty="0"/>
              <a:t>De schuldhulpverlening</a:t>
            </a:r>
          </a:p>
          <a:p>
            <a:pPr lvl="2"/>
            <a:r>
              <a:rPr lang="nl-BE" dirty="0"/>
              <a:t>De hulp voor en ondersteuning van mensen met een handicap</a:t>
            </a:r>
          </a:p>
        </p:txBody>
      </p:sp>
      <p:sp>
        <p:nvSpPr>
          <p:cNvPr id="3" name="Tijdelijke aanduiding voor datum 2">
            <a:extLst>
              <a:ext uri="{FF2B5EF4-FFF2-40B4-BE49-F238E27FC236}">
                <a16:creationId xmlns:a16="http://schemas.microsoft.com/office/drawing/2014/main" id="{BC00416C-7D84-49B8-8938-0E210F17EBDE}"/>
              </a:ext>
            </a:extLst>
          </p:cNvPr>
          <p:cNvSpPr>
            <a:spLocks noGrp="1"/>
          </p:cNvSpPr>
          <p:nvPr>
            <p:ph type="dt" sz="half" idx="10"/>
          </p:nvPr>
        </p:nvSpPr>
        <p:spPr/>
        <p:txBody>
          <a:bodyPr/>
          <a:lstStyle/>
          <a:p>
            <a:r>
              <a:rPr lang="nl-BE"/>
              <a:t>2 december 2022</a:t>
            </a:r>
          </a:p>
        </p:txBody>
      </p:sp>
    </p:spTree>
    <p:extLst>
      <p:ext uri="{BB962C8B-B14F-4D97-AF65-F5344CB8AC3E}">
        <p14:creationId xmlns:p14="http://schemas.microsoft.com/office/powerpoint/2010/main" val="2869120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6EDD551-12BA-4ABC-AAE8-523E67773EFE}"/>
              </a:ext>
            </a:extLst>
          </p:cNvPr>
          <p:cNvSpPr>
            <a:spLocks noGrp="1"/>
          </p:cNvSpPr>
          <p:nvPr>
            <p:ph type="title"/>
          </p:nvPr>
        </p:nvSpPr>
        <p:spPr/>
        <p:txBody>
          <a:bodyPr/>
          <a:lstStyle/>
          <a:p>
            <a:r>
              <a:rPr lang="nl-BE" dirty="0"/>
              <a:t>SAM, Steunpunt Mens en Samenleving</a:t>
            </a:r>
          </a:p>
        </p:txBody>
      </p:sp>
      <p:sp>
        <p:nvSpPr>
          <p:cNvPr id="5" name="Tijdelijke aanduiding voor inhoud 4">
            <a:extLst>
              <a:ext uri="{FF2B5EF4-FFF2-40B4-BE49-F238E27FC236}">
                <a16:creationId xmlns:a16="http://schemas.microsoft.com/office/drawing/2014/main" id="{F440DB86-2D1E-4FF3-8CE5-93C27ABBB1C3}"/>
              </a:ext>
            </a:extLst>
          </p:cNvPr>
          <p:cNvSpPr>
            <a:spLocks noGrp="1"/>
          </p:cNvSpPr>
          <p:nvPr>
            <p:ph idx="1"/>
          </p:nvPr>
        </p:nvSpPr>
        <p:spPr/>
        <p:txBody>
          <a:bodyPr>
            <a:normAutofit lnSpcReduction="10000"/>
          </a:bodyPr>
          <a:lstStyle/>
          <a:p>
            <a:pPr lvl="1"/>
            <a:r>
              <a:rPr lang="nl-BE" dirty="0"/>
              <a:t>SAM ondersteunt. </a:t>
            </a:r>
          </a:p>
          <a:p>
            <a:r>
              <a:rPr lang="nl-BE" dirty="0"/>
              <a:t>We stimuleren en ondersteunen organisaties en sectoren om elkaar te versterken, om uit te wisselen en samen te werken.</a:t>
            </a:r>
          </a:p>
          <a:p>
            <a:endParaRPr lang="nl-BE" dirty="0"/>
          </a:p>
          <a:p>
            <a:pPr lvl="1"/>
            <a:r>
              <a:rPr lang="nl-BE" dirty="0"/>
              <a:t>SAM inspireert. </a:t>
            </a:r>
          </a:p>
          <a:p>
            <a:r>
              <a:rPr lang="nl-BE" dirty="0"/>
              <a:t>We doen onderzoek, organiseren opleidingen, brengen mensen samen.</a:t>
            </a:r>
          </a:p>
          <a:p>
            <a:endParaRPr lang="nl-BE" dirty="0"/>
          </a:p>
          <a:p>
            <a:pPr lvl="1"/>
            <a:r>
              <a:rPr lang="nl-BE" dirty="0"/>
              <a:t>SAM daagt uit. </a:t>
            </a:r>
          </a:p>
          <a:p>
            <a:r>
              <a:rPr lang="nl-BE" dirty="0"/>
              <a:t>Vanuit onze bevindingen uit de praktijk adviseren we overheden en informeren en sensibiliseren we de bredere samenleving.</a:t>
            </a:r>
          </a:p>
        </p:txBody>
      </p:sp>
      <p:sp>
        <p:nvSpPr>
          <p:cNvPr id="3" name="Tijdelijke aanduiding voor datum 2">
            <a:extLst>
              <a:ext uri="{FF2B5EF4-FFF2-40B4-BE49-F238E27FC236}">
                <a16:creationId xmlns:a16="http://schemas.microsoft.com/office/drawing/2014/main" id="{D177F084-3ED7-4F3E-8B1A-18200C6BA2A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900" b="0" i="0" u="none" strike="noStrike" kern="1200" cap="none" spc="0" normalizeH="0" baseline="0" noProof="0">
                <a:ln>
                  <a:noFill/>
                </a:ln>
                <a:solidFill>
                  <a:prstClr val="white"/>
                </a:solidFill>
                <a:effectLst/>
                <a:uLnTx/>
                <a:uFillTx/>
                <a:latin typeface="Trebuchet MS"/>
                <a:ea typeface="+mn-ea"/>
                <a:cs typeface="+mn-cs"/>
              </a:rPr>
              <a:t>2 december 2022</a:t>
            </a:r>
          </a:p>
        </p:txBody>
      </p:sp>
    </p:spTree>
    <p:extLst>
      <p:ext uri="{BB962C8B-B14F-4D97-AF65-F5344CB8AC3E}">
        <p14:creationId xmlns:p14="http://schemas.microsoft.com/office/powerpoint/2010/main" val="2048822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0C9F136-4816-44AA-BC33-337449097A5A}"/>
              </a:ext>
            </a:extLst>
          </p:cNvPr>
          <p:cNvSpPr>
            <a:spLocks noGrp="1"/>
          </p:cNvSpPr>
          <p:nvPr>
            <p:ph type="title"/>
          </p:nvPr>
        </p:nvSpPr>
        <p:spPr/>
        <p:txBody>
          <a:bodyPr/>
          <a:lstStyle/>
          <a:p>
            <a:r>
              <a:rPr lang="nl-BE" dirty="0"/>
              <a:t>Grond- en mensenrechten</a:t>
            </a:r>
          </a:p>
        </p:txBody>
      </p:sp>
      <p:sp>
        <p:nvSpPr>
          <p:cNvPr id="5" name="Tijdelijke aanduiding voor inhoud 4">
            <a:extLst>
              <a:ext uri="{FF2B5EF4-FFF2-40B4-BE49-F238E27FC236}">
                <a16:creationId xmlns:a16="http://schemas.microsoft.com/office/drawing/2014/main" id="{CC87A0F7-956C-40B6-9FD3-D2234886A930}"/>
              </a:ext>
            </a:extLst>
          </p:cNvPr>
          <p:cNvSpPr>
            <a:spLocks noGrp="1"/>
          </p:cNvSpPr>
          <p:nvPr>
            <p:ph idx="1"/>
          </p:nvPr>
        </p:nvSpPr>
        <p:spPr/>
        <p:txBody>
          <a:bodyPr>
            <a:normAutofit fontScale="92500"/>
          </a:bodyPr>
          <a:lstStyle/>
          <a:p>
            <a:pPr lvl="1"/>
            <a:r>
              <a:rPr lang="nl-BE" dirty="0"/>
              <a:t>Grond- en mensenrechten staan centraal binnen structurele armoedebestrijding</a:t>
            </a:r>
          </a:p>
          <a:p>
            <a:pPr lvl="2"/>
            <a:r>
              <a:rPr lang="nl-BE" dirty="0"/>
              <a:t>Rechten als baken en als toetssteen (B. Hubeau)</a:t>
            </a:r>
          </a:p>
          <a:p>
            <a:pPr lvl="2"/>
            <a:r>
              <a:rPr lang="nl-BE" dirty="0"/>
              <a:t>Rechten als kapstok om structureel te werken: duurzame oplossingen die verder reiken dan de onmiddellijk betrokken doelgroep.</a:t>
            </a:r>
          </a:p>
          <a:p>
            <a:pPr lvl="1"/>
            <a:r>
              <a:rPr lang="nl-BE" dirty="0"/>
              <a:t>Drie benaderingen van armoedebestrijding (T. </a:t>
            </a:r>
            <a:r>
              <a:rPr lang="nl-BE" dirty="0" err="1"/>
              <a:t>Ghys</a:t>
            </a:r>
            <a:r>
              <a:rPr lang="nl-BE" dirty="0"/>
              <a:t>)</a:t>
            </a:r>
          </a:p>
          <a:p>
            <a:pPr lvl="2"/>
            <a:r>
              <a:rPr lang="nl-BE" dirty="0"/>
              <a:t>Niet-structurele maatregelen of acties</a:t>
            </a:r>
          </a:p>
          <a:p>
            <a:pPr lvl="2"/>
            <a:r>
              <a:rPr lang="nl-BE" dirty="0"/>
              <a:t>Impact op structureel-individueel niveau</a:t>
            </a:r>
          </a:p>
          <a:p>
            <a:pPr lvl="2"/>
            <a:r>
              <a:rPr lang="nl-BE" dirty="0"/>
              <a:t>Ingrijpen op structurele productie van armoede en sociale uitsluiting. Meestal op het niveau van de grond- en mensenrechten</a:t>
            </a:r>
          </a:p>
        </p:txBody>
      </p:sp>
      <p:sp>
        <p:nvSpPr>
          <p:cNvPr id="3" name="Tijdelijke aanduiding voor datum 2">
            <a:extLst>
              <a:ext uri="{FF2B5EF4-FFF2-40B4-BE49-F238E27FC236}">
                <a16:creationId xmlns:a16="http://schemas.microsoft.com/office/drawing/2014/main" id="{D8913173-0AD1-49B2-9938-BD840B30A0A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900" b="0" i="0" u="none" strike="noStrike" kern="1200" cap="none" spc="0" normalizeH="0" baseline="0" noProof="0">
                <a:ln>
                  <a:noFill/>
                </a:ln>
                <a:solidFill>
                  <a:prstClr val="white"/>
                </a:solidFill>
                <a:effectLst/>
                <a:uLnTx/>
                <a:uFillTx/>
                <a:latin typeface="Trebuchet MS"/>
                <a:ea typeface="+mn-ea"/>
                <a:cs typeface="+mn-cs"/>
              </a:rPr>
              <a:t>2 december 2022</a:t>
            </a:r>
          </a:p>
        </p:txBody>
      </p:sp>
    </p:spTree>
    <p:extLst>
      <p:ext uri="{BB962C8B-B14F-4D97-AF65-F5344CB8AC3E}">
        <p14:creationId xmlns:p14="http://schemas.microsoft.com/office/powerpoint/2010/main" val="996337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1036EA0-7D5F-83DF-77EA-118B05FAA165}"/>
              </a:ext>
            </a:extLst>
          </p:cNvPr>
          <p:cNvSpPr>
            <a:spLocks noGrp="1"/>
          </p:cNvSpPr>
          <p:nvPr>
            <p:ph type="title"/>
          </p:nvPr>
        </p:nvSpPr>
        <p:spPr/>
        <p:txBody>
          <a:bodyPr/>
          <a:lstStyle/>
          <a:p>
            <a:r>
              <a:rPr lang="nl-BE" dirty="0"/>
              <a:t>Visie op armoede en sociale uitsluiting</a:t>
            </a:r>
          </a:p>
        </p:txBody>
      </p:sp>
      <p:sp>
        <p:nvSpPr>
          <p:cNvPr id="5" name="Tijdelijke aanduiding voor inhoud 4">
            <a:extLst>
              <a:ext uri="{FF2B5EF4-FFF2-40B4-BE49-F238E27FC236}">
                <a16:creationId xmlns:a16="http://schemas.microsoft.com/office/drawing/2014/main" id="{B87E4857-7A3F-6491-D726-9B335F64C569}"/>
              </a:ext>
            </a:extLst>
          </p:cNvPr>
          <p:cNvSpPr>
            <a:spLocks noGrp="1"/>
          </p:cNvSpPr>
          <p:nvPr>
            <p:ph idx="1"/>
          </p:nvPr>
        </p:nvSpPr>
        <p:spPr/>
        <p:txBody>
          <a:bodyPr/>
          <a:lstStyle/>
          <a:p>
            <a:pPr lvl="2"/>
            <a:r>
              <a:rPr lang="nl-BE" dirty="0"/>
              <a:t>Armoede en sociale uitsluiting zijn het gevolg van </a:t>
            </a:r>
            <a:r>
              <a:rPr lang="nl-BE" b="1" dirty="0"/>
              <a:t>maatschappelijke mechanismen</a:t>
            </a:r>
            <a:r>
              <a:rPr lang="nl-BE" dirty="0"/>
              <a:t>, en geen kwestie van individuele verantwoordelijkheid (individuele schuldmodel)</a:t>
            </a:r>
          </a:p>
          <a:p>
            <a:pPr lvl="2"/>
            <a:r>
              <a:rPr lang="nl-BE" b="1" dirty="0"/>
              <a:t>Bewustzijn</a:t>
            </a:r>
            <a:r>
              <a:rPr lang="nl-BE" dirty="0"/>
              <a:t> van deze mechanismen en tendensen: van algemeen naar specifiek</a:t>
            </a:r>
          </a:p>
          <a:p>
            <a:pPr lvl="1"/>
            <a:r>
              <a:rPr lang="nl-BE" dirty="0"/>
              <a:t>Algemeen</a:t>
            </a:r>
          </a:p>
          <a:p>
            <a:pPr lvl="2"/>
            <a:r>
              <a:rPr lang="nl-BE" dirty="0"/>
              <a:t>Politieke en economische </a:t>
            </a:r>
            <a:r>
              <a:rPr lang="nl-BE" b="1" dirty="0"/>
              <a:t>machtsverhoudingen</a:t>
            </a:r>
            <a:r>
              <a:rPr lang="nl-BE" dirty="0"/>
              <a:t> (o.a. Mattheüseffecten)</a:t>
            </a:r>
          </a:p>
          <a:p>
            <a:pPr lvl="2"/>
            <a:r>
              <a:rPr lang="nl-BE" b="1" dirty="0"/>
              <a:t>Verrechtsing</a:t>
            </a:r>
            <a:r>
              <a:rPr lang="nl-BE" dirty="0"/>
              <a:t> van de samenleving en politiek</a:t>
            </a:r>
          </a:p>
          <a:p>
            <a:pPr lvl="2"/>
            <a:r>
              <a:rPr lang="nl-BE" dirty="0"/>
              <a:t>Groeiende </a:t>
            </a:r>
            <a:r>
              <a:rPr lang="nl-BE" b="1" dirty="0"/>
              <a:t>ongelijkheid</a:t>
            </a:r>
          </a:p>
        </p:txBody>
      </p:sp>
      <p:sp>
        <p:nvSpPr>
          <p:cNvPr id="3" name="Tijdelijke aanduiding voor datum 2">
            <a:extLst>
              <a:ext uri="{FF2B5EF4-FFF2-40B4-BE49-F238E27FC236}">
                <a16:creationId xmlns:a16="http://schemas.microsoft.com/office/drawing/2014/main" id="{0593F05C-618C-0DCD-C0E6-03627D176176}"/>
              </a:ext>
            </a:extLst>
          </p:cNvPr>
          <p:cNvSpPr>
            <a:spLocks noGrp="1"/>
          </p:cNvSpPr>
          <p:nvPr>
            <p:ph type="dt" sz="half" idx="10"/>
          </p:nvPr>
        </p:nvSpPr>
        <p:spPr/>
        <p:txBody>
          <a:bodyPr/>
          <a:lstStyle/>
          <a:p>
            <a:r>
              <a:rPr lang="nl-BE"/>
              <a:t>2 december 2022</a:t>
            </a:r>
          </a:p>
        </p:txBody>
      </p:sp>
    </p:spTree>
    <p:extLst>
      <p:ext uri="{BB962C8B-B14F-4D97-AF65-F5344CB8AC3E}">
        <p14:creationId xmlns:p14="http://schemas.microsoft.com/office/powerpoint/2010/main" val="3227444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4D4085D-47AB-032B-B29A-62895E36F937}"/>
              </a:ext>
            </a:extLst>
          </p:cNvPr>
          <p:cNvSpPr>
            <a:spLocks noGrp="1"/>
          </p:cNvSpPr>
          <p:nvPr>
            <p:ph type="title"/>
          </p:nvPr>
        </p:nvSpPr>
        <p:spPr/>
        <p:txBody>
          <a:bodyPr/>
          <a:lstStyle/>
          <a:p>
            <a:r>
              <a:rPr lang="nl-BE" dirty="0"/>
              <a:t>Visie op armoede en sociale uitsluiting</a:t>
            </a:r>
          </a:p>
        </p:txBody>
      </p:sp>
      <p:sp>
        <p:nvSpPr>
          <p:cNvPr id="5" name="Tijdelijke aanduiding voor inhoud 4">
            <a:extLst>
              <a:ext uri="{FF2B5EF4-FFF2-40B4-BE49-F238E27FC236}">
                <a16:creationId xmlns:a16="http://schemas.microsoft.com/office/drawing/2014/main" id="{B2DD4ED7-6F0D-8A8D-6383-14CEABC25F85}"/>
              </a:ext>
            </a:extLst>
          </p:cNvPr>
          <p:cNvSpPr>
            <a:spLocks noGrp="1"/>
          </p:cNvSpPr>
          <p:nvPr>
            <p:ph idx="1"/>
          </p:nvPr>
        </p:nvSpPr>
        <p:spPr/>
        <p:txBody>
          <a:bodyPr/>
          <a:lstStyle/>
          <a:p>
            <a:pPr lvl="1"/>
            <a:r>
              <a:rPr lang="nl-BE" dirty="0"/>
              <a:t>Specifiek: tendensen op vlak van sociaal beleid</a:t>
            </a:r>
          </a:p>
          <a:p>
            <a:pPr lvl="2"/>
            <a:r>
              <a:rPr lang="nl-BE" dirty="0"/>
              <a:t>Groeiende </a:t>
            </a:r>
            <a:r>
              <a:rPr lang="nl-BE" b="1" dirty="0"/>
              <a:t>voorwaardelijkheid</a:t>
            </a:r>
            <a:r>
              <a:rPr lang="nl-BE" dirty="0"/>
              <a:t> van rechten</a:t>
            </a:r>
          </a:p>
          <a:p>
            <a:pPr lvl="2"/>
            <a:r>
              <a:rPr lang="nl-BE" b="1" dirty="0"/>
              <a:t>Vermaatschappelijking</a:t>
            </a:r>
            <a:r>
              <a:rPr lang="nl-BE" dirty="0"/>
              <a:t> en </a:t>
            </a:r>
            <a:r>
              <a:rPr lang="nl-BE" b="1" dirty="0" err="1"/>
              <a:t>vermarkting</a:t>
            </a:r>
            <a:endParaRPr lang="nl-BE" b="1" dirty="0"/>
          </a:p>
          <a:p>
            <a:pPr lvl="2"/>
            <a:r>
              <a:rPr lang="nl-BE" dirty="0"/>
              <a:t>Wisselwerking tussen </a:t>
            </a:r>
            <a:r>
              <a:rPr lang="nl-BE" b="1" dirty="0"/>
              <a:t>sociale</a:t>
            </a:r>
            <a:r>
              <a:rPr lang="nl-BE" dirty="0"/>
              <a:t> en </a:t>
            </a:r>
            <a:r>
              <a:rPr lang="nl-BE" b="1" dirty="0"/>
              <a:t>ecologische</a:t>
            </a:r>
            <a:r>
              <a:rPr lang="nl-BE" dirty="0"/>
              <a:t> crisis</a:t>
            </a:r>
          </a:p>
          <a:p>
            <a:pPr lvl="1"/>
            <a:r>
              <a:rPr lang="nl-BE" dirty="0"/>
              <a:t>Nog specifieker: tendensen/maatregelen op het niveau van de grondrechten</a:t>
            </a:r>
          </a:p>
          <a:p>
            <a:pPr lvl="2"/>
            <a:r>
              <a:rPr lang="nl-BE" dirty="0"/>
              <a:t>Bijv. nieuw toewijzingssysteem binnen de sociale huisvesting</a:t>
            </a:r>
          </a:p>
          <a:p>
            <a:endParaRPr lang="nl-BE" dirty="0"/>
          </a:p>
        </p:txBody>
      </p:sp>
      <p:sp>
        <p:nvSpPr>
          <p:cNvPr id="3" name="Tijdelijke aanduiding voor datum 2">
            <a:extLst>
              <a:ext uri="{FF2B5EF4-FFF2-40B4-BE49-F238E27FC236}">
                <a16:creationId xmlns:a16="http://schemas.microsoft.com/office/drawing/2014/main" id="{1698F812-B72E-E96C-D938-192482879701}"/>
              </a:ext>
            </a:extLst>
          </p:cNvPr>
          <p:cNvSpPr>
            <a:spLocks noGrp="1"/>
          </p:cNvSpPr>
          <p:nvPr>
            <p:ph type="dt" sz="half" idx="10"/>
          </p:nvPr>
        </p:nvSpPr>
        <p:spPr/>
        <p:txBody>
          <a:bodyPr/>
          <a:lstStyle/>
          <a:p>
            <a:r>
              <a:rPr lang="nl-BE"/>
              <a:t>2 december 2022</a:t>
            </a:r>
          </a:p>
        </p:txBody>
      </p:sp>
    </p:spTree>
    <p:extLst>
      <p:ext uri="{BB962C8B-B14F-4D97-AF65-F5344CB8AC3E}">
        <p14:creationId xmlns:p14="http://schemas.microsoft.com/office/powerpoint/2010/main" val="3474928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ED5C7E8-15D8-19B4-6B4B-53CD5F46469C}"/>
              </a:ext>
            </a:extLst>
          </p:cNvPr>
          <p:cNvSpPr>
            <a:spLocks noGrp="1"/>
          </p:cNvSpPr>
          <p:nvPr>
            <p:ph type="title"/>
          </p:nvPr>
        </p:nvSpPr>
        <p:spPr/>
        <p:txBody>
          <a:bodyPr/>
          <a:lstStyle/>
          <a:p>
            <a:r>
              <a:rPr lang="nl-BE" dirty="0"/>
              <a:t>Bouwstenen voor structurele veranderingen</a:t>
            </a:r>
          </a:p>
        </p:txBody>
      </p:sp>
      <p:pic>
        <p:nvPicPr>
          <p:cNvPr id="7" name="Tijdelijke aanduiding voor inhoud 6">
            <a:extLst>
              <a:ext uri="{FF2B5EF4-FFF2-40B4-BE49-F238E27FC236}">
                <a16:creationId xmlns:a16="http://schemas.microsoft.com/office/drawing/2014/main" id="{DB68833C-2837-2D4F-7DAF-251B95B5BB00}"/>
              </a:ext>
            </a:extLst>
          </p:cNvPr>
          <p:cNvPicPr>
            <a:picLocks noGrp="1" noChangeAspect="1"/>
          </p:cNvPicPr>
          <p:nvPr>
            <p:ph idx="1"/>
          </p:nvPr>
        </p:nvPicPr>
        <p:blipFill rotWithShape="1">
          <a:blip r:embed="rId3"/>
          <a:srcRect l="35339" t="20714" r="36325" b="8878"/>
          <a:stretch/>
        </p:blipFill>
        <p:spPr>
          <a:xfrm>
            <a:off x="2985403" y="1484401"/>
            <a:ext cx="3171465" cy="4432635"/>
          </a:xfrm>
        </p:spPr>
      </p:pic>
      <p:sp>
        <p:nvSpPr>
          <p:cNvPr id="3" name="Tijdelijke aanduiding voor datum 2">
            <a:extLst>
              <a:ext uri="{FF2B5EF4-FFF2-40B4-BE49-F238E27FC236}">
                <a16:creationId xmlns:a16="http://schemas.microsoft.com/office/drawing/2014/main" id="{F1DE76C5-A9BC-F66C-87D6-B797969140F5}"/>
              </a:ext>
            </a:extLst>
          </p:cNvPr>
          <p:cNvSpPr>
            <a:spLocks noGrp="1"/>
          </p:cNvSpPr>
          <p:nvPr>
            <p:ph type="dt" sz="half" idx="10"/>
          </p:nvPr>
        </p:nvSpPr>
        <p:spPr/>
        <p:txBody>
          <a:bodyPr/>
          <a:lstStyle/>
          <a:p>
            <a:r>
              <a:rPr lang="nl-BE"/>
              <a:t>2 december 2022</a:t>
            </a:r>
          </a:p>
        </p:txBody>
      </p:sp>
    </p:spTree>
    <p:extLst>
      <p:ext uri="{BB962C8B-B14F-4D97-AF65-F5344CB8AC3E}">
        <p14:creationId xmlns:p14="http://schemas.microsoft.com/office/powerpoint/2010/main" val="2658785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C904158-53FC-480A-A2BC-2C6CB6D2C639}"/>
              </a:ext>
            </a:extLst>
          </p:cNvPr>
          <p:cNvSpPr>
            <a:spLocks noGrp="1"/>
          </p:cNvSpPr>
          <p:nvPr>
            <p:ph type="title"/>
          </p:nvPr>
        </p:nvSpPr>
        <p:spPr/>
        <p:txBody>
          <a:bodyPr/>
          <a:lstStyle/>
          <a:p>
            <a:r>
              <a:rPr lang="nl-BE" dirty="0"/>
              <a:t>Bouwstenen voor structurele veranderingen</a:t>
            </a:r>
          </a:p>
        </p:txBody>
      </p:sp>
      <p:sp>
        <p:nvSpPr>
          <p:cNvPr id="5" name="Tijdelijke aanduiding voor inhoud 4">
            <a:extLst>
              <a:ext uri="{FF2B5EF4-FFF2-40B4-BE49-F238E27FC236}">
                <a16:creationId xmlns:a16="http://schemas.microsoft.com/office/drawing/2014/main" id="{F9EA2242-BE62-4225-A743-30ED093E4C65}"/>
              </a:ext>
            </a:extLst>
          </p:cNvPr>
          <p:cNvSpPr>
            <a:spLocks noGrp="1"/>
          </p:cNvSpPr>
          <p:nvPr>
            <p:ph idx="1"/>
          </p:nvPr>
        </p:nvSpPr>
        <p:spPr/>
        <p:txBody>
          <a:bodyPr>
            <a:normAutofit fontScale="85000" lnSpcReduction="20000"/>
          </a:bodyPr>
          <a:lstStyle/>
          <a:p>
            <a:pPr lvl="1"/>
            <a:r>
              <a:rPr lang="nl-BE" dirty="0"/>
              <a:t>Modelontwikkeling</a:t>
            </a:r>
          </a:p>
          <a:p>
            <a:pPr lvl="2"/>
            <a:r>
              <a:rPr lang="nl-BE" dirty="0"/>
              <a:t>Voorafspiegeling van een sociaal rechtvaardige en duurzame samenleving</a:t>
            </a:r>
          </a:p>
          <a:p>
            <a:pPr lvl="2"/>
            <a:r>
              <a:rPr lang="nl-BE" dirty="0"/>
              <a:t>Resultaat: prototype van een product, organisatie of dienst dat als voorbeeld dient, en is afgestemd op mensen in MKP</a:t>
            </a:r>
          </a:p>
          <a:p>
            <a:pPr lvl="2"/>
            <a:r>
              <a:rPr lang="nl-BE" dirty="0"/>
              <a:t>Ook een manier om zaken ter discussie te stellen</a:t>
            </a:r>
          </a:p>
          <a:p>
            <a:pPr lvl="1"/>
            <a:r>
              <a:rPr lang="nl-BE" dirty="0"/>
              <a:t>Inzetten op beleid en regelgeving</a:t>
            </a:r>
          </a:p>
          <a:p>
            <a:pPr lvl="2"/>
            <a:r>
              <a:rPr lang="nl-BE" dirty="0"/>
              <a:t>Dialoog met overheden, organisaties en bedrijven</a:t>
            </a:r>
          </a:p>
          <a:p>
            <a:pPr lvl="2"/>
            <a:r>
              <a:rPr lang="nl-BE" dirty="0"/>
              <a:t>Inhoud en totstandkoming van beleid</a:t>
            </a:r>
          </a:p>
          <a:p>
            <a:pPr lvl="2"/>
            <a:r>
              <a:rPr lang="nl-BE" dirty="0"/>
              <a:t>Participatie van mensen in een kwetsbare positie</a:t>
            </a:r>
          </a:p>
          <a:p>
            <a:pPr lvl="1"/>
            <a:r>
              <a:rPr lang="nl-BE" dirty="0"/>
              <a:t>Publieke opinie</a:t>
            </a:r>
          </a:p>
          <a:p>
            <a:pPr lvl="2"/>
            <a:r>
              <a:rPr lang="nl-BE" dirty="0"/>
              <a:t>Verhaal tegen het individuele schuldmodel</a:t>
            </a:r>
          </a:p>
          <a:p>
            <a:pPr lvl="2"/>
            <a:r>
              <a:rPr lang="nl-BE" dirty="0"/>
              <a:t>Problemen en oplossingen onder de publieke aandacht brengen</a:t>
            </a:r>
          </a:p>
          <a:p>
            <a:pPr lvl="2"/>
            <a:r>
              <a:rPr lang="nl-BE" dirty="0"/>
              <a:t>Campagnes, aanwezigheid in pers,…</a:t>
            </a:r>
          </a:p>
        </p:txBody>
      </p:sp>
      <p:sp>
        <p:nvSpPr>
          <p:cNvPr id="3" name="Tijdelijke aanduiding voor datum 2">
            <a:extLst>
              <a:ext uri="{FF2B5EF4-FFF2-40B4-BE49-F238E27FC236}">
                <a16:creationId xmlns:a16="http://schemas.microsoft.com/office/drawing/2014/main" id="{7362CDDD-3138-466E-95FD-B2F1DCA4FD3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900" b="0" i="0" u="none" strike="noStrike" kern="1200" cap="none" spc="0" normalizeH="0" baseline="0" noProof="0">
                <a:ln>
                  <a:noFill/>
                </a:ln>
                <a:solidFill>
                  <a:prstClr val="white"/>
                </a:solidFill>
                <a:effectLst/>
                <a:uLnTx/>
                <a:uFillTx/>
                <a:latin typeface="Trebuchet MS"/>
                <a:ea typeface="+mn-ea"/>
                <a:cs typeface="+mn-cs"/>
              </a:rPr>
              <a:t>2 december 2022</a:t>
            </a:r>
          </a:p>
        </p:txBody>
      </p:sp>
    </p:spTree>
    <p:extLst>
      <p:ext uri="{BB962C8B-B14F-4D97-AF65-F5344CB8AC3E}">
        <p14:creationId xmlns:p14="http://schemas.microsoft.com/office/powerpoint/2010/main" val="2509003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1EEC5A7-B47D-22F6-328B-F8C8BBD16068}"/>
              </a:ext>
            </a:extLst>
          </p:cNvPr>
          <p:cNvSpPr>
            <a:spLocks noGrp="1"/>
          </p:cNvSpPr>
          <p:nvPr>
            <p:ph type="title"/>
          </p:nvPr>
        </p:nvSpPr>
        <p:spPr/>
        <p:txBody>
          <a:bodyPr/>
          <a:lstStyle/>
          <a:p>
            <a:r>
              <a:rPr lang="nl-BE" dirty="0"/>
              <a:t>Modelontwikkeling</a:t>
            </a:r>
          </a:p>
        </p:txBody>
      </p:sp>
      <p:sp>
        <p:nvSpPr>
          <p:cNvPr id="5" name="Tijdelijke aanduiding voor inhoud 4">
            <a:extLst>
              <a:ext uri="{FF2B5EF4-FFF2-40B4-BE49-F238E27FC236}">
                <a16:creationId xmlns:a16="http://schemas.microsoft.com/office/drawing/2014/main" id="{88CFAF52-C00C-4E56-8BFD-F0BD829E5831}"/>
              </a:ext>
            </a:extLst>
          </p:cNvPr>
          <p:cNvSpPr>
            <a:spLocks noGrp="1"/>
          </p:cNvSpPr>
          <p:nvPr>
            <p:ph idx="1"/>
          </p:nvPr>
        </p:nvSpPr>
        <p:spPr/>
        <p:txBody>
          <a:bodyPr>
            <a:normAutofit fontScale="92500" lnSpcReduction="10000"/>
          </a:bodyPr>
          <a:lstStyle/>
          <a:p>
            <a:pPr lvl="1"/>
            <a:r>
              <a:rPr lang="nl-BE" dirty="0"/>
              <a:t>Op het vlak van wonen: alternatieve woonvormen</a:t>
            </a:r>
          </a:p>
          <a:p>
            <a:pPr lvl="2"/>
            <a:r>
              <a:rPr lang="nl-BE" dirty="0"/>
              <a:t>Niet nieuw: </a:t>
            </a:r>
            <a:r>
              <a:rPr lang="nl-BE" dirty="0" err="1"/>
              <a:t>SVK’s</a:t>
            </a:r>
            <a:r>
              <a:rPr lang="nl-BE" dirty="0"/>
              <a:t> in de jaren ‘80 ontstaan</a:t>
            </a:r>
          </a:p>
          <a:p>
            <a:pPr lvl="2"/>
            <a:r>
              <a:rPr lang="nl-BE" dirty="0"/>
              <a:t>Kadert in de ‘tweede golf van nieuwe wooninitiatieven’. Achterliggende krachten:</a:t>
            </a:r>
          </a:p>
          <a:p>
            <a:pPr lvl="3"/>
            <a:r>
              <a:rPr lang="nl-BE" u="sng" dirty="0"/>
              <a:t>Economisch</a:t>
            </a:r>
            <a:r>
              <a:rPr lang="nl-BE" dirty="0"/>
              <a:t>: wooncrisis en opmars van deeleconomie</a:t>
            </a:r>
          </a:p>
          <a:p>
            <a:pPr lvl="3"/>
            <a:r>
              <a:rPr lang="nl-BE" u="sng" dirty="0"/>
              <a:t>Demografisch</a:t>
            </a:r>
            <a:r>
              <a:rPr lang="nl-BE" dirty="0"/>
              <a:t>: gezinsverdunning, vergrijzing, migratie</a:t>
            </a:r>
          </a:p>
          <a:p>
            <a:pPr lvl="3"/>
            <a:r>
              <a:rPr lang="nl-BE" u="sng" dirty="0"/>
              <a:t>Vermaatschappelijking</a:t>
            </a:r>
            <a:r>
              <a:rPr lang="nl-BE" dirty="0"/>
              <a:t> van de zorg</a:t>
            </a:r>
          </a:p>
          <a:p>
            <a:pPr lvl="2"/>
            <a:r>
              <a:rPr lang="nl-BE" dirty="0"/>
              <a:t>Voorbeelden binnen SAAMO</a:t>
            </a:r>
          </a:p>
          <a:p>
            <a:pPr lvl="3"/>
            <a:r>
              <a:rPr lang="nl-BE" dirty="0"/>
              <a:t>Collectief Goed</a:t>
            </a:r>
          </a:p>
          <a:p>
            <a:pPr lvl="3"/>
            <a:r>
              <a:rPr lang="nl-BE" dirty="0"/>
              <a:t>CLT Gent</a:t>
            </a:r>
          </a:p>
          <a:p>
            <a:pPr lvl="3"/>
            <a:r>
              <a:rPr lang="nl-BE" dirty="0"/>
              <a:t>Kleinschalig en solidair Wonen (Vlaams-Brabant)</a:t>
            </a:r>
          </a:p>
          <a:p>
            <a:pPr lvl="3"/>
            <a:r>
              <a:rPr lang="nl-BE" dirty="0" err="1"/>
              <a:t>WoonBox</a:t>
            </a:r>
            <a:r>
              <a:rPr lang="nl-BE" dirty="0"/>
              <a:t> en Solidair Mobiel Wonen</a:t>
            </a:r>
          </a:p>
        </p:txBody>
      </p:sp>
      <p:sp>
        <p:nvSpPr>
          <p:cNvPr id="3" name="Tijdelijke aanduiding voor datum 2">
            <a:extLst>
              <a:ext uri="{FF2B5EF4-FFF2-40B4-BE49-F238E27FC236}">
                <a16:creationId xmlns:a16="http://schemas.microsoft.com/office/drawing/2014/main" id="{4BE1AAD8-C72F-F79B-C4AE-450879282CED}"/>
              </a:ext>
            </a:extLst>
          </p:cNvPr>
          <p:cNvSpPr>
            <a:spLocks noGrp="1"/>
          </p:cNvSpPr>
          <p:nvPr>
            <p:ph type="dt" sz="half" idx="10"/>
          </p:nvPr>
        </p:nvSpPr>
        <p:spPr/>
        <p:txBody>
          <a:bodyPr/>
          <a:lstStyle/>
          <a:p>
            <a:r>
              <a:rPr lang="nl-BE"/>
              <a:t>2 december 2022</a:t>
            </a:r>
          </a:p>
        </p:txBody>
      </p:sp>
    </p:spTree>
    <p:extLst>
      <p:ext uri="{BB962C8B-B14F-4D97-AF65-F5344CB8AC3E}">
        <p14:creationId xmlns:p14="http://schemas.microsoft.com/office/powerpoint/2010/main" val="882807137"/>
      </p:ext>
    </p:extLst>
  </p:cSld>
  <p:clrMapOvr>
    <a:masterClrMapping/>
  </p:clrMapOvr>
</p:sld>
</file>

<file path=ppt/theme/theme1.xml><?xml version="1.0" encoding="utf-8"?>
<a:theme xmlns:a="http://schemas.openxmlformats.org/drawingml/2006/main" name="inhoud">
  <a:themeElements>
    <a:clrScheme name="_SAM_2017">
      <a:dk1>
        <a:sysClr val="windowText" lastClr="000000"/>
      </a:dk1>
      <a:lt1>
        <a:sysClr val="window" lastClr="FFFFFF"/>
      </a:lt1>
      <a:dk2>
        <a:srgbClr val="00A183"/>
      </a:dk2>
      <a:lt2>
        <a:srgbClr val="F2F2F2"/>
      </a:lt2>
      <a:accent1>
        <a:srgbClr val="00A183"/>
      </a:accent1>
      <a:accent2>
        <a:srgbClr val="6BBFA3"/>
      </a:accent2>
      <a:accent3>
        <a:srgbClr val="C7502E"/>
      </a:accent3>
      <a:accent4>
        <a:srgbClr val="EE7326"/>
      </a:accent4>
      <a:accent5>
        <a:srgbClr val="005CA9"/>
      </a:accent5>
      <a:accent6>
        <a:srgbClr val="00A5DF"/>
      </a:accent6>
      <a:hlink>
        <a:srgbClr val="000000"/>
      </a:hlink>
      <a:folHlink>
        <a:srgbClr val="000000"/>
      </a:folHlink>
    </a:clrScheme>
    <a:fontScheme name="_SAM">
      <a:majorFont>
        <a:latin typeface="Trebuchet MS"/>
        <a:ea typeface=""/>
        <a:cs typeface=""/>
      </a:majorFont>
      <a:minorFont>
        <a:latin typeface="Trebuchet MS"/>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M_schermpresentatie-sjabloon - kopie - kopie" id="{2E4D0887-A227-4DF4-A567-57AE1D6AAE6E}" vid="{9F62D3E4-5601-4637-86F2-B70F097C009E}"/>
    </a:ext>
  </a:extLst>
</a:theme>
</file>

<file path=ppt/theme/theme2.xml><?xml version="1.0" encoding="utf-8"?>
<a:theme xmlns:a="http://schemas.openxmlformats.org/drawingml/2006/main" name="voorwerk">
  <a:themeElements>
    <a:clrScheme name="_SAM_2017">
      <a:dk1>
        <a:sysClr val="windowText" lastClr="000000"/>
      </a:dk1>
      <a:lt1>
        <a:sysClr val="window" lastClr="FFFFFF"/>
      </a:lt1>
      <a:dk2>
        <a:srgbClr val="00A183"/>
      </a:dk2>
      <a:lt2>
        <a:srgbClr val="F2F2F2"/>
      </a:lt2>
      <a:accent1>
        <a:srgbClr val="00A183"/>
      </a:accent1>
      <a:accent2>
        <a:srgbClr val="6BBFA3"/>
      </a:accent2>
      <a:accent3>
        <a:srgbClr val="C7502E"/>
      </a:accent3>
      <a:accent4>
        <a:srgbClr val="EE7326"/>
      </a:accent4>
      <a:accent5>
        <a:srgbClr val="005CA9"/>
      </a:accent5>
      <a:accent6>
        <a:srgbClr val="00A5DF"/>
      </a:accent6>
      <a:hlink>
        <a:srgbClr val="000000"/>
      </a:hlink>
      <a:folHlink>
        <a:srgbClr val="000000"/>
      </a:folHlink>
    </a:clrScheme>
    <a:fontScheme name="_SAM">
      <a:majorFont>
        <a:latin typeface="Trebuchet MS"/>
        <a:ea typeface=""/>
        <a:cs typeface=""/>
      </a:majorFont>
      <a:minorFont>
        <a:latin typeface="Trebuchet MS"/>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M_schermpresentatie-sjabloon - kopie - kopie" id="{2E4D0887-A227-4DF4-A567-57AE1D6AAE6E}" vid="{D916729F-11E4-4605-B0CE-2A92298E4021}"/>
    </a:ext>
  </a:extLst>
</a:theme>
</file>

<file path=ppt/theme/theme3.xml><?xml version="1.0" encoding="utf-8"?>
<a:theme xmlns:a="http://schemas.openxmlformats.org/drawingml/2006/main" name="wachtschermen">
  <a:themeElements>
    <a:clrScheme name="_SAM_2017">
      <a:dk1>
        <a:sysClr val="windowText" lastClr="000000"/>
      </a:dk1>
      <a:lt1>
        <a:sysClr val="window" lastClr="FFFFFF"/>
      </a:lt1>
      <a:dk2>
        <a:srgbClr val="00A183"/>
      </a:dk2>
      <a:lt2>
        <a:srgbClr val="F2F2F2"/>
      </a:lt2>
      <a:accent1>
        <a:srgbClr val="00A183"/>
      </a:accent1>
      <a:accent2>
        <a:srgbClr val="6BBFA3"/>
      </a:accent2>
      <a:accent3>
        <a:srgbClr val="C7502E"/>
      </a:accent3>
      <a:accent4>
        <a:srgbClr val="EE7326"/>
      </a:accent4>
      <a:accent5>
        <a:srgbClr val="005CA9"/>
      </a:accent5>
      <a:accent6>
        <a:srgbClr val="00A5DF"/>
      </a:accent6>
      <a:hlink>
        <a:srgbClr val="000000"/>
      </a:hlink>
      <a:folHlink>
        <a:srgbClr val="000000"/>
      </a:folHlink>
    </a:clrScheme>
    <a:fontScheme name="_SAM">
      <a:majorFont>
        <a:latin typeface="Trebuchet MS"/>
        <a:ea typeface=""/>
        <a:cs typeface=""/>
      </a:majorFont>
      <a:minorFont>
        <a:latin typeface="Trebuchet MS"/>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M_schermpresentatie-sjabloon - kopie - kopie" id="{2E4D0887-A227-4DF4-A567-57AE1D6AAE6E}" vid="{3DC7FE49-4246-48A4-9A2F-EC3C889CB4A0}"/>
    </a:ext>
  </a:extLst>
</a:theme>
</file>

<file path=ppt/theme/theme4.xml><?xml version="1.0" encoding="utf-8"?>
<a:theme xmlns:a="http://schemas.openxmlformats.org/drawingml/2006/main" name="slotscherm">
  <a:themeElements>
    <a:clrScheme name="_SAM_2017">
      <a:dk1>
        <a:sysClr val="windowText" lastClr="000000"/>
      </a:dk1>
      <a:lt1>
        <a:sysClr val="window" lastClr="FFFFFF"/>
      </a:lt1>
      <a:dk2>
        <a:srgbClr val="00A183"/>
      </a:dk2>
      <a:lt2>
        <a:srgbClr val="F2F2F2"/>
      </a:lt2>
      <a:accent1>
        <a:srgbClr val="00A183"/>
      </a:accent1>
      <a:accent2>
        <a:srgbClr val="6BBFA3"/>
      </a:accent2>
      <a:accent3>
        <a:srgbClr val="C7502E"/>
      </a:accent3>
      <a:accent4>
        <a:srgbClr val="EE7326"/>
      </a:accent4>
      <a:accent5>
        <a:srgbClr val="005CA9"/>
      </a:accent5>
      <a:accent6>
        <a:srgbClr val="00A5DF"/>
      </a:accent6>
      <a:hlink>
        <a:srgbClr val="000000"/>
      </a:hlink>
      <a:folHlink>
        <a:srgbClr val="000000"/>
      </a:folHlink>
    </a:clrScheme>
    <a:fontScheme name="_SAM">
      <a:majorFont>
        <a:latin typeface="Trebuchet MS"/>
        <a:ea typeface=""/>
        <a:cs typeface=""/>
      </a:majorFont>
      <a:minorFont>
        <a:latin typeface="Trebuchet MS"/>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M_schermpresentatie-sjabloon - kopie - kopie" id="{2E4D0887-A227-4DF4-A567-57AE1D6AAE6E}" vid="{28DF2719-71C3-4661-8256-F0157FCFE9A6}"/>
    </a:ext>
  </a:extLst>
</a:theme>
</file>

<file path=ppt/theme/theme5.xml><?xml version="1.0" encoding="utf-8"?>
<a:theme xmlns:a="http://schemas.openxmlformats.org/drawingml/2006/main" name="1_inhoud">
  <a:themeElements>
    <a:clrScheme name="_SAM_2017">
      <a:dk1>
        <a:sysClr val="windowText" lastClr="000000"/>
      </a:dk1>
      <a:lt1>
        <a:sysClr val="window" lastClr="FFFFFF"/>
      </a:lt1>
      <a:dk2>
        <a:srgbClr val="00A183"/>
      </a:dk2>
      <a:lt2>
        <a:srgbClr val="F2F2F2"/>
      </a:lt2>
      <a:accent1>
        <a:srgbClr val="00A183"/>
      </a:accent1>
      <a:accent2>
        <a:srgbClr val="6BBFA3"/>
      </a:accent2>
      <a:accent3>
        <a:srgbClr val="C7502E"/>
      </a:accent3>
      <a:accent4>
        <a:srgbClr val="EE7326"/>
      </a:accent4>
      <a:accent5>
        <a:srgbClr val="005CA9"/>
      </a:accent5>
      <a:accent6>
        <a:srgbClr val="00A5DF"/>
      </a:accent6>
      <a:hlink>
        <a:srgbClr val="000000"/>
      </a:hlink>
      <a:folHlink>
        <a:srgbClr val="000000"/>
      </a:folHlink>
    </a:clrScheme>
    <a:fontScheme name="_SAM">
      <a:majorFont>
        <a:latin typeface="Trebuchet MS"/>
        <a:ea typeface=""/>
        <a:cs typeface=""/>
      </a:majorFont>
      <a:minorFont>
        <a:latin typeface="Trebuchet MS"/>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M_schermpresentatie-sjabloon - kopie - kopie" id="{2E4D0887-A227-4DF4-A567-57AE1D6AAE6E}" vid="{9F62D3E4-5601-4637-86F2-B70F097C009E}"/>
    </a:ext>
  </a:ext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69402ED8CEEC47A822ECF94B025E41" ma:contentTypeVersion="2" ma:contentTypeDescription="Een nieuw document maken." ma:contentTypeScope="" ma:versionID="a14a85a85764e80bf330127d66c3ee2f">
  <xsd:schema xmlns:xsd="http://www.w3.org/2001/XMLSchema" xmlns:xs="http://www.w3.org/2001/XMLSchema" xmlns:p="http://schemas.microsoft.com/office/2006/metadata/properties" xmlns:ns2="e5c7316c-5efb-4dec-be1c-10dc06dd29f0" targetNamespace="http://schemas.microsoft.com/office/2006/metadata/properties" ma:root="true" ma:fieldsID="847c1f712791cf8b3706f46f4edf7810" ns2:_="">
    <xsd:import namespace="e5c7316c-5efb-4dec-be1c-10dc06dd29f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c7316c-5efb-4dec-be1c-10dc06dd29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375828-002C-4124-8AE3-BBCB94251B9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5B742B3-61F7-41FA-804B-49B31184C2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c7316c-5efb-4dec-be1c-10dc06dd29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98373F-3134-4C73-9F02-7FE8100627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 schermpresentatie sjabloon</Template>
  <TotalTime>1621</TotalTime>
  <Words>1614</Words>
  <Application>Microsoft Office PowerPoint</Application>
  <PresentationFormat>Diavoorstelling (4:3)</PresentationFormat>
  <Paragraphs>186</Paragraphs>
  <Slides>19</Slides>
  <Notes>7</Notes>
  <HiddenSlides>0</HiddenSlides>
  <MMClips>0</MMClips>
  <ScaleCrop>false</ScaleCrop>
  <HeadingPairs>
    <vt:vector size="6" baseType="variant">
      <vt:variant>
        <vt:lpstr>Gebruikte lettertypen</vt:lpstr>
      </vt:variant>
      <vt:variant>
        <vt:i4>4</vt:i4>
      </vt:variant>
      <vt:variant>
        <vt:lpstr>Thema</vt:lpstr>
      </vt:variant>
      <vt:variant>
        <vt:i4>5</vt:i4>
      </vt:variant>
      <vt:variant>
        <vt:lpstr>Diatitels</vt:lpstr>
      </vt:variant>
      <vt:variant>
        <vt:i4>19</vt:i4>
      </vt:variant>
    </vt:vector>
  </HeadingPairs>
  <TitlesOfParts>
    <vt:vector size="28" baseType="lpstr">
      <vt:lpstr>Arial</vt:lpstr>
      <vt:lpstr>Calibri</vt:lpstr>
      <vt:lpstr>Courier New</vt:lpstr>
      <vt:lpstr>Trebuchet MS</vt:lpstr>
      <vt:lpstr>inhoud</vt:lpstr>
      <vt:lpstr>voorwerk</vt:lpstr>
      <vt:lpstr>wachtschermen</vt:lpstr>
      <vt:lpstr>slotscherm</vt:lpstr>
      <vt:lpstr>1_inhoud</vt:lpstr>
      <vt:lpstr>Bouwstenen voor structurele veranderingen</vt:lpstr>
      <vt:lpstr>SAM, Steunpunt Mens en Samenleving</vt:lpstr>
      <vt:lpstr>SAM, Steunpunt Mens en Samenleving</vt:lpstr>
      <vt:lpstr>Grond- en mensenrechten</vt:lpstr>
      <vt:lpstr>Visie op armoede en sociale uitsluiting</vt:lpstr>
      <vt:lpstr>Visie op armoede en sociale uitsluiting</vt:lpstr>
      <vt:lpstr>Bouwstenen voor structurele veranderingen</vt:lpstr>
      <vt:lpstr>Bouwstenen voor structurele veranderingen</vt:lpstr>
      <vt:lpstr>Modelontwikkeling</vt:lpstr>
      <vt:lpstr>Voorbeeld: WoonBox Brussel</vt:lpstr>
      <vt:lpstr>Spanningsvelden en uitdagingen</vt:lpstr>
      <vt:lpstr>Beleid en regelgeving</vt:lpstr>
      <vt:lpstr>Beleid en regelgeving</vt:lpstr>
      <vt:lpstr>Voorbeeld: de Experten</vt:lpstr>
      <vt:lpstr>Spanningsvelden en uitdagingen</vt:lpstr>
      <vt:lpstr>Publieke opinie: voorbeeld ‘De Woonzaak’</vt:lpstr>
      <vt:lpstr>Publieke opinie: voorbeeld ‘De Woonzaak’</vt:lpstr>
      <vt:lpstr>Spanningsvelden en uitdagingen</vt:lpstr>
      <vt:lpstr>Bedankt voor jullie aandacht!</vt:lpstr>
    </vt:vector>
  </TitlesOfParts>
  <Company>SAM, steunpunt Mens en Samenleving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wooncrisis in Vlaanderen</dc:title>
  <dc:creator>Klaas Poppe</dc:creator>
  <cp:lastModifiedBy>Tine Vansteenkiste</cp:lastModifiedBy>
  <cp:revision>50</cp:revision>
  <dcterms:created xsi:type="dcterms:W3CDTF">2022-03-21T15:13:55Z</dcterms:created>
  <dcterms:modified xsi:type="dcterms:W3CDTF">2022-12-01T19:35:23Z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0x0101009969402ED8CEEC47A822ECF94B025E41</vt:lpwstr>
  </property>
</Properties>
</file>