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3" r:id="rId5"/>
    <p:sldId id="1035" r:id="rId6"/>
    <p:sldId id="258" r:id="rId7"/>
    <p:sldId id="269" r:id="rId8"/>
    <p:sldId id="276" r:id="rId9"/>
    <p:sldId id="1034" r:id="rId10"/>
    <p:sldId id="298" r:id="rId11"/>
    <p:sldId id="291" r:id="rId12"/>
    <p:sldId id="264" r:id="rId13"/>
    <p:sldId id="1033" r:id="rId14"/>
    <p:sldId id="261" r:id="rId15"/>
    <p:sldId id="267" r:id="rId16"/>
    <p:sldId id="1032" r:id="rId17"/>
    <p:sldId id="279" r:id="rId18"/>
    <p:sldId id="284" r:id="rId19"/>
    <p:sldId id="302" r:id="rId20"/>
    <p:sldId id="285" r:id="rId21"/>
    <p:sldId id="286" r:id="rId22"/>
    <p:sldId id="303" r:id="rId23"/>
    <p:sldId id="1020" r:id="rId24"/>
    <p:sldId id="1030" r:id="rId25"/>
    <p:sldId id="739" r:id="rId26"/>
    <p:sldId id="1031" r:id="rId27"/>
    <p:sldId id="746" r:id="rId28"/>
    <p:sldId id="1019" r:id="rId29"/>
    <p:sldId id="265" r:id="rId3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BB7356-84CE-2D56-8AE2-B64B6DA5089E}" name="Bart Van Bouchaute" initials="BVB" userId="Bart Van Bouchau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93" autoAdjust="0"/>
    <p:restoredTop sz="95865"/>
  </p:normalViewPr>
  <p:slideViewPr>
    <p:cSldViewPr snapToGrid="0">
      <p:cViewPr varScale="1">
        <p:scale>
          <a:sx n="86" d="100"/>
          <a:sy n="86" d="100"/>
        </p:scale>
        <p:origin x="72"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8/10/relationships/authors" Target="author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E3AB2-A09A-ECAF-57D3-B556F520FC2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13EF1F06-429E-F698-22CB-E7BC91282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AE2BF1BA-E1DF-1050-8512-93F6989087F1}"/>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5" name="Tijdelijke aanduiding voor voettekst 4">
            <a:extLst>
              <a:ext uri="{FF2B5EF4-FFF2-40B4-BE49-F238E27FC236}">
                <a16:creationId xmlns:a16="http://schemas.microsoft.com/office/drawing/2014/main" id="{DCFD96E4-88F0-BF23-1897-2D6B3CAD1D2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C475F81-EC18-A425-6D36-D8AF199BB347}"/>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128231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3E205-A9D0-3DA4-BD8E-920F1AA220BE}"/>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A590054-A3CB-E169-8601-0DECAA63ED9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FC7224E-ACF3-8BE4-1462-D980DC7AE584}"/>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5" name="Tijdelijke aanduiding voor voettekst 4">
            <a:extLst>
              <a:ext uri="{FF2B5EF4-FFF2-40B4-BE49-F238E27FC236}">
                <a16:creationId xmlns:a16="http://schemas.microsoft.com/office/drawing/2014/main" id="{D5A32C0F-4F7E-5265-93B4-734EBF12F6E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CFCB011-4B12-5A25-4263-12165B212E46}"/>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268955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478065-0240-2339-34A0-20B43B315BA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A947A7C-DE1C-6C5F-C72C-B1AC99444B9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2D9F218-7AC2-AD5B-8DD0-FF76F69637D5}"/>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5" name="Tijdelijke aanduiding voor voettekst 4">
            <a:extLst>
              <a:ext uri="{FF2B5EF4-FFF2-40B4-BE49-F238E27FC236}">
                <a16:creationId xmlns:a16="http://schemas.microsoft.com/office/drawing/2014/main" id="{A927567B-3E5B-1D3E-F379-B404C7261BC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D9593CF-0C10-82AC-8C9E-F51C9F0E3DFE}"/>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2239205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en bee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120D7A79-D2CD-4715-91F0-318D4B76503A}"/>
              </a:ext>
            </a:extLst>
          </p:cNvPr>
          <p:cNvSpPr>
            <a:spLocks noGrp="1"/>
          </p:cNvSpPr>
          <p:nvPr>
            <p:ph idx="1"/>
          </p:nvPr>
        </p:nvSpPr>
        <p:spPr>
          <a:xfrm>
            <a:off x="1595438" y="1462088"/>
            <a:ext cx="4139362" cy="4379912"/>
          </a:xfrm>
        </p:spPr>
        <p:txBody>
          <a:bodyPr/>
          <a:lstStyle>
            <a:lvl1pPr marL="0" indent="0">
              <a:lnSpc>
                <a:spcPct val="100000"/>
              </a:lnSpc>
              <a:buFont typeface="Arial" panose="020B0604020202020204" pitchFamily="34" charset="0"/>
              <a:buNone/>
              <a:defRPr b="1">
                <a:latin typeface="+mj-lt"/>
              </a:defRPr>
            </a:lvl1pPr>
            <a:lvl2pPr marL="360000" indent="-180000">
              <a:lnSpc>
                <a:spcPct val="100000"/>
              </a:lnSpc>
              <a:buFont typeface="Arial" panose="020B0604020202020204" pitchFamily="34" charset="0"/>
              <a:buChar char="•"/>
              <a:defRPr/>
            </a:lvl2pPr>
            <a:lvl3pPr marL="720000" indent="-180000" defTabSz="1436688">
              <a:lnSpc>
                <a:spcPct val="100000"/>
              </a:lnSpc>
              <a:buFont typeface="Arial" panose="020B0604020202020204" pitchFamily="34" charset="0"/>
              <a:buChar char="•"/>
              <a:defRPr/>
            </a:lvl3pPr>
            <a:lvl4pPr marL="1080000" indent="-180000">
              <a:lnSpc>
                <a:spcPct val="100000"/>
              </a:lnSpc>
              <a:buFont typeface="Arial" panose="020B0604020202020204" pitchFamily="34" charset="0"/>
              <a:buChar char="•"/>
              <a:defRPr/>
            </a:lvl4pPr>
            <a:lvl5pPr marL="1440000" indent="-180000">
              <a:lnSpc>
                <a:spcPct val="100000"/>
              </a:lnSpc>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datum 3">
            <a:extLst>
              <a:ext uri="{FF2B5EF4-FFF2-40B4-BE49-F238E27FC236}">
                <a16:creationId xmlns:a16="http://schemas.microsoft.com/office/drawing/2014/main" id="{D3F5E16F-63A8-4E2D-B50B-0198FF906151}"/>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9B59B370-7A14-4E21-B0B9-73EDED373C94}"/>
              </a:ext>
            </a:extLst>
          </p:cNvPr>
          <p:cNvSpPr>
            <a:spLocks noGrp="1"/>
          </p:cNvSpPr>
          <p:nvPr>
            <p:ph type="ftr" sz="quarter" idx="11"/>
          </p:nvPr>
        </p:nvSpPr>
        <p:spPr/>
        <p:txBody>
          <a:bodyPr/>
          <a:lstStyle/>
          <a:p>
            <a:r>
              <a:rPr lang="nl-BE"/>
              <a:t>Titel van de presentatie</a:t>
            </a:r>
          </a:p>
        </p:txBody>
      </p:sp>
      <p:sp>
        <p:nvSpPr>
          <p:cNvPr id="6" name="Tijdelijke aanduiding voor dianummer 5">
            <a:extLst>
              <a:ext uri="{FF2B5EF4-FFF2-40B4-BE49-F238E27FC236}">
                <a16:creationId xmlns:a16="http://schemas.microsoft.com/office/drawing/2014/main" id="{07B10F6A-E5A8-4073-BA1D-CB285F2FF267}"/>
              </a:ext>
            </a:extLst>
          </p:cNvPr>
          <p:cNvSpPr>
            <a:spLocks noGrp="1"/>
          </p:cNvSpPr>
          <p:nvPr>
            <p:ph type="sldNum" sz="quarter" idx="12"/>
          </p:nvPr>
        </p:nvSpPr>
        <p:spPr/>
        <p:txBody>
          <a:bodyPr/>
          <a:lstStyle/>
          <a:p>
            <a:fld id="{FF88DA20-ED00-471C-9170-60F590CB400A}" type="slidenum">
              <a:rPr lang="nl-BE" smtClean="0"/>
              <a:t>‹nr.›</a:t>
            </a:fld>
            <a:endParaRPr lang="nl-BE"/>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410178"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p:spPr>
        <p:txBody>
          <a:bodyPr anchor="ctr"/>
          <a:lstStyle>
            <a:lvl1pPr marL="0" indent="0" algn="ctr">
              <a:buNone/>
              <a:defRPr baseline="-25000"/>
            </a:lvl1pPr>
          </a:lstStyle>
          <a:p>
            <a:r>
              <a:rPr lang="en-US"/>
              <a:t>Click icon to add picture</a:t>
            </a:r>
            <a:endParaRPr lang="nl-BE"/>
          </a:p>
        </p:txBody>
      </p:sp>
    </p:spTree>
    <p:extLst>
      <p:ext uri="{BB962C8B-B14F-4D97-AF65-F5344CB8AC3E}">
        <p14:creationId xmlns:p14="http://schemas.microsoft.com/office/powerpoint/2010/main" val="85664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4A62F-CC20-A900-B4B9-5A1100F3CE4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0A8492D-3B45-44D5-CFC5-E19088DEF4D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37240A9-F695-5E89-F90A-421DEA18D12B}"/>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5" name="Tijdelijke aanduiding voor voettekst 4">
            <a:extLst>
              <a:ext uri="{FF2B5EF4-FFF2-40B4-BE49-F238E27FC236}">
                <a16:creationId xmlns:a16="http://schemas.microsoft.com/office/drawing/2014/main" id="{7BF66352-318E-8A5F-4F5E-7533F118472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2A4A177-34CD-FAD0-0D9D-FEF37703A9AC}"/>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22591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119F2-D301-CFF4-F382-D227A51B469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2E19AC9-3476-60BA-8755-A5398F1AA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D078EBB-8BC7-2AF1-64D1-E821D7DE758A}"/>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5" name="Tijdelijke aanduiding voor voettekst 4">
            <a:extLst>
              <a:ext uri="{FF2B5EF4-FFF2-40B4-BE49-F238E27FC236}">
                <a16:creationId xmlns:a16="http://schemas.microsoft.com/office/drawing/2014/main" id="{AFB5F359-3F84-4FC7-82C0-81DDF83D081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1AECA51-A5B7-7563-BE47-23A245ED36C0}"/>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242903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B9FFA-BB9C-F3B5-E97C-AE9D73B366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EF93160-5585-FBF4-A110-CCA6D1F7D08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E60459AF-6F3D-5E95-31DA-08794351318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FC124373-9D16-4F4E-11BB-2650B527F898}"/>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6" name="Tijdelijke aanduiding voor voettekst 5">
            <a:extLst>
              <a:ext uri="{FF2B5EF4-FFF2-40B4-BE49-F238E27FC236}">
                <a16:creationId xmlns:a16="http://schemas.microsoft.com/office/drawing/2014/main" id="{BD8DB61A-9006-F078-7EC2-7FC5284C9CA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05F7D61-1401-867E-AF19-5D9247D392C1}"/>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182144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91955-87CA-CC21-B263-18604713F09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AFCC1A8-1D9E-E69B-44E2-24771DE5C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8975616-CB98-7947-666A-FF421461397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0C8E58DB-DC72-DFE5-5DD4-418A396B28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E6AF7DE-BA21-65F2-FF51-BF22C5D3978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46EF12F9-5DBF-E08B-9069-D47CF0DE3F6B}"/>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8" name="Tijdelijke aanduiding voor voettekst 7">
            <a:extLst>
              <a:ext uri="{FF2B5EF4-FFF2-40B4-BE49-F238E27FC236}">
                <a16:creationId xmlns:a16="http://schemas.microsoft.com/office/drawing/2014/main" id="{6C49D122-56A9-F3E5-E9AB-5045572111A1}"/>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DC68D2D1-0BCB-78E8-2A4A-2238C5FADEDA}"/>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298711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50573-9015-5B71-D44F-73E813BFF2B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035E6F5-606C-6F52-D783-ECFEB2E678C4}"/>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4" name="Tijdelijke aanduiding voor voettekst 3">
            <a:extLst>
              <a:ext uri="{FF2B5EF4-FFF2-40B4-BE49-F238E27FC236}">
                <a16:creationId xmlns:a16="http://schemas.microsoft.com/office/drawing/2014/main" id="{8B5C5D19-7CAE-10DC-2445-5E852230F4E3}"/>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3CAE2A8-C557-7711-123A-F26E9EF07721}"/>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113503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901F631-3DCD-A842-3FB2-9C0FF204AE73}"/>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3" name="Tijdelijke aanduiding voor voettekst 2">
            <a:extLst>
              <a:ext uri="{FF2B5EF4-FFF2-40B4-BE49-F238E27FC236}">
                <a16:creationId xmlns:a16="http://schemas.microsoft.com/office/drawing/2014/main" id="{AD2582E9-7D83-5F96-3FF5-EE21A2ED2013}"/>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9F737F0C-6CD4-F099-F731-84166B0DD2FF}"/>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126818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B7BD0-DF0C-345A-AD97-328BD64DDE0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291605B-943A-DE6D-DB4E-038B75CE49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7F618A5-EEF4-341E-B1C8-DDA3280EE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A334B01-8F86-924E-60FA-0BD12493EE0A}"/>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6" name="Tijdelijke aanduiding voor voettekst 5">
            <a:extLst>
              <a:ext uri="{FF2B5EF4-FFF2-40B4-BE49-F238E27FC236}">
                <a16:creationId xmlns:a16="http://schemas.microsoft.com/office/drawing/2014/main" id="{550A3537-496E-3F08-67B9-CD5C12C3502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4672201-0820-66D4-0504-5798A91DB9E8}"/>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92725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5C6CF-C4BD-4042-6A8F-98E00CE0779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897B5B28-0415-FAD9-5BB6-9DD0B71AB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2D49C3CD-57C1-87D9-932B-136DA624C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25CB820-3F13-B994-61BA-847D85B1067B}"/>
              </a:ext>
            </a:extLst>
          </p:cNvPr>
          <p:cNvSpPr>
            <a:spLocks noGrp="1"/>
          </p:cNvSpPr>
          <p:nvPr>
            <p:ph type="dt" sz="half" idx="10"/>
          </p:nvPr>
        </p:nvSpPr>
        <p:spPr/>
        <p:txBody>
          <a:bodyPr/>
          <a:lstStyle/>
          <a:p>
            <a:fld id="{E1B15A7F-02E3-8F44-8825-6A3308A770B7}" type="datetimeFigureOut">
              <a:rPr lang="nl-BE" smtClean="0"/>
              <a:t>1/12/2022</a:t>
            </a:fld>
            <a:endParaRPr lang="nl-BE"/>
          </a:p>
        </p:txBody>
      </p:sp>
      <p:sp>
        <p:nvSpPr>
          <p:cNvPr id="6" name="Tijdelijke aanduiding voor voettekst 5">
            <a:extLst>
              <a:ext uri="{FF2B5EF4-FFF2-40B4-BE49-F238E27FC236}">
                <a16:creationId xmlns:a16="http://schemas.microsoft.com/office/drawing/2014/main" id="{DA11F8D2-A841-F009-84D0-94E326C30F8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9854344-F5C5-5F8A-0E20-5B0A42C83CDB}"/>
              </a:ext>
            </a:extLst>
          </p:cNvPr>
          <p:cNvSpPr>
            <a:spLocks noGrp="1"/>
          </p:cNvSpPr>
          <p:nvPr>
            <p:ph type="sldNum" sz="quarter" idx="12"/>
          </p:nvPr>
        </p:nvSpPr>
        <p:spPr/>
        <p:txBody>
          <a:bodyPr/>
          <a:lstStyle/>
          <a:p>
            <a:fld id="{0D8B4A43-BE99-F145-9DB0-E0CF819CD2D0}" type="slidenum">
              <a:rPr lang="nl-BE" smtClean="0"/>
              <a:t>‹nr.›</a:t>
            </a:fld>
            <a:endParaRPr lang="nl-BE"/>
          </a:p>
        </p:txBody>
      </p:sp>
    </p:spTree>
    <p:extLst>
      <p:ext uri="{BB962C8B-B14F-4D97-AF65-F5344CB8AC3E}">
        <p14:creationId xmlns:p14="http://schemas.microsoft.com/office/powerpoint/2010/main" val="290643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7CE8466-F084-33D7-A360-66ED41FB1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CAE32D0-2194-68CF-9C99-A28B13754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E5F3413-DB01-2511-2EC0-F957609C3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15A7F-02E3-8F44-8825-6A3308A770B7}" type="datetimeFigureOut">
              <a:rPr lang="nl-BE" smtClean="0"/>
              <a:t>1/12/2022</a:t>
            </a:fld>
            <a:endParaRPr lang="nl-BE"/>
          </a:p>
        </p:txBody>
      </p:sp>
      <p:sp>
        <p:nvSpPr>
          <p:cNvPr id="5" name="Tijdelijke aanduiding voor voettekst 4">
            <a:extLst>
              <a:ext uri="{FF2B5EF4-FFF2-40B4-BE49-F238E27FC236}">
                <a16:creationId xmlns:a16="http://schemas.microsoft.com/office/drawing/2014/main" id="{AD695123-B171-1EAC-3D38-53068BA2C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3C8D6DF2-7B67-E1E3-5E30-614FFA6A1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B4A43-BE99-F145-9DB0-E0CF819CD2D0}" type="slidenum">
              <a:rPr lang="nl-BE" smtClean="0"/>
              <a:t>‹nr.›</a:t>
            </a:fld>
            <a:endParaRPr lang="nl-BE"/>
          </a:p>
        </p:txBody>
      </p:sp>
    </p:spTree>
    <p:extLst>
      <p:ext uri="{BB962C8B-B14F-4D97-AF65-F5344CB8AC3E}">
        <p14:creationId xmlns:p14="http://schemas.microsoft.com/office/powerpoint/2010/main" val="3669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ocialworkfuture.org/" TargetMode="External"/><Relationship Id="rId2" Type="http://schemas.openxmlformats.org/officeDocument/2006/relationships/hyperlink" Target="http://www.socialwelfarehistory.com/settlement-houses/origins-of-the-settlement-house-movemen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lavamedia.be/politisering-terug-vanweggeweest-ook-in-het-sociaal-wer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hyperlink" Target="https://www.ifsw.org/what-is-social-work/global-definition-of-social-wor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ocial Work is Political Sticker - Etsy">
            <a:extLst>
              <a:ext uri="{FF2B5EF4-FFF2-40B4-BE49-F238E27FC236}">
                <a16:creationId xmlns:a16="http://schemas.microsoft.com/office/drawing/2014/main" id="{08D466DC-A9FF-7511-0D75-1A494E6936C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0745" b="1690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F4E242BC-EF21-D13E-1784-4F045F0066A6}"/>
              </a:ext>
            </a:extLst>
          </p:cNvPr>
          <p:cNvSpPr>
            <a:spLocks noGrp="1"/>
          </p:cNvSpPr>
          <p:nvPr>
            <p:ph type="title"/>
          </p:nvPr>
        </p:nvSpPr>
        <p:spPr/>
        <p:txBody>
          <a:bodyPr>
            <a:normAutofit/>
          </a:bodyPr>
          <a:lstStyle/>
          <a:p>
            <a:pPr algn="r"/>
            <a:r>
              <a:rPr lang="nl-BE" sz="4000" b="1" dirty="0">
                <a:solidFill>
                  <a:srgbClr val="FFFFFF"/>
                </a:solidFill>
              </a:rPr>
              <a:t>Politisering en de politieke missie van sociaal werk</a:t>
            </a:r>
            <a:br>
              <a:rPr lang="nl-BE" sz="4000" b="1" dirty="0">
                <a:solidFill>
                  <a:srgbClr val="FFFFFF"/>
                </a:solidFill>
              </a:rPr>
            </a:br>
            <a:br>
              <a:rPr lang="nl-BE" sz="4000" b="1" dirty="0">
                <a:solidFill>
                  <a:srgbClr val="FFFFFF"/>
                </a:solidFill>
              </a:rPr>
            </a:br>
            <a:r>
              <a:rPr lang="nl-BE" sz="4000" b="1" dirty="0">
                <a:solidFill>
                  <a:srgbClr val="FFFFFF"/>
                </a:solidFill>
              </a:rPr>
              <a:t>Dr. Pascal Debruyne (Hogeschool Odisee)</a:t>
            </a:r>
            <a:br>
              <a:rPr lang="nl-BE" sz="4000" dirty="0"/>
            </a:br>
            <a:r>
              <a:rPr lang="nl-BE" sz="4000" dirty="0">
                <a:solidFill>
                  <a:srgbClr val="FFFFFF"/>
                </a:solidFill>
              </a:rPr>
              <a:t> </a:t>
            </a:r>
          </a:p>
        </p:txBody>
      </p:sp>
      <p:sp>
        <p:nvSpPr>
          <p:cNvPr id="3" name="Tijdelijke aanduiding voor inhoud 2">
            <a:extLst>
              <a:ext uri="{FF2B5EF4-FFF2-40B4-BE49-F238E27FC236}">
                <a16:creationId xmlns:a16="http://schemas.microsoft.com/office/drawing/2014/main" id="{D0B08FB6-710A-4219-54E2-3CCCCC92C6E2}"/>
              </a:ext>
            </a:extLst>
          </p:cNvPr>
          <p:cNvSpPr>
            <a:spLocks noGrp="1"/>
          </p:cNvSpPr>
          <p:nvPr>
            <p:ph type="body" idx="1"/>
          </p:nvPr>
        </p:nvSpPr>
        <p:spPr/>
        <p:txBody>
          <a:bodyPr anchor="ctr">
            <a:normAutofit/>
          </a:bodyPr>
          <a:lstStyle/>
          <a:p>
            <a:pPr marL="0" indent="0">
              <a:buNone/>
            </a:pPr>
            <a:r>
              <a:rPr lang="nl-BE" sz="1400">
                <a:solidFill>
                  <a:srgbClr val="FFFFFF"/>
                </a:solidFill>
              </a:rPr>
              <a:t>
</a:t>
            </a:r>
            <a:endParaRPr lang="nl-BE" sz="1400" dirty="0">
              <a:solidFill>
                <a:srgbClr val="FFFFFF"/>
              </a:solidFill>
            </a:endParaRPr>
          </a:p>
        </p:txBody>
      </p:sp>
    </p:spTree>
    <p:extLst>
      <p:ext uri="{BB962C8B-B14F-4D97-AF65-F5344CB8AC3E}">
        <p14:creationId xmlns:p14="http://schemas.microsoft.com/office/powerpoint/2010/main" val="24075118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417CC0-068F-EB83-6D3F-BBBB97CFF4A7}"/>
              </a:ext>
            </a:extLst>
          </p:cNvPr>
          <p:cNvSpPr>
            <a:spLocks noGrp="1"/>
          </p:cNvSpPr>
          <p:nvPr>
            <p:ph type="title"/>
          </p:nvPr>
        </p:nvSpPr>
        <p:spPr>
          <a:xfrm>
            <a:off x="836363" y="4071597"/>
            <a:ext cx="10515600" cy="1286544"/>
          </a:xfrm>
          <a:noFill/>
        </p:spPr>
        <p:txBody>
          <a:bodyPr vert="horz" lIns="91440" tIns="45720" rIns="91440" bIns="45720" rtlCol="0" anchor="b">
            <a:normAutofit/>
          </a:bodyPr>
          <a:lstStyle/>
          <a:p>
            <a:pPr algn="ctr"/>
            <a:r>
              <a:rPr lang="en-US" sz="5200"/>
              <a:t>Normatieve opdracht van sociaal werk</a:t>
            </a:r>
          </a:p>
        </p:txBody>
      </p:sp>
      <p:pic>
        <p:nvPicPr>
          <p:cNvPr id="3" name="Picture 2" descr="Muting the SWAN: a radical alternative to Trotskyist social work |  libcom.org">
            <a:extLst>
              <a:ext uri="{FF2B5EF4-FFF2-40B4-BE49-F238E27FC236}">
                <a16:creationId xmlns:a16="http://schemas.microsoft.com/office/drawing/2014/main" id="{0AEED327-AF01-F074-2F79-7638942E5D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41" r="2" b="1"/>
          <a:stretch/>
        </p:blipFill>
        <p:spPr bwMode="auto">
          <a:xfrm>
            <a:off x="20" y="2"/>
            <a:ext cx="12191979" cy="390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8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id="{F4E242BC-EF21-D13E-1784-4F045F0066A6}"/>
              </a:ext>
            </a:extLst>
          </p:cNvPr>
          <p:cNvSpPr>
            <a:spLocks noGrp="1"/>
          </p:cNvSpPr>
          <p:nvPr>
            <p:ph type="title"/>
          </p:nvPr>
        </p:nvSpPr>
        <p:spPr>
          <a:xfrm>
            <a:off x="838200" y="365125"/>
            <a:ext cx="10515600" cy="1118341"/>
          </a:xfrm>
          <a:solidFill>
            <a:schemeClr val="accent2"/>
          </a:solidFill>
        </p:spPr>
        <p:txBody>
          <a:bodyPr>
            <a:noAutofit/>
          </a:bodyPr>
          <a:lstStyle/>
          <a:p>
            <a:r>
              <a:rPr lang="nl-BE" sz="4000" b="1" dirty="0"/>
              <a:t>Normativiteit &amp; positionaliteit in sociaal werk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0B08FB6-710A-4219-54E2-3CCCCC92C6E2}"/>
              </a:ext>
            </a:extLst>
          </p:cNvPr>
          <p:cNvSpPr>
            <a:spLocks noGrp="1"/>
          </p:cNvSpPr>
          <p:nvPr>
            <p:ph idx="1"/>
          </p:nvPr>
        </p:nvSpPr>
        <p:spPr>
          <a:xfrm>
            <a:off x="899160" y="1889568"/>
            <a:ext cx="10853928" cy="4754201"/>
          </a:xfrm>
        </p:spPr>
        <p:txBody>
          <a:bodyPr>
            <a:normAutofit fontScale="25000" lnSpcReduction="20000"/>
          </a:bodyPr>
          <a:lstStyle/>
          <a:p>
            <a:pPr marL="0" indent="0">
              <a:lnSpc>
                <a:spcPct val="120000"/>
              </a:lnSpc>
              <a:buNone/>
            </a:pPr>
            <a:r>
              <a:rPr lang="nl-BE" sz="7200" dirty="0"/>
              <a:t>Internationale definities van sociaal werk zijn gebaseerd op </a:t>
            </a:r>
            <a:r>
              <a:rPr lang="nl-BE" sz="7200" b="1" dirty="0"/>
              <a:t>mensenrechten als centraal principe en zien sociale rechtvaardigheid en bevrijding</a:t>
            </a:r>
            <a:r>
              <a:rPr lang="nl-BE" sz="7200" dirty="0"/>
              <a:t> als belangrijke taken voor sociaal werk. De definitie van de International Federation of Social Workers (2010) stelt dat sociaal werk </a:t>
            </a:r>
            <a:r>
              <a:rPr lang="nl-BE" sz="7200" b="1" dirty="0"/>
              <a:t>empowerment en bevrijding bevordert</a:t>
            </a:r>
            <a:r>
              <a:rPr lang="nl-BE" sz="7200" dirty="0"/>
              <a:t> en gebaseerd is op 'principes van mensenrechten en sociale rechtvaardigheid'.
De World Conference on Social Work and Social Development (Hong Kong 2010) bevestigt deze aanpak met als kerndoelstelling </a:t>
            </a:r>
            <a:r>
              <a:rPr lang="nl-BE" sz="7200" b="1" dirty="0"/>
              <a:t>'het claimen/terugwinnen van de prioriteit van "politieke" actie, </a:t>
            </a:r>
            <a:r>
              <a:rPr lang="nl-BE" sz="7200" dirty="0"/>
              <a:t>het ontwikkelen van een collectieve stem voor sociale ontwikkeling, sociaal werkbeoefenaars en sociaal werkopleiders. 
De globale definitie in 2014 stelt: “</a:t>
            </a:r>
            <a:r>
              <a:rPr lang="nl-BE" sz="7200" b="1" i="1" dirty="0"/>
              <a:t>'Het bepleiten en handhaven van mensenrechten en sociale rechtvaardigheid is de motivatie en rechtvaardiging voor sociaal werk...’. </a:t>
            </a:r>
          </a:p>
          <a:p>
            <a:pPr marL="0" indent="0">
              <a:lnSpc>
                <a:spcPct val="120000"/>
              </a:lnSpc>
              <a:buNone/>
            </a:pPr>
            <a:r>
              <a:rPr lang="nl-BE" sz="8000" dirty="0"/>
              <a:t>
</a:t>
            </a:r>
          </a:p>
          <a:p>
            <a:pPr marL="0" indent="0" algn="ctr">
              <a:lnSpc>
                <a:spcPct val="120000"/>
              </a:lnSpc>
              <a:buNone/>
            </a:pPr>
            <a:r>
              <a:rPr lang="nl-BE" sz="9600" dirty="0"/>
              <a:t>Sociaal werk is geen technisch neutrale activiteit, </a:t>
            </a:r>
          </a:p>
          <a:p>
            <a:pPr marL="0" indent="0" algn="ctr">
              <a:lnSpc>
                <a:spcPct val="120000"/>
              </a:lnSpc>
              <a:buNone/>
            </a:pPr>
            <a:r>
              <a:rPr lang="nl-BE" sz="9600" dirty="0"/>
              <a:t>maar heeft een uitgesproken normatief karakter: normatieve positionaliteit</a:t>
            </a:r>
            <a:r>
              <a:rPr lang="nl-BE" sz="8800" dirty="0"/>
              <a:t>
</a:t>
            </a:r>
            <a:r>
              <a:rPr lang="nl-BE" sz="3600" dirty="0"/>
              <a:t>
</a:t>
            </a:r>
            <a:endParaRPr lang="nl-BE" sz="1700" dirty="0"/>
          </a:p>
        </p:txBody>
      </p:sp>
      <p:sp>
        <p:nvSpPr>
          <p:cNvPr id="2" name="Pijl omlaag 1">
            <a:extLst>
              <a:ext uri="{FF2B5EF4-FFF2-40B4-BE49-F238E27FC236}">
                <a16:creationId xmlns:a16="http://schemas.microsoft.com/office/drawing/2014/main" id="{ED2D70CC-9A59-1B80-441B-3737088B8DC0}"/>
              </a:ext>
            </a:extLst>
          </p:cNvPr>
          <p:cNvSpPr/>
          <p:nvPr/>
        </p:nvSpPr>
        <p:spPr>
          <a:xfrm>
            <a:off x="5759532" y="4833257"/>
            <a:ext cx="1698172" cy="807523"/>
          </a:xfrm>
          <a:prstGeom prst="downArrow">
            <a:avLst>
              <a:gd name="adj1" fmla="val 50000"/>
              <a:gd name="adj2" fmla="val 48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114696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C54267-1A3E-69D1-35FE-B6B1E0CB1BDF}"/>
              </a:ext>
            </a:extLst>
          </p:cNvPr>
          <p:cNvSpPr>
            <a:spLocks noGrp="1"/>
          </p:cNvSpPr>
          <p:nvPr>
            <p:ph type="title"/>
          </p:nvPr>
        </p:nvSpPr>
        <p:spPr>
          <a:xfrm>
            <a:off x="589560" y="382860"/>
            <a:ext cx="4560584" cy="1601388"/>
          </a:xfrm>
          <a:solidFill>
            <a:schemeClr val="accent2"/>
          </a:solidFill>
        </p:spPr>
        <p:txBody>
          <a:bodyPr anchor="ctr">
            <a:normAutofit fontScale="90000"/>
          </a:bodyPr>
          <a:lstStyle/>
          <a:p>
            <a:br>
              <a:rPr lang="nl-BE" sz="2800" b="1" dirty="0"/>
            </a:br>
            <a:br>
              <a:rPr lang="nl-BE" sz="2800" b="1" dirty="0"/>
            </a:br>
            <a:r>
              <a:rPr lang="nl-BE" sz="2800" b="1" dirty="0"/>
              <a:t>Sociaal werk kan niet "niet" politiek zijn in een gepolitiseerde context. Historische constante</a:t>
            </a:r>
            <a:br>
              <a:rPr lang="nl-BE" sz="2800" b="1" dirty="0"/>
            </a:br>
            <a:endParaRPr lang="nl-BE" sz="2800" b="1" dirty="0"/>
          </a:p>
        </p:txBody>
      </p:sp>
      <p:grpSp>
        <p:nvGrpSpPr>
          <p:cNvPr id="28"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38579CB-DF2C-8C42-A184-6B3DC58312A5}"/>
              </a:ext>
            </a:extLst>
          </p:cNvPr>
          <p:cNvSpPr>
            <a:spLocks noGrp="1"/>
          </p:cNvSpPr>
          <p:nvPr>
            <p:ph idx="1"/>
          </p:nvPr>
        </p:nvSpPr>
        <p:spPr>
          <a:xfrm>
            <a:off x="590719" y="2330505"/>
            <a:ext cx="4559425" cy="3979585"/>
          </a:xfrm>
        </p:spPr>
        <p:txBody>
          <a:bodyPr anchor="ctr">
            <a:normAutofit fontScale="92500" lnSpcReduction="10000"/>
          </a:bodyPr>
          <a:lstStyle/>
          <a:p>
            <a:pPr marL="0" indent="0">
              <a:buNone/>
            </a:pPr>
            <a:r>
              <a:rPr lang="nl-BE" dirty="0"/>
              <a:t>“</a:t>
            </a:r>
            <a:r>
              <a:rPr lang="nl-BE" i="1" dirty="0" err="1"/>
              <a:t>Radical</a:t>
            </a:r>
            <a:r>
              <a:rPr lang="nl-BE" i="1" dirty="0"/>
              <a:t> </a:t>
            </a:r>
            <a:r>
              <a:rPr lang="nl-BE" i="1" dirty="0" err="1"/>
              <a:t>and</a:t>
            </a:r>
            <a:r>
              <a:rPr lang="nl-BE" i="1" dirty="0"/>
              <a:t> </a:t>
            </a:r>
            <a:r>
              <a:rPr lang="nl-BE" i="1" dirty="0" err="1"/>
              <a:t>critical</a:t>
            </a:r>
            <a:r>
              <a:rPr lang="nl-BE" i="1" dirty="0"/>
              <a:t> </a:t>
            </a:r>
            <a:r>
              <a:rPr lang="nl-BE" i="1" dirty="0" err="1"/>
              <a:t>social</a:t>
            </a:r>
            <a:r>
              <a:rPr lang="nl-BE" i="1" dirty="0"/>
              <a:t> </a:t>
            </a:r>
            <a:r>
              <a:rPr lang="nl-BE" i="1" dirty="0" err="1"/>
              <a:t>work</a:t>
            </a:r>
            <a:r>
              <a:rPr lang="nl-BE" i="1" dirty="0"/>
              <a:t> has </a:t>
            </a:r>
            <a:r>
              <a:rPr lang="nl-BE" i="1" dirty="0" err="1"/>
              <a:t>existed</a:t>
            </a:r>
            <a:r>
              <a:rPr lang="nl-BE" i="1" dirty="0"/>
              <a:t> </a:t>
            </a:r>
            <a:r>
              <a:rPr lang="nl-BE" i="1" dirty="0" err="1"/>
              <a:t>since</a:t>
            </a:r>
            <a:r>
              <a:rPr lang="nl-BE" i="1" dirty="0"/>
              <a:t> </a:t>
            </a:r>
            <a:r>
              <a:rPr lang="nl-BE" i="1" dirty="0" err="1"/>
              <a:t>the</a:t>
            </a:r>
            <a:r>
              <a:rPr lang="nl-BE" i="1" dirty="0"/>
              <a:t> start of </a:t>
            </a:r>
            <a:r>
              <a:rPr lang="nl-BE" i="1" dirty="0" err="1"/>
              <a:t>the</a:t>
            </a:r>
            <a:r>
              <a:rPr lang="nl-BE" i="1" dirty="0"/>
              <a:t> </a:t>
            </a:r>
            <a:r>
              <a:rPr lang="nl-BE" i="1" dirty="0" err="1"/>
              <a:t>profession</a:t>
            </a:r>
            <a:r>
              <a:rPr lang="nl-BE" i="1" dirty="0"/>
              <a:t>. </a:t>
            </a:r>
            <a:r>
              <a:rPr lang="nl-BE" i="1" dirty="0" err="1"/>
              <a:t>From</a:t>
            </a:r>
            <a:r>
              <a:rPr lang="nl-BE" i="1" dirty="0"/>
              <a:t> </a:t>
            </a:r>
            <a:r>
              <a:rPr lang="nl-BE" i="1" dirty="0" err="1"/>
              <a:t>the</a:t>
            </a:r>
            <a:r>
              <a:rPr lang="nl-BE" i="1" dirty="0"/>
              <a:t> </a:t>
            </a:r>
            <a:r>
              <a:rPr lang="nl-BE" i="1" dirty="0" err="1">
                <a:hlinkClick r:id="rId2"/>
              </a:rPr>
              <a:t>settlement</a:t>
            </a:r>
            <a:r>
              <a:rPr lang="nl-BE" i="1" dirty="0">
                <a:hlinkClick r:id="rId2"/>
              </a:rPr>
              <a:t> </a:t>
            </a:r>
            <a:r>
              <a:rPr lang="nl-BE" i="1" dirty="0" err="1">
                <a:hlinkClick r:id="rId2"/>
              </a:rPr>
              <a:t>movement</a:t>
            </a:r>
            <a:r>
              <a:rPr lang="nl-BE" i="1" dirty="0"/>
              <a:t>, </a:t>
            </a:r>
            <a:r>
              <a:rPr lang="nl-BE" i="1" dirty="0" err="1"/>
              <a:t>to</a:t>
            </a:r>
            <a:r>
              <a:rPr lang="nl-BE" i="1" dirty="0"/>
              <a:t> </a:t>
            </a:r>
            <a:r>
              <a:rPr lang="nl-BE" i="1" dirty="0" err="1"/>
              <a:t>the</a:t>
            </a:r>
            <a:r>
              <a:rPr lang="nl-BE" i="1" dirty="0"/>
              <a:t> feminist </a:t>
            </a:r>
            <a:r>
              <a:rPr lang="nl-BE" i="1" dirty="0" err="1"/>
              <a:t>and</a:t>
            </a:r>
            <a:r>
              <a:rPr lang="nl-BE" i="1" dirty="0"/>
              <a:t> </a:t>
            </a:r>
            <a:r>
              <a:rPr lang="nl-BE" i="1" dirty="0" err="1"/>
              <a:t>anti-racist</a:t>
            </a:r>
            <a:r>
              <a:rPr lang="nl-BE" i="1" dirty="0"/>
              <a:t> </a:t>
            </a:r>
            <a:r>
              <a:rPr lang="nl-BE" i="1" dirty="0" err="1"/>
              <a:t>social</a:t>
            </a:r>
            <a:r>
              <a:rPr lang="nl-BE" i="1" dirty="0"/>
              <a:t> approaches of </a:t>
            </a:r>
            <a:r>
              <a:rPr lang="nl-BE" i="1" dirty="0" err="1"/>
              <a:t>the</a:t>
            </a:r>
            <a:r>
              <a:rPr lang="nl-BE" i="1" dirty="0"/>
              <a:t> 1970s </a:t>
            </a:r>
            <a:r>
              <a:rPr lang="nl-BE" i="1" dirty="0" err="1"/>
              <a:t>and</a:t>
            </a:r>
            <a:r>
              <a:rPr lang="nl-BE" i="1" dirty="0"/>
              <a:t> </a:t>
            </a:r>
            <a:r>
              <a:rPr lang="nl-BE" i="1" dirty="0" err="1"/>
              <a:t>the</a:t>
            </a:r>
            <a:r>
              <a:rPr lang="nl-BE" i="1" dirty="0"/>
              <a:t> more recent </a:t>
            </a:r>
            <a:r>
              <a:rPr lang="nl-BE" i="1" dirty="0" err="1">
                <a:hlinkClick r:id="rId3"/>
              </a:rPr>
              <a:t>Social</a:t>
            </a:r>
            <a:r>
              <a:rPr lang="nl-BE" i="1" dirty="0">
                <a:hlinkClick r:id="rId3"/>
              </a:rPr>
              <a:t> </a:t>
            </a:r>
            <a:r>
              <a:rPr lang="nl-BE" i="1" dirty="0" err="1">
                <a:hlinkClick r:id="rId3"/>
              </a:rPr>
              <a:t>Work</a:t>
            </a:r>
            <a:r>
              <a:rPr lang="nl-BE" i="1" dirty="0">
                <a:hlinkClick r:id="rId3"/>
              </a:rPr>
              <a:t> Action Network</a:t>
            </a:r>
            <a:r>
              <a:rPr lang="nl-BE" i="1" dirty="0"/>
              <a:t>, </a:t>
            </a:r>
            <a:r>
              <a:rPr lang="nl-BE" i="1" dirty="0" err="1"/>
              <a:t>radical</a:t>
            </a:r>
            <a:r>
              <a:rPr lang="nl-BE" i="1" dirty="0"/>
              <a:t> </a:t>
            </a:r>
            <a:r>
              <a:rPr lang="nl-BE" i="1" dirty="0" err="1"/>
              <a:t>social</a:t>
            </a:r>
            <a:r>
              <a:rPr lang="nl-BE" i="1" dirty="0"/>
              <a:t> </a:t>
            </a:r>
            <a:r>
              <a:rPr lang="nl-BE" i="1" dirty="0" err="1"/>
              <a:t>workers</a:t>
            </a:r>
            <a:r>
              <a:rPr lang="nl-BE" i="1" dirty="0"/>
              <a:t> have </a:t>
            </a:r>
            <a:r>
              <a:rPr lang="nl-BE" i="1" dirty="0" err="1"/>
              <a:t>contributed</a:t>
            </a:r>
            <a:r>
              <a:rPr lang="nl-BE" i="1" dirty="0"/>
              <a:t> </a:t>
            </a:r>
            <a:r>
              <a:rPr lang="nl-BE" i="1" dirty="0" err="1"/>
              <a:t>to</a:t>
            </a:r>
            <a:r>
              <a:rPr lang="nl-BE" i="1" dirty="0"/>
              <a:t> </a:t>
            </a:r>
            <a:r>
              <a:rPr lang="nl-BE" i="1" dirty="0" err="1"/>
              <a:t>the</a:t>
            </a:r>
            <a:r>
              <a:rPr lang="nl-BE" i="1" dirty="0"/>
              <a:t> development of </a:t>
            </a:r>
            <a:r>
              <a:rPr lang="nl-BE" i="1" dirty="0" err="1"/>
              <a:t>inclusive</a:t>
            </a:r>
            <a:r>
              <a:rPr lang="nl-BE" i="1" dirty="0"/>
              <a:t> </a:t>
            </a:r>
            <a:r>
              <a:rPr lang="nl-BE" i="1" dirty="0" err="1"/>
              <a:t>and</a:t>
            </a:r>
            <a:r>
              <a:rPr lang="nl-BE" i="1" dirty="0"/>
              <a:t> </a:t>
            </a:r>
            <a:r>
              <a:rPr lang="nl-BE" i="1" dirty="0" err="1"/>
              <a:t>genuinely</a:t>
            </a:r>
            <a:r>
              <a:rPr lang="nl-BE" i="1" dirty="0"/>
              <a:t> anti-</a:t>
            </a:r>
            <a:r>
              <a:rPr lang="nl-BE" i="1" dirty="0" err="1"/>
              <a:t>oppressive</a:t>
            </a:r>
            <a:r>
              <a:rPr lang="nl-BE" i="1" dirty="0"/>
              <a:t> </a:t>
            </a:r>
            <a:r>
              <a:rPr lang="nl-BE" i="1" dirty="0" err="1"/>
              <a:t>practices</a:t>
            </a:r>
            <a:r>
              <a:rPr lang="nl-BE" i="1" dirty="0"/>
              <a:t> in </a:t>
            </a:r>
            <a:r>
              <a:rPr lang="nl-BE" i="1" dirty="0" err="1"/>
              <a:t>social</a:t>
            </a:r>
            <a:r>
              <a:rPr lang="nl-BE" i="1" dirty="0"/>
              <a:t> </a:t>
            </a:r>
            <a:r>
              <a:rPr lang="nl-BE" i="1" dirty="0" err="1"/>
              <a:t>work</a:t>
            </a:r>
            <a:r>
              <a:rPr lang="nl-BE" dirty="0"/>
              <a:t>.”</a:t>
            </a:r>
          </a:p>
        </p:txBody>
      </p:sp>
      <p:sp>
        <p:nvSpPr>
          <p:cNvPr id="34"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persoon, schermafbeelding, mensen&#10;&#10;Automatisch gegenereerde beschrijving">
            <a:extLst>
              <a:ext uri="{FF2B5EF4-FFF2-40B4-BE49-F238E27FC236}">
                <a16:creationId xmlns:a16="http://schemas.microsoft.com/office/drawing/2014/main" id="{6B392C94-BE4E-578D-0DD2-A03F6CD66385}"/>
              </a:ext>
            </a:extLst>
          </p:cNvPr>
          <p:cNvPicPr>
            <a:picLocks noChangeAspect="1"/>
          </p:cNvPicPr>
          <p:nvPr/>
        </p:nvPicPr>
        <p:blipFill rotWithShape="1">
          <a:blip r:embed="rId4"/>
          <a:srcRect r="5868"/>
          <a:stretch/>
        </p:blipFill>
        <p:spPr>
          <a:xfrm>
            <a:off x="5977788" y="799352"/>
            <a:ext cx="5425410" cy="5259296"/>
          </a:xfrm>
          <a:prstGeom prst="rect">
            <a:avLst/>
          </a:prstGeom>
        </p:spPr>
      </p:pic>
    </p:spTree>
    <p:extLst>
      <p:ext uri="{BB962C8B-B14F-4D97-AF65-F5344CB8AC3E}">
        <p14:creationId xmlns:p14="http://schemas.microsoft.com/office/powerpoint/2010/main" val="248989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628023B-AC22-ABD9-41DA-51F2A4F06DB4}"/>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nl-BE" sz="7200" dirty="0"/>
              <a:t>Verwarring</a:t>
            </a:r>
            <a:br>
              <a:rPr lang="nl-BE" sz="7200" dirty="0"/>
            </a:br>
            <a:r>
              <a:rPr lang="nl-BE" sz="7200" dirty="0"/>
              <a:t>“Politisering” en “de politieke rol” van sociaal werk</a:t>
            </a:r>
            <a:endParaRPr lang="en-US" sz="72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50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329184"/>
            <a:ext cx="10515600" cy="1591056"/>
          </a:xfrm>
        </p:spPr>
        <p:txBody>
          <a:bodyPr>
            <a:normAutofit fontScale="90000"/>
          </a:bodyPr>
          <a:lstStyle/>
          <a:p>
            <a:r>
              <a:rPr lang="nl-BE" sz="5300" dirty="0"/>
              <a:t>Verwarring: “Politisering” en “de politieke rol” van sociaal werk
</a:t>
            </a:r>
            <a:endParaRPr lang="nl-BE"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838200" y="1929384"/>
            <a:ext cx="10515600" cy="4599432"/>
          </a:xfrm>
        </p:spPr>
        <p:txBody>
          <a:bodyPr>
            <a:normAutofit lnSpcReduction="10000"/>
          </a:bodyPr>
          <a:lstStyle/>
          <a:p>
            <a:pPr>
              <a:lnSpc>
                <a:spcPct val="107000"/>
              </a:lnSpc>
              <a:spcBef>
                <a:spcPts val="500"/>
              </a:spcBef>
              <a:spcAft>
                <a:spcPts val="800"/>
              </a:spcAft>
            </a:pPr>
            <a:r>
              <a:rPr lang="nl-BE" sz="2400" dirty="0">
                <a:latin typeface="Calibri" panose="020F0502020204030204" pitchFamily="34" charset="0"/>
                <a:ea typeface="Times New Roman" panose="02020603050405020304" pitchFamily="18" charset="0"/>
                <a:cs typeface="Times New Roman" panose="02020603050405020304" pitchFamily="18" charset="0"/>
              </a:rPr>
              <a:t>Een terugkerende en verwarrende discussie gaat over de relatie tussen de 'politisering' en de 'politieke' rol van sociaal werk.
Is politisering bijvoorbeeld een strategie om beleid te beïnvloeden? Of andersom: is beleidsbeïnvloedend werk een vorm van politisering? 
Deze verwarring tussen politisering en wat we de "klassieke" politieke missie van sociaal werk zouden noemen, is te zien in drie verschuivingen</a:t>
            </a:r>
          </a:p>
          <a:p>
            <a:pPr marL="457200" lvl="1" indent="0">
              <a:lnSpc>
                <a:spcPct val="107000"/>
              </a:lnSpc>
              <a:spcAft>
                <a:spcPts val="800"/>
              </a:spcAft>
              <a:buNone/>
            </a:pPr>
            <a:r>
              <a:rPr lang="nl-BE" sz="2000" dirty="0">
                <a:latin typeface="Calibri" panose="020F0502020204030204" pitchFamily="34" charset="0"/>
                <a:ea typeface="Times New Roman" panose="02020603050405020304" pitchFamily="18" charset="0"/>
                <a:cs typeface="Times New Roman" panose="02020603050405020304" pitchFamily="18" charset="0"/>
              </a:rPr>
              <a:t>(1) Naar 'beleidswerk' in het sociaal werk
(2) Naar elke mogelijke 'politieke actie' in het maatschappelijk werk
(3) Naar het sociaal werk in de 'discretionaire ruimte'
</a:t>
            </a:r>
            <a:endParaRPr lang="nl-BE" sz="2000" dirty="0"/>
          </a:p>
        </p:txBody>
      </p:sp>
    </p:spTree>
    <p:extLst>
      <p:ext uri="{BB962C8B-B14F-4D97-AF65-F5344CB8AC3E}">
        <p14:creationId xmlns:p14="http://schemas.microsoft.com/office/powerpoint/2010/main" val="130619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365125"/>
            <a:ext cx="10515600" cy="1325563"/>
          </a:xfrm>
        </p:spPr>
        <p:txBody>
          <a:bodyPr>
            <a:noAutofit/>
          </a:bodyPr>
          <a:lstStyle/>
          <a:p>
            <a:r>
              <a:rPr lang="en-US" dirty="0" err="1"/>
              <a:t>Verschuiving</a:t>
            </a:r>
            <a:r>
              <a:rPr lang="en-US" dirty="0"/>
              <a:t> 1: </a:t>
            </a:r>
            <a:r>
              <a:rPr lang="en-US" dirty="0" err="1"/>
              <a:t>naar</a:t>
            </a:r>
            <a:r>
              <a:rPr lang="en-US" dirty="0"/>
              <a:t> </a:t>
            </a:r>
            <a:r>
              <a:rPr lang="en-US" dirty="0" err="1"/>
              <a:t>beleidswerk</a:t>
            </a:r>
            <a:endParaRPr lang="nl-BE"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838200" y="1929383"/>
            <a:ext cx="10515600" cy="4563491"/>
          </a:xfrm>
        </p:spPr>
        <p:txBody>
          <a:bodyPr>
            <a:normAutofit fontScale="77500" lnSpcReduction="20000"/>
          </a:bodyPr>
          <a:lstStyle/>
          <a:p>
            <a:pPr marL="0" indent="0">
              <a:lnSpc>
                <a:spcPct val="110000"/>
              </a:lnSpc>
              <a:buNone/>
            </a:pPr>
            <a:r>
              <a:rPr lang="en-US" dirty="0"/>
              <a:t>De </a:t>
            </a:r>
            <a:r>
              <a:rPr lang="en-US" dirty="0" err="1"/>
              <a:t>valkuil</a:t>
            </a:r>
            <a:r>
              <a:rPr lang="en-US" dirty="0"/>
              <a:t> </a:t>
            </a:r>
            <a:r>
              <a:rPr lang="en-US" dirty="0" err="1"/>
              <a:t>hierbij</a:t>
            </a:r>
            <a:r>
              <a:rPr lang="en-US" dirty="0"/>
              <a:t> is </a:t>
            </a:r>
            <a:r>
              <a:rPr lang="en-US" dirty="0" err="1"/>
              <a:t>dat</a:t>
            </a:r>
            <a:r>
              <a:rPr lang="en-US" dirty="0"/>
              <a:t> er </a:t>
            </a:r>
            <a:r>
              <a:rPr lang="en-US" dirty="0" err="1"/>
              <a:t>een</a:t>
            </a:r>
            <a:r>
              <a:rPr lang="en-US" dirty="0"/>
              <a:t> </a:t>
            </a:r>
            <a:r>
              <a:rPr lang="en-US" dirty="0" err="1"/>
              <a:t>denkbeeldige</a:t>
            </a:r>
            <a:r>
              <a:rPr lang="en-US" dirty="0"/>
              <a:t> </a:t>
            </a:r>
            <a:r>
              <a:rPr lang="en-US" dirty="0" err="1"/>
              <a:t>grens</a:t>
            </a:r>
            <a:r>
              <a:rPr lang="en-US" dirty="0"/>
              <a:t> </a:t>
            </a:r>
            <a:r>
              <a:rPr lang="en-US" dirty="0" err="1"/>
              <a:t>wordt</a:t>
            </a:r>
            <a:r>
              <a:rPr lang="en-US" dirty="0"/>
              <a:t> </a:t>
            </a:r>
            <a:r>
              <a:rPr lang="en-US" dirty="0" err="1"/>
              <a:t>getrokken</a:t>
            </a:r>
            <a:r>
              <a:rPr lang="en-US" dirty="0"/>
              <a:t> </a:t>
            </a:r>
            <a:r>
              <a:rPr lang="en-US" dirty="0" err="1"/>
              <a:t>tussen</a:t>
            </a:r>
            <a:r>
              <a:rPr lang="en-US" dirty="0"/>
              <a:t> het '</a:t>
            </a:r>
            <a:r>
              <a:rPr lang="en-US" dirty="0" err="1"/>
              <a:t>normale</a:t>
            </a:r>
            <a:r>
              <a:rPr lang="en-US" dirty="0"/>
              <a:t>' </a:t>
            </a:r>
            <a:r>
              <a:rPr lang="en-US" dirty="0" err="1"/>
              <a:t>maatschappelijk</a:t>
            </a:r>
            <a:r>
              <a:rPr lang="en-US" dirty="0"/>
              <a:t> </a:t>
            </a:r>
            <a:r>
              <a:rPr lang="en-US" dirty="0" err="1"/>
              <a:t>werk</a:t>
            </a:r>
            <a:r>
              <a:rPr lang="en-US" dirty="0"/>
              <a:t> </a:t>
            </a:r>
            <a:r>
              <a:rPr lang="en-US" dirty="0" err="1"/>
              <a:t>en</a:t>
            </a:r>
            <a:r>
              <a:rPr lang="en-US" dirty="0"/>
              <a:t> het '</a:t>
            </a:r>
            <a:r>
              <a:rPr lang="en-US" dirty="0" err="1"/>
              <a:t>politiserende</a:t>
            </a:r>
            <a:r>
              <a:rPr lang="en-US" dirty="0"/>
              <a:t>' </a:t>
            </a:r>
            <a:r>
              <a:rPr lang="en-US" dirty="0" err="1"/>
              <a:t>werk</a:t>
            </a:r>
            <a:r>
              <a:rPr lang="en-US" dirty="0"/>
              <a:t> </a:t>
            </a:r>
            <a:r>
              <a:rPr lang="en-US" dirty="0" err="1"/>
              <a:t>dat</a:t>
            </a:r>
            <a:r>
              <a:rPr lang="en-US" dirty="0"/>
              <a:t> </a:t>
            </a:r>
            <a:r>
              <a:rPr lang="en-US" dirty="0" err="1"/>
              <a:t>als</a:t>
            </a:r>
            <a:r>
              <a:rPr lang="en-US" dirty="0"/>
              <a:t> </a:t>
            </a:r>
            <a:r>
              <a:rPr lang="en-US" dirty="0" err="1"/>
              <a:t>een</a:t>
            </a:r>
            <a:r>
              <a:rPr lang="en-US" dirty="0"/>
              <a:t> </a:t>
            </a:r>
            <a:r>
              <a:rPr lang="en-US" dirty="0" err="1"/>
              <a:t>aparte</a:t>
            </a:r>
            <a:r>
              <a:rPr lang="en-US" dirty="0"/>
              <a:t> </a:t>
            </a:r>
            <a:r>
              <a:rPr lang="en-US" dirty="0" err="1"/>
              <a:t>activiteit</a:t>
            </a:r>
            <a:r>
              <a:rPr lang="en-US" dirty="0"/>
              <a:t> of </a:t>
            </a:r>
            <a:r>
              <a:rPr lang="en-US" dirty="0" err="1"/>
              <a:t>een</a:t>
            </a:r>
            <a:r>
              <a:rPr lang="en-US" dirty="0"/>
              <a:t> extra </a:t>
            </a:r>
            <a:r>
              <a:rPr lang="en-US" dirty="0" err="1"/>
              <a:t>laag</a:t>
            </a:r>
            <a:r>
              <a:rPr lang="en-US" dirty="0"/>
              <a:t> </a:t>
            </a:r>
            <a:r>
              <a:rPr lang="en-US" dirty="0" err="1"/>
              <a:t>erbovenop</a:t>
            </a:r>
            <a:r>
              <a:rPr lang="en-US" dirty="0"/>
              <a:t> </a:t>
            </a:r>
            <a:r>
              <a:rPr lang="en-US" dirty="0" err="1"/>
              <a:t>komt</a:t>
            </a:r>
            <a:r>
              <a:rPr lang="en-US" dirty="0"/>
              <a:t>. </a:t>
            </a:r>
            <a:r>
              <a:rPr lang="en-US" dirty="0">
                <a:solidFill>
                  <a:srgbClr val="FFC000"/>
                </a:solidFill>
              </a:rPr>
              <a:t>
</a:t>
            </a:r>
            <a:r>
              <a:rPr lang="en-US" dirty="0"/>
              <a:t>(1) op het </a:t>
            </a:r>
            <a:r>
              <a:rPr lang="en-US" dirty="0" err="1"/>
              <a:t>niveau</a:t>
            </a:r>
            <a:r>
              <a:rPr lang="en-US" dirty="0"/>
              <a:t> van de </a:t>
            </a:r>
            <a:r>
              <a:rPr lang="en-US" dirty="0" err="1"/>
              <a:t>sociaal</a:t>
            </a:r>
            <a:r>
              <a:rPr lang="en-US" dirty="0"/>
              <a:t> </a:t>
            </a:r>
            <a:r>
              <a:rPr lang="en-US" dirty="0" err="1"/>
              <a:t>werker</a:t>
            </a:r>
            <a:r>
              <a:rPr lang="en-US" dirty="0"/>
              <a:t> </a:t>
            </a:r>
            <a:r>
              <a:rPr lang="en-US" dirty="0" err="1"/>
              <a:t>zelf</a:t>
            </a:r>
            <a:r>
              <a:rPr lang="en-US" dirty="0"/>
              <a:t>– 'op </a:t>
            </a:r>
            <a:r>
              <a:rPr lang="en-US" dirty="0" err="1"/>
              <a:t>vrijdag</a:t>
            </a:r>
            <a:r>
              <a:rPr lang="en-US" dirty="0"/>
              <a:t> doe </a:t>
            </a:r>
            <a:r>
              <a:rPr lang="en-US" dirty="0" err="1"/>
              <a:t>ik</a:t>
            </a:r>
            <a:r>
              <a:rPr lang="en-US" dirty="0"/>
              <a:t> </a:t>
            </a:r>
            <a:r>
              <a:rPr lang="en-US" dirty="0" err="1"/>
              <a:t>mijn</a:t>
            </a:r>
            <a:r>
              <a:rPr lang="en-US" dirty="0"/>
              <a:t> </a:t>
            </a:r>
            <a:r>
              <a:rPr lang="en-US" dirty="0" err="1"/>
              <a:t>politiseringswerk</a:t>
            </a:r>
            <a:r>
              <a:rPr lang="en-US" dirty="0"/>
              <a:t>’
(2) op het </a:t>
            </a:r>
            <a:r>
              <a:rPr lang="en-US" dirty="0" err="1"/>
              <a:t>niveau</a:t>
            </a:r>
            <a:r>
              <a:rPr lang="en-US" dirty="0"/>
              <a:t> van de </a:t>
            </a:r>
            <a:r>
              <a:rPr lang="en-US" dirty="0" err="1"/>
              <a:t>organisatie</a:t>
            </a:r>
            <a:r>
              <a:rPr lang="en-US" dirty="0"/>
              <a:t> – '</a:t>
            </a:r>
            <a:r>
              <a:rPr lang="en-US" dirty="0" err="1"/>
              <a:t>onze</a:t>
            </a:r>
            <a:r>
              <a:rPr lang="en-US" dirty="0"/>
              <a:t> </a:t>
            </a:r>
            <a:r>
              <a:rPr lang="en-US" dirty="0" err="1"/>
              <a:t>beleidsdeskundige</a:t>
            </a:r>
            <a:r>
              <a:rPr lang="en-US" dirty="0"/>
              <a:t> </a:t>
            </a:r>
            <a:r>
              <a:rPr lang="en-US" dirty="0" err="1"/>
              <a:t>zorgt</a:t>
            </a:r>
            <a:r>
              <a:rPr lang="en-US" dirty="0"/>
              <a:t> </a:t>
            </a:r>
            <a:r>
              <a:rPr lang="en-US" dirty="0" err="1"/>
              <a:t>voor</a:t>
            </a:r>
            <a:r>
              <a:rPr lang="en-US" dirty="0"/>
              <a:t> </a:t>
            </a:r>
            <a:r>
              <a:rPr lang="en-US" dirty="0" err="1"/>
              <a:t>onze</a:t>
            </a:r>
            <a:r>
              <a:rPr lang="en-US" dirty="0"/>
              <a:t> </a:t>
            </a:r>
            <a:r>
              <a:rPr lang="en-US" dirty="0" err="1"/>
              <a:t>politiseringsactie</a:t>
            </a:r>
            <a:r>
              <a:rPr lang="en-US" dirty="0"/>
              <a:t>'.
</a:t>
            </a:r>
            <a:r>
              <a:rPr lang="en-US" dirty="0" err="1">
                <a:solidFill>
                  <a:srgbClr val="FFC000"/>
                </a:solidFill>
              </a:rPr>
              <a:t>Politisering</a:t>
            </a:r>
            <a:r>
              <a:rPr lang="en-US" dirty="0">
                <a:solidFill>
                  <a:srgbClr val="FFC000"/>
                </a:solidFill>
              </a:rPr>
              <a:t> </a:t>
            </a:r>
            <a:r>
              <a:rPr lang="en-US" dirty="0" err="1">
                <a:solidFill>
                  <a:srgbClr val="FFC000"/>
                </a:solidFill>
              </a:rPr>
              <a:t>wordt</a:t>
            </a:r>
            <a:r>
              <a:rPr lang="en-US" dirty="0">
                <a:solidFill>
                  <a:srgbClr val="FFC000"/>
                </a:solidFill>
              </a:rPr>
              <a:t>
</a:t>
            </a:r>
            <a:r>
              <a:rPr lang="en-US" dirty="0"/>
              <a:t>(1) </a:t>
            </a:r>
            <a:r>
              <a:rPr lang="en-US" dirty="0" err="1"/>
              <a:t>een</a:t>
            </a:r>
            <a:r>
              <a:rPr lang="en-US" dirty="0"/>
              <a:t> apart </a:t>
            </a:r>
            <a:r>
              <a:rPr lang="en-US" dirty="0" err="1"/>
              <a:t>objectief</a:t>
            </a:r>
            <a:r>
              <a:rPr lang="en-US" dirty="0"/>
              <a:t> </a:t>
            </a:r>
            <a:r>
              <a:rPr lang="en-US" dirty="0" err="1"/>
              <a:t>kader</a:t>
            </a:r>
            <a:r>
              <a:rPr lang="en-US" dirty="0"/>
              <a:t> </a:t>
            </a:r>
            <a:r>
              <a:rPr lang="en-US" dirty="0" err="1"/>
              <a:t>gegeven</a:t>
            </a:r>
            <a:r>
              <a:rPr lang="en-US" dirty="0"/>
              <a:t>
(2) </a:t>
            </a:r>
            <a:r>
              <a:rPr lang="en-US" dirty="0" err="1"/>
              <a:t>een</a:t>
            </a:r>
            <a:r>
              <a:rPr lang="en-US" dirty="0"/>
              <a:t> </a:t>
            </a:r>
            <a:r>
              <a:rPr lang="en-US" dirty="0" err="1"/>
              <a:t>aparte</a:t>
            </a:r>
            <a:r>
              <a:rPr lang="en-US" dirty="0"/>
              <a:t> </a:t>
            </a:r>
            <a:r>
              <a:rPr lang="en-US" dirty="0" err="1"/>
              <a:t>strategie</a:t>
            </a:r>
            <a:r>
              <a:rPr lang="en-US" dirty="0"/>
              <a:t> met </a:t>
            </a:r>
            <a:r>
              <a:rPr lang="en-US" dirty="0" err="1"/>
              <a:t>werknemers</a:t>
            </a:r>
            <a:r>
              <a:rPr lang="en-US" dirty="0"/>
              <a:t> die </a:t>
            </a:r>
            <a:r>
              <a:rPr lang="en-US" dirty="0" err="1"/>
              <a:t>een</a:t>
            </a:r>
            <a:r>
              <a:rPr lang="en-US" dirty="0"/>
              <a:t> </a:t>
            </a:r>
            <a:r>
              <a:rPr lang="en-US" dirty="0" err="1"/>
              <a:t>specifieke</a:t>
            </a:r>
            <a:r>
              <a:rPr lang="en-US" dirty="0"/>
              <a:t> ‘</a:t>
            </a:r>
            <a:r>
              <a:rPr lang="en-US" dirty="0" err="1"/>
              <a:t>politiserende</a:t>
            </a:r>
            <a:r>
              <a:rPr lang="en-US" dirty="0"/>
              <a:t>’ </a:t>
            </a:r>
            <a:r>
              <a:rPr lang="en-US" dirty="0" err="1"/>
              <a:t>rol</a:t>
            </a:r>
            <a:r>
              <a:rPr lang="en-US" dirty="0"/>
              <a:t> </a:t>
            </a:r>
            <a:r>
              <a:rPr lang="en-US" dirty="0" err="1"/>
              <a:t>krijgen</a:t>
            </a:r>
            <a:r>
              <a:rPr lang="en-US" dirty="0"/>
              <a:t>
(3) </a:t>
            </a:r>
            <a:r>
              <a:rPr lang="en-US" dirty="0" err="1"/>
              <a:t>en</a:t>
            </a:r>
            <a:r>
              <a:rPr lang="en-US" dirty="0"/>
              <a:t> </a:t>
            </a:r>
            <a:r>
              <a:rPr lang="en-US" dirty="0" err="1"/>
              <a:t>een</a:t>
            </a:r>
            <a:r>
              <a:rPr lang="en-US" dirty="0"/>
              <a:t> </a:t>
            </a:r>
            <a:r>
              <a:rPr lang="en-US" dirty="0" err="1"/>
              <a:t>specifiek</a:t>
            </a:r>
            <a:r>
              <a:rPr lang="en-US" dirty="0"/>
              <a:t> </a:t>
            </a:r>
            <a:r>
              <a:rPr lang="en-US" dirty="0" err="1"/>
              <a:t>methodisch</a:t>
            </a:r>
            <a:r>
              <a:rPr lang="en-US" dirty="0"/>
              <a:t> </a:t>
            </a:r>
            <a:r>
              <a:rPr lang="en-US" dirty="0" err="1"/>
              <a:t>kader</a:t>
            </a:r>
            <a:r>
              <a:rPr lang="en-US" dirty="0"/>
              <a:t> </a:t>
            </a:r>
            <a:r>
              <a:rPr lang="en-US" dirty="0" err="1"/>
              <a:t>gegeven</a:t>
            </a:r>
            <a:r>
              <a:rPr lang="en-US" dirty="0">
                <a:solidFill>
                  <a:srgbClr val="FFC000"/>
                </a:solidFill>
              </a:rPr>
              <a:t>
</a:t>
            </a:r>
            <a:r>
              <a:rPr lang="en-US" sz="4100" dirty="0">
                <a:solidFill>
                  <a:srgbClr val="FFC000"/>
                </a:solidFill>
              </a:rPr>
              <a:t>In de </a:t>
            </a:r>
            <a:r>
              <a:rPr lang="en-US" sz="4100" dirty="0" err="1">
                <a:solidFill>
                  <a:srgbClr val="FFC000"/>
                </a:solidFill>
              </a:rPr>
              <a:t>praktijk</a:t>
            </a:r>
            <a:r>
              <a:rPr lang="en-US" sz="4100" dirty="0">
                <a:solidFill>
                  <a:srgbClr val="FFC000"/>
                </a:solidFill>
              </a:rPr>
              <a:t> </a:t>
            </a:r>
            <a:r>
              <a:rPr lang="en-US" sz="4100" dirty="0" err="1">
                <a:solidFill>
                  <a:srgbClr val="FFC000"/>
                </a:solidFill>
              </a:rPr>
              <a:t>krijgt</a:t>
            </a:r>
            <a:r>
              <a:rPr lang="en-US" sz="4100" dirty="0">
                <a:solidFill>
                  <a:srgbClr val="FFC000"/>
                </a:solidFill>
              </a:rPr>
              <a:t> het </a:t>
            </a:r>
            <a:r>
              <a:rPr lang="en-US" sz="4100" dirty="0" err="1">
                <a:solidFill>
                  <a:srgbClr val="FFC000"/>
                </a:solidFill>
              </a:rPr>
              <a:t>beleidswerk</a:t>
            </a:r>
            <a:r>
              <a:rPr lang="en-US" sz="4100" dirty="0">
                <a:solidFill>
                  <a:srgbClr val="FFC000"/>
                </a:solidFill>
              </a:rPr>
              <a:t>(er) </a:t>
            </a:r>
            <a:r>
              <a:rPr lang="en-US" sz="4100" dirty="0" err="1">
                <a:solidFill>
                  <a:srgbClr val="FFC000"/>
                </a:solidFill>
              </a:rPr>
              <a:t>een</a:t>
            </a:r>
            <a:r>
              <a:rPr lang="en-US" sz="4100" dirty="0">
                <a:solidFill>
                  <a:srgbClr val="FFC000"/>
                </a:solidFill>
              </a:rPr>
              <a:t> </a:t>
            </a:r>
            <a:r>
              <a:rPr lang="en-US" sz="4100" dirty="0" err="1">
                <a:solidFill>
                  <a:srgbClr val="FFC000"/>
                </a:solidFill>
              </a:rPr>
              <a:t>nieuwe</a:t>
            </a:r>
            <a:r>
              <a:rPr lang="en-US" sz="4100" dirty="0">
                <a:solidFill>
                  <a:srgbClr val="FFC000"/>
                </a:solidFill>
              </a:rPr>
              <a:t> </a:t>
            </a:r>
            <a:r>
              <a:rPr lang="en-US" sz="4100" dirty="0" err="1">
                <a:solidFill>
                  <a:srgbClr val="FFC000"/>
                </a:solidFill>
              </a:rPr>
              <a:t>jasje</a:t>
            </a:r>
            <a:r>
              <a:rPr lang="en-US" sz="4100" dirty="0">
                <a:solidFill>
                  <a:srgbClr val="FFC000"/>
                </a:solidFill>
              </a:rPr>
              <a:t>. </a:t>
            </a:r>
            <a:endParaRPr lang="en-US" dirty="0">
              <a:solidFill>
                <a:srgbClr val="FFC000"/>
              </a:solidFill>
            </a:endParaRPr>
          </a:p>
        </p:txBody>
      </p:sp>
    </p:spTree>
    <p:extLst>
      <p:ext uri="{BB962C8B-B14F-4D97-AF65-F5344CB8AC3E}">
        <p14:creationId xmlns:p14="http://schemas.microsoft.com/office/powerpoint/2010/main" val="288970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365125"/>
            <a:ext cx="10515600" cy="1325563"/>
          </a:xfrm>
        </p:spPr>
        <p:txBody>
          <a:bodyPr>
            <a:noAutofit/>
          </a:bodyPr>
          <a:lstStyle/>
          <a:p>
            <a:r>
              <a:rPr lang="en-US" dirty="0" err="1"/>
              <a:t>Verschuiving</a:t>
            </a:r>
            <a:r>
              <a:rPr lang="en-US" dirty="0"/>
              <a:t> 1: </a:t>
            </a:r>
            <a:r>
              <a:rPr lang="en-US" dirty="0" err="1"/>
              <a:t>naar</a:t>
            </a:r>
            <a:r>
              <a:rPr lang="en-US" dirty="0"/>
              <a:t> </a:t>
            </a:r>
            <a:r>
              <a:rPr lang="en-US" dirty="0" err="1"/>
              <a:t>beleidswerk</a:t>
            </a:r>
            <a:endParaRPr lang="nl-BE"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838200" y="1929383"/>
            <a:ext cx="10515600" cy="4563491"/>
          </a:xfrm>
        </p:spPr>
        <p:txBody>
          <a:bodyPr>
            <a:normAutofit/>
          </a:bodyPr>
          <a:lstStyle/>
          <a:p>
            <a:pPr marL="0" indent="0">
              <a:lnSpc>
                <a:spcPct val="110000"/>
              </a:lnSpc>
              <a:buNone/>
            </a:pPr>
            <a:r>
              <a:rPr lang="en-US" dirty="0" err="1"/>
              <a:t>Deze</a:t>
            </a:r>
            <a:r>
              <a:rPr lang="en-US" dirty="0"/>
              <a:t> </a:t>
            </a:r>
            <a:r>
              <a:rPr lang="en-US" dirty="0" err="1"/>
              <a:t>reductie</a:t>
            </a:r>
            <a:r>
              <a:rPr lang="en-US" dirty="0"/>
              <a:t> </a:t>
            </a:r>
            <a:r>
              <a:rPr lang="en-US" dirty="0" err="1"/>
              <a:t>naar</a:t>
            </a:r>
            <a:r>
              <a:rPr lang="en-US" dirty="0"/>
              <a:t> </a:t>
            </a:r>
            <a:r>
              <a:rPr lang="en-US" dirty="0" err="1"/>
              <a:t>een</a:t>
            </a:r>
            <a:r>
              <a:rPr lang="en-US" dirty="0"/>
              <a:t> </a:t>
            </a:r>
            <a:r>
              <a:rPr lang="en-US" dirty="0" err="1"/>
              <a:t>aparte</a:t>
            </a:r>
            <a:r>
              <a:rPr lang="en-US" dirty="0"/>
              <a:t> '</a:t>
            </a:r>
            <a:r>
              <a:rPr lang="en-US" dirty="0" err="1"/>
              <a:t>rol</a:t>
            </a:r>
            <a:r>
              <a:rPr lang="en-US" dirty="0"/>
              <a:t>' of '</a:t>
            </a:r>
            <a:r>
              <a:rPr lang="en-US" dirty="0" err="1"/>
              <a:t>methodologie</a:t>
            </a:r>
            <a:r>
              <a:rPr lang="en-US" dirty="0"/>
              <a:t>' </a:t>
            </a:r>
            <a:r>
              <a:rPr lang="en-US" dirty="0" err="1"/>
              <a:t>trekt</a:t>
            </a:r>
            <a:r>
              <a:rPr lang="en-US" dirty="0"/>
              <a:t> </a:t>
            </a:r>
            <a:r>
              <a:rPr lang="en-US" dirty="0" err="1"/>
              <a:t>politisering</a:t>
            </a:r>
            <a:r>
              <a:rPr lang="en-US" dirty="0"/>
              <a:t> </a:t>
            </a:r>
            <a:r>
              <a:rPr lang="en-US" dirty="0" err="1"/>
              <a:t>weg</a:t>
            </a:r>
            <a:r>
              <a:rPr lang="en-US" dirty="0"/>
              <a:t> van de </a:t>
            </a:r>
            <a:r>
              <a:rPr lang="en-US" dirty="0" err="1"/>
              <a:t>alledaagse</a:t>
            </a:r>
            <a:r>
              <a:rPr lang="en-US" dirty="0"/>
              <a:t> </a:t>
            </a:r>
            <a:r>
              <a:rPr lang="en-US" dirty="0" err="1"/>
              <a:t>praktijk</a:t>
            </a:r>
            <a:r>
              <a:rPr lang="en-US" dirty="0"/>
              <a:t> in/van </a:t>
            </a:r>
            <a:r>
              <a:rPr lang="en-US" dirty="0" err="1"/>
              <a:t>sociaal</a:t>
            </a:r>
            <a:r>
              <a:rPr lang="en-US" dirty="0"/>
              <a:t> </a:t>
            </a:r>
            <a:r>
              <a:rPr lang="en-US" dirty="0" err="1"/>
              <a:t>werk</a:t>
            </a:r>
            <a:r>
              <a:rPr lang="en-US" dirty="0"/>
              <a:t>.</a:t>
            </a:r>
          </a:p>
          <a:p>
            <a:pPr marL="0" indent="0">
              <a:lnSpc>
                <a:spcPct val="110000"/>
              </a:lnSpc>
              <a:buNone/>
            </a:pPr>
            <a:r>
              <a:rPr lang="en-US" dirty="0" err="1">
                <a:solidFill>
                  <a:srgbClr val="FFC000"/>
                </a:solidFill>
              </a:rPr>
              <a:t>Dit</a:t>
            </a:r>
            <a:r>
              <a:rPr lang="en-US" dirty="0">
                <a:solidFill>
                  <a:srgbClr val="FFC000"/>
                </a:solidFill>
              </a:rPr>
              <a:t> </a:t>
            </a:r>
            <a:r>
              <a:rPr lang="en-US" dirty="0" err="1">
                <a:solidFill>
                  <a:srgbClr val="FFC000"/>
                </a:solidFill>
              </a:rPr>
              <a:t>kan</a:t>
            </a:r>
            <a:r>
              <a:rPr lang="en-US" dirty="0">
                <a:solidFill>
                  <a:srgbClr val="FFC000"/>
                </a:solidFill>
              </a:rPr>
              <a:t> </a:t>
            </a:r>
            <a:r>
              <a:rPr lang="en-US" dirty="0" err="1">
                <a:solidFill>
                  <a:srgbClr val="FFC000"/>
                </a:solidFill>
              </a:rPr>
              <a:t>bijdragen</a:t>
            </a:r>
            <a:r>
              <a:rPr lang="en-US" dirty="0">
                <a:solidFill>
                  <a:srgbClr val="FFC000"/>
                </a:solidFill>
              </a:rPr>
              <a:t> </a:t>
            </a:r>
            <a:r>
              <a:rPr lang="en-US" dirty="0" err="1">
                <a:solidFill>
                  <a:srgbClr val="FFC000"/>
                </a:solidFill>
              </a:rPr>
              <a:t>aan</a:t>
            </a:r>
            <a:r>
              <a:rPr lang="en-US" dirty="0">
                <a:solidFill>
                  <a:srgbClr val="FFC000"/>
                </a:solidFill>
              </a:rPr>
              <a:t> </a:t>
            </a:r>
            <a:r>
              <a:rPr lang="en-US" dirty="0" err="1">
                <a:solidFill>
                  <a:srgbClr val="FFC000"/>
                </a:solidFill>
              </a:rPr>
              <a:t>een</a:t>
            </a:r>
            <a:r>
              <a:rPr lang="en-US" dirty="0">
                <a:solidFill>
                  <a:srgbClr val="FFC000"/>
                </a:solidFill>
              </a:rPr>
              <a:t> </a:t>
            </a:r>
            <a:r>
              <a:rPr lang="en-US" dirty="0" err="1">
                <a:solidFill>
                  <a:srgbClr val="FFC000"/>
                </a:solidFill>
              </a:rPr>
              <a:t>depolitisering</a:t>
            </a:r>
            <a:r>
              <a:rPr lang="en-US" dirty="0">
                <a:solidFill>
                  <a:srgbClr val="FFC000"/>
                </a:solidFill>
              </a:rPr>
              <a:t>. 
</a:t>
            </a:r>
            <a:r>
              <a:rPr lang="en-US" dirty="0" err="1"/>
              <a:t>Bijvoorbeeld</a:t>
            </a:r>
            <a:r>
              <a:rPr lang="en-US" dirty="0"/>
              <a:t> </a:t>
            </a:r>
            <a:r>
              <a:rPr lang="en-US" dirty="0" err="1"/>
              <a:t>omdat</a:t>
            </a:r>
            <a:r>
              <a:rPr lang="en-US" dirty="0"/>
              <a:t> </a:t>
            </a:r>
            <a:r>
              <a:rPr lang="en-US" dirty="0" err="1"/>
              <a:t>politisering</a:t>
            </a:r>
            <a:r>
              <a:rPr lang="en-US" dirty="0"/>
              <a:t> </a:t>
            </a:r>
            <a:r>
              <a:rPr lang="en-US" dirty="0" err="1"/>
              <a:t>een</a:t>
            </a:r>
            <a:r>
              <a:rPr lang="en-US" dirty="0"/>
              <a:t> </a:t>
            </a:r>
            <a:r>
              <a:rPr lang="en-US" dirty="0" err="1"/>
              <a:t>marginaal</a:t>
            </a:r>
            <a:r>
              <a:rPr lang="en-US" dirty="0"/>
              <a:t> project </a:t>
            </a:r>
            <a:r>
              <a:rPr lang="en-US" dirty="0" err="1"/>
              <a:t>wordt</a:t>
            </a:r>
            <a:r>
              <a:rPr lang="en-US" dirty="0"/>
              <a:t> </a:t>
            </a:r>
            <a:r>
              <a:rPr lang="en-US" dirty="0" err="1"/>
              <a:t>dat</a:t>
            </a:r>
            <a:r>
              <a:rPr lang="en-US" dirty="0"/>
              <a:t> </a:t>
            </a:r>
            <a:r>
              <a:rPr lang="en-US" dirty="0" err="1"/>
              <a:t>weinig</a:t>
            </a:r>
            <a:r>
              <a:rPr lang="en-US" dirty="0"/>
              <a:t> </a:t>
            </a:r>
            <a:r>
              <a:rPr lang="en-US" dirty="0" err="1"/>
              <a:t>te</a:t>
            </a:r>
            <a:r>
              <a:rPr lang="en-US" dirty="0"/>
              <a:t> </a:t>
            </a:r>
            <a:r>
              <a:rPr lang="en-US" dirty="0" err="1"/>
              <a:t>maken</a:t>
            </a:r>
            <a:r>
              <a:rPr lang="en-US" dirty="0"/>
              <a:t> </a:t>
            </a:r>
            <a:r>
              <a:rPr lang="en-US" dirty="0" err="1"/>
              <a:t>heeft</a:t>
            </a:r>
            <a:r>
              <a:rPr lang="en-US" dirty="0"/>
              <a:t> met de rest van de </a:t>
            </a:r>
            <a:r>
              <a:rPr lang="en-US" dirty="0" err="1"/>
              <a:t>organisatie</a:t>
            </a:r>
            <a:r>
              <a:rPr lang="en-US" dirty="0"/>
              <a:t>. 
Of </a:t>
            </a:r>
            <a:r>
              <a:rPr lang="en-US" dirty="0" err="1"/>
              <a:t>omdat</a:t>
            </a:r>
            <a:r>
              <a:rPr lang="en-US" dirty="0"/>
              <a:t> </a:t>
            </a:r>
            <a:r>
              <a:rPr lang="en-US" dirty="0" err="1"/>
              <a:t>vraagstukken</a:t>
            </a:r>
            <a:r>
              <a:rPr lang="en-US" dirty="0"/>
              <a:t> die </a:t>
            </a:r>
            <a:r>
              <a:rPr lang="en-US" dirty="0" err="1"/>
              <a:t>voortkomen</a:t>
            </a:r>
            <a:r>
              <a:rPr lang="en-US" dirty="0"/>
              <a:t> </a:t>
            </a:r>
            <a:r>
              <a:rPr lang="en-US" dirty="0" err="1"/>
              <a:t>uit</a:t>
            </a:r>
            <a:r>
              <a:rPr lang="en-US" dirty="0"/>
              <a:t> de </a:t>
            </a:r>
            <a:r>
              <a:rPr lang="en-US" dirty="0" err="1"/>
              <a:t>dagelijkse</a:t>
            </a:r>
            <a:r>
              <a:rPr lang="en-US" dirty="0"/>
              <a:t> </a:t>
            </a:r>
            <a:r>
              <a:rPr lang="en-US" dirty="0" err="1"/>
              <a:t>praktijk</a:t>
            </a:r>
            <a:r>
              <a:rPr lang="en-US" dirty="0"/>
              <a:t> </a:t>
            </a:r>
            <a:r>
              <a:rPr lang="en-US" dirty="0" err="1"/>
              <a:t>niet</a:t>
            </a:r>
            <a:r>
              <a:rPr lang="en-US" dirty="0"/>
              <a:t> </a:t>
            </a:r>
            <a:r>
              <a:rPr lang="en-US" dirty="0" err="1"/>
              <a:t>meer</a:t>
            </a:r>
            <a:r>
              <a:rPr lang="en-US" dirty="0"/>
              <a:t> </a:t>
            </a:r>
            <a:r>
              <a:rPr lang="en-US" dirty="0" err="1"/>
              <a:t>te</a:t>
            </a:r>
            <a:r>
              <a:rPr lang="en-US" dirty="0"/>
              <a:t> </a:t>
            </a:r>
            <a:r>
              <a:rPr lang="en-US" dirty="0" err="1"/>
              <a:t>koppelen</a:t>
            </a:r>
            <a:r>
              <a:rPr lang="en-US" dirty="0"/>
              <a:t> </a:t>
            </a:r>
            <a:r>
              <a:rPr lang="en-US" dirty="0" err="1"/>
              <a:t>zijn</a:t>
            </a:r>
            <a:r>
              <a:rPr lang="en-US" dirty="0"/>
              <a:t> </a:t>
            </a:r>
            <a:r>
              <a:rPr lang="en-US" dirty="0" err="1"/>
              <a:t>aan</a:t>
            </a:r>
            <a:r>
              <a:rPr lang="en-US" dirty="0"/>
              <a:t> </a:t>
            </a:r>
            <a:r>
              <a:rPr lang="en-US" dirty="0" err="1"/>
              <a:t>discussies</a:t>
            </a:r>
            <a:r>
              <a:rPr lang="en-US" dirty="0"/>
              <a:t> </a:t>
            </a:r>
            <a:r>
              <a:rPr lang="en-US" dirty="0" err="1"/>
              <a:t>en</a:t>
            </a:r>
            <a:r>
              <a:rPr lang="en-US" dirty="0"/>
              <a:t> </a:t>
            </a:r>
            <a:r>
              <a:rPr lang="en-US" dirty="0" err="1"/>
              <a:t>interventies</a:t>
            </a:r>
            <a:r>
              <a:rPr lang="en-US" dirty="0"/>
              <a:t> die de eigen </a:t>
            </a:r>
            <a:r>
              <a:rPr lang="en-US" dirty="0" err="1"/>
              <a:t>organisatie</a:t>
            </a:r>
            <a:r>
              <a:rPr lang="en-US" dirty="0"/>
              <a:t> of de </a:t>
            </a:r>
            <a:r>
              <a:rPr lang="en-US" dirty="0" err="1"/>
              <a:t>bredere</a:t>
            </a:r>
            <a:r>
              <a:rPr lang="en-US" dirty="0"/>
              <a:t> </a:t>
            </a:r>
            <a:r>
              <a:rPr lang="en-US" dirty="0" err="1"/>
              <a:t>samenleving</a:t>
            </a:r>
            <a:r>
              <a:rPr lang="en-US" dirty="0"/>
              <a:t> </a:t>
            </a:r>
            <a:r>
              <a:rPr lang="en-US" dirty="0" err="1"/>
              <a:t>kunnen</a:t>
            </a:r>
            <a:r>
              <a:rPr lang="en-US" dirty="0"/>
              <a:t> </a:t>
            </a:r>
            <a:r>
              <a:rPr lang="en-US" dirty="0" err="1"/>
              <a:t>ontwrichten</a:t>
            </a:r>
            <a:r>
              <a:rPr lang="en-US" dirty="0"/>
              <a:t>. </a:t>
            </a:r>
          </a:p>
        </p:txBody>
      </p:sp>
    </p:spTree>
    <p:extLst>
      <p:ext uri="{BB962C8B-B14F-4D97-AF65-F5344CB8AC3E}">
        <p14:creationId xmlns:p14="http://schemas.microsoft.com/office/powerpoint/2010/main" val="338351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365125"/>
            <a:ext cx="10515600" cy="1325563"/>
          </a:xfrm>
        </p:spPr>
        <p:txBody>
          <a:bodyPr>
            <a:normAutofit fontScale="90000"/>
          </a:bodyPr>
          <a:lstStyle/>
          <a:p>
            <a:r>
              <a:rPr lang="nl-BE" dirty="0"/>
              <a:t>Verschuiving 2: naar 'elke mogelijke politieke actie'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838200" y="1807549"/>
            <a:ext cx="10515600" cy="4928617"/>
          </a:xfrm>
        </p:spPr>
        <p:txBody>
          <a:bodyPr>
            <a:normAutofit fontScale="85000" lnSpcReduction="20000"/>
          </a:bodyPr>
          <a:lstStyle/>
          <a:p>
            <a:pPr marL="0" indent="0">
              <a:lnSpc>
                <a:spcPct val="110000"/>
              </a:lnSpc>
              <a:spcBef>
                <a:spcPts val="0"/>
              </a:spcBef>
              <a:spcAft>
                <a:spcPts val="600"/>
              </a:spcAft>
              <a:buNone/>
            </a:pP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Er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zijn</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veel</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manieren</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om de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politieke</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rol</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van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sociaal</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werk</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te</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realiseren</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Calibri" panose="020F0502020204030204" pitchFamily="34" charset="0"/>
                <a:ea typeface="Times New Roman" panose="02020603050405020304" pitchFamily="18" charset="0"/>
                <a:cs typeface="Times New Roman" panose="02020603050405020304" pitchFamily="18" charset="0"/>
              </a:rPr>
              <a:t>Al </a:t>
            </a:r>
            <a:r>
              <a:rPr lang="en-GB" dirty="0" err="1">
                <a:latin typeface="Calibri" panose="020F0502020204030204" pitchFamily="34" charset="0"/>
                <a:ea typeface="Times New Roman" panose="02020603050405020304" pitchFamily="18" charset="0"/>
                <a:cs typeface="Times New Roman" panose="02020603050405020304" pitchFamily="18" charset="0"/>
              </a:rPr>
              <a:t>deze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mogelijke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strategieën</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en</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benaderingen</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worden</a:t>
            </a:r>
            <a:r>
              <a:rPr lang="en-GB" dirty="0">
                <a:latin typeface="Calibri" panose="020F0502020204030204" pitchFamily="34" charset="0"/>
                <a:ea typeface="Times New Roman" panose="02020603050405020304" pitchFamily="18" charset="0"/>
                <a:cs typeface="Times New Roman" panose="02020603050405020304" pitchFamily="18" charset="0"/>
              </a:rPr>
              <a:t> in de container van </a:t>
            </a:r>
            <a:r>
              <a:rPr lang="en-GB" dirty="0" err="1">
                <a:latin typeface="Calibri" panose="020F0502020204030204" pitchFamily="34" charset="0"/>
                <a:ea typeface="Times New Roman" panose="02020603050405020304" pitchFamily="18" charset="0"/>
                <a:cs typeface="Times New Roman" panose="02020603050405020304" pitchFamily="18" charset="0"/>
              </a:rPr>
              <a:t>politisering</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geplaatst</a:t>
            </a:r>
            <a:r>
              <a:rPr lang="en-GB" dirty="0">
                <a:latin typeface="Calibri" panose="020F0502020204030204" pitchFamily="34" charset="0"/>
                <a:ea typeface="Times New Roman" panose="02020603050405020304" pitchFamily="18" charset="0"/>
                <a:cs typeface="Times New Roman" panose="02020603050405020304" pitchFamily="18" charset="0"/>
              </a:rPr>
              <a:t>.</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Bijvoorbeeld</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a:t>
            </a:r>
            <a:r>
              <a:rPr lang="en-GB" sz="2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a:latin typeface="Calibri" panose="020F0502020204030204" pitchFamily="34" charset="0"/>
                <a:ea typeface="Times New Roman" panose="02020603050405020304" pitchFamily="18" charset="0"/>
                <a:cs typeface="Times New Roman" panose="02020603050405020304" pitchFamily="18" charset="0"/>
              </a:rPr>
              <a:t>het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waarborgen</a:t>
            </a:r>
            <a:r>
              <a:rPr lang="en-GB" sz="2000" dirty="0">
                <a:latin typeface="Calibri" panose="020F0502020204030204" pitchFamily="34" charset="0"/>
                <a:ea typeface="Times New Roman" panose="02020603050405020304" pitchFamily="18" charset="0"/>
                <a:cs typeface="Times New Roman" panose="02020603050405020304" pitchFamily="18" charset="0"/>
              </a:rPr>
              <a:t> van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toekenning</a:t>
            </a:r>
            <a:r>
              <a:rPr lang="en-GB" sz="2000" dirty="0">
                <a:latin typeface="Calibri" panose="020F0502020204030204" pitchFamily="34" charset="0"/>
                <a:ea typeface="Times New Roman" panose="02020603050405020304" pitchFamily="18" charset="0"/>
                <a:cs typeface="Times New Roman" panose="02020603050405020304" pitchFamily="18" charset="0"/>
              </a:rPr>
              <a:t> van </a:t>
            </a:r>
            <a:r>
              <a:rPr lang="en-GB" sz="2000" dirty="0" err="1">
                <a:latin typeface="Calibri" panose="020F0502020204030204" pitchFamily="34" charset="0"/>
                <a:ea typeface="Times New Roman" panose="02020603050405020304" pitchFamily="18" charset="0"/>
                <a:cs typeface="Times New Roman" panose="02020603050405020304" pitchFamily="18" charset="0"/>
              </a:rPr>
              <a:t>rechten</a:t>
            </a:r>
            <a:r>
              <a:rPr lang="en-GB" sz="2000" dirty="0">
                <a:latin typeface="Calibri" panose="020F0502020204030204" pitchFamily="34" charset="0"/>
                <a:ea typeface="Times New Roman" panose="02020603050405020304" pitchFamily="18" charset="0"/>
                <a:cs typeface="Times New Roman" panose="02020603050405020304" pitchFamily="18" charset="0"/>
              </a:rPr>
              <a:t> in </a:t>
            </a:r>
            <a:r>
              <a:rPr lang="en-GB" sz="2000" dirty="0" err="1">
                <a:latin typeface="Calibri" panose="020F0502020204030204" pitchFamily="34" charset="0"/>
                <a:ea typeface="Times New Roman" panose="02020603050405020304" pitchFamily="18" charset="0"/>
                <a:cs typeface="Times New Roman" panose="02020603050405020304" pitchFamily="18" charset="0"/>
              </a:rPr>
              <a:t>uw</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dienstverlening</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lobbyen</a:t>
            </a:r>
            <a:r>
              <a:rPr lang="en-GB" sz="2000" dirty="0">
                <a:latin typeface="Calibri" panose="020F0502020204030204" pitchFamily="34" charset="0"/>
                <a:ea typeface="Times New Roman" panose="02020603050405020304" pitchFamily="18" charset="0"/>
                <a:cs typeface="Times New Roman" panose="02020603050405020304" pitchFamily="18" charset="0"/>
              </a:rPr>
              <a:t> achter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schermen</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voor</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doelgroep</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als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deskundige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deelnemen</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aan</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een</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raadpleging</a:t>
            </a:r>
            <a:r>
              <a:rPr lang="en-GB" sz="2000" dirty="0">
                <a:latin typeface="Calibri" panose="020F0502020204030204" pitchFamily="34" charset="0"/>
                <a:ea typeface="Times New Roman" panose="02020603050405020304" pitchFamily="18" charset="0"/>
                <a:cs typeface="Times New Roman" panose="02020603050405020304" pitchFamily="18" charset="0"/>
              </a:rPr>
              <a:t> over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een</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onderwerp</a:t>
            </a:r>
            <a:r>
              <a:rPr lang="en-GB" sz="2000" dirty="0">
                <a:latin typeface="Calibri" panose="020F0502020204030204" pitchFamily="34" charset="0"/>
                <a:ea typeface="Times New Roman" panose="02020603050405020304" pitchFamily="18" charset="0"/>
                <a:cs typeface="Times New Roman" panose="02020603050405020304" pitchFamily="18" charset="0"/>
              </a:rPr>
              <a:t>
… </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Ze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kunnen</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echter</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niet</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zomaar</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politisering</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worden</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genoemd</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omdat</a:t>
            </a: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sz="2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a:latin typeface="Calibri" panose="020F0502020204030204" pitchFamily="34" charset="0"/>
                <a:ea typeface="Times New Roman" panose="02020603050405020304" pitchFamily="18" charset="0"/>
                <a:cs typeface="Times New Roman" panose="02020603050405020304" pitchFamily="18" charset="0"/>
              </a:rPr>
              <a:t>ze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missen</a:t>
            </a:r>
            <a:r>
              <a:rPr lang="en-GB" sz="2000" dirty="0">
                <a:latin typeface="Calibri" panose="020F0502020204030204" pitchFamily="34" charset="0"/>
                <a:ea typeface="Times New Roman" panose="02020603050405020304" pitchFamily="18" charset="0"/>
                <a:cs typeface="Times New Roman" panose="02020603050405020304" pitchFamily="18" charset="0"/>
              </a:rPr>
              <a:t> het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publieke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karakter</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öffentlichkeit</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dat</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kenmerkend</a:t>
            </a:r>
            <a:r>
              <a:rPr lang="en-GB" sz="2000" dirty="0">
                <a:latin typeface="Calibri" panose="020F0502020204030204" pitchFamily="34" charset="0"/>
                <a:ea typeface="Times New Roman" panose="02020603050405020304" pitchFamily="18" charset="0"/>
                <a:cs typeface="Times New Roman" panose="02020603050405020304" pitchFamily="18" charset="0"/>
              </a:rPr>
              <a:t> is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voor</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politisering</a:t>
            </a:r>
            <a:r>
              <a:rPr lang="en-GB" sz="2000" dirty="0">
                <a:latin typeface="Calibri" panose="020F0502020204030204" pitchFamily="34" charset="0"/>
                <a:ea typeface="Times New Roman" panose="02020603050405020304" pitchFamily="18" charset="0"/>
                <a:cs typeface="Times New Roman" panose="02020603050405020304" pitchFamily="18" charset="0"/>
              </a:rPr>
              <a:t>
ze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passen</a:t>
            </a:r>
            <a:r>
              <a:rPr lang="en-GB" sz="2000" dirty="0">
                <a:latin typeface="Calibri" panose="020F0502020204030204" pitchFamily="34" charset="0"/>
                <a:ea typeface="Times New Roman" panose="02020603050405020304" pitchFamily="18" charset="0"/>
                <a:cs typeface="Times New Roman" panose="02020603050405020304" pitchFamily="18" charset="0"/>
              </a:rPr>
              <a:t> het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beleid</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aan</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binnen</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bestaande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orde</a:t>
            </a:r>
            <a:r>
              <a:rPr lang="en-GB" sz="2000" dirty="0">
                <a:latin typeface="Calibri" panose="020F0502020204030204" pitchFamily="34" charset="0"/>
                <a:ea typeface="Times New Roman" panose="02020603050405020304" pitchFamily="18" charset="0"/>
                <a:cs typeface="Times New Roman" panose="02020603050405020304" pitchFamily="18" charset="0"/>
              </a:rPr>
              <a:t> -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stel</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bestaande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machts</a:t>
            </a:r>
            <a:r>
              <a:rPr lang="en-GB" sz="2000" dirty="0">
                <a:latin typeface="Calibri" panose="020F0502020204030204" pitchFamily="34" charset="0"/>
                <a:ea typeface="Times New Roman" panose="02020603050405020304" pitchFamily="18" charset="0"/>
                <a:cs typeface="Times New Roman" panose="02020603050405020304" pitchFamily="18" charset="0"/>
              </a:rPr>
              <a:t>)</a:t>
            </a:r>
            <a:r>
              <a:rPr lang="en-GB" sz="2000" dirty="0" err="1">
                <a:latin typeface="Calibri" panose="020F0502020204030204" pitchFamily="34" charset="0"/>
                <a:ea typeface="Times New Roman" panose="02020603050405020304" pitchFamily="18" charset="0"/>
                <a:cs typeface="Times New Roman" panose="02020603050405020304" pitchFamily="18" charset="0"/>
              </a:rPr>
              <a:t>orde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niet</a:t>
            </a:r>
            <a:r>
              <a:rPr lang="en-GB" sz="2000" dirty="0">
                <a:latin typeface="Calibri" panose="020F0502020204030204" pitchFamily="34" charset="0"/>
                <a:ea typeface="Times New Roman" panose="02020603050405020304" pitchFamily="18" charset="0"/>
                <a:cs typeface="Times New Roman" panose="02020603050405020304" pitchFamily="18" charset="0"/>
              </a:rPr>
              <a:t> in </a:t>
            </a:r>
            <a:r>
              <a:rPr lang="en-GB" sz="2000" dirty="0" err="1">
                <a:latin typeface="Calibri" panose="020F0502020204030204" pitchFamily="34" charset="0"/>
                <a:ea typeface="Times New Roman" panose="02020603050405020304" pitchFamily="18" charset="0"/>
                <a:cs typeface="Times New Roman" panose="02020603050405020304" pitchFamily="18" charset="0"/>
              </a:rPr>
              <a:t>vraag</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en</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verstoor</a:t>
            </a:r>
            <a:r>
              <a:rPr lang="en-GB" sz="2000" dirty="0">
                <a:latin typeface="Calibri" panose="020F0502020204030204" pitchFamily="34" charset="0"/>
                <a:ea typeface="Times New Roman" panose="02020603050405020304" pitchFamily="18" charset="0"/>
                <a:cs typeface="Times New Roman" panose="02020603050405020304" pitchFamily="18" charset="0"/>
              </a:rPr>
              <a:t> ze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deze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niet</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Deze</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strategieën</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kunnen</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bijzonder</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waardevol</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beleidswerk</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zijn</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alleen</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zien</a:t>
            </a:r>
            <a:r>
              <a:rPr lang="en-GB" sz="3600" dirty="0">
                <a:solidFill>
                  <a:srgbClr val="FFC000"/>
                </a:solidFill>
                <a:latin typeface="Calibri" panose="020F0502020204030204" pitchFamily="34" charset="0"/>
                <a:cs typeface="Times New Roman" panose="02020603050405020304" pitchFamily="18" charset="0"/>
              </a:rPr>
              <a:t> we </a:t>
            </a:r>
            <a:r>
              <a:rPr lang="en-GB" sz="3600" dirty="0" err="1">
                <a:solidFill>
                  <a:srgbClr val="FFC000"/>
                </a:solidFill>
                <a:latin typeface="Calibri" panose="020F0502020204030204" pitchFamily="34" charset="0"/>
                <a:cs typeface="Times New Roman" panose="02020603050405020304" pitchFamily="18" charset="0"/>
              </a:rPr>
              <a:t>geen</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reden</a:t>
            </a:r>
            <a:r>
              <a:rPr lang="en-GB" sz="3600" dirty="0">
                <a:solidFill>
                  <a:srgbClr val="FFC000"/>
                </a:solidFill>
                <a:latin typeface="Calibri" panose="020F0502020204030204" pitchFamily="34" charset="0"/>
                <a:cs typeface="Times New Roman" panose="02020603050405020304" pitchFamily="18" charset="0"/>
              </a:rPr>
              <a:t> om </a:t>
            </a:r>
            <a:r>
              <a:rPr lang="en-GB" sz="3600" dirty="0" err="1">
                <a:solidFill>
                  <a:srgbClr val="FFC000"/>
                </a:solidFill>
                <a:latin typeface="Calibri" panose="020F0502020204030204" pitchFamily="34" charset="0"/>
                <a:cs typeface="Times New Roman" panose="02020603050405020304" pitchFamily="18" charset="0"/>
              </a:rPr>
              <a:t>dit</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politisering</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te</a:t>
            </a:r>
            <a:r>
              <a:rPr lang="en-GB" sz="3600" dirty="0">
                <a:solidFill>
                  <a:srgbClr val="FFC000"/>
                </a:solidFill>
                <a:latin typeface="Calibri" panose="020F0502020204030204" pitchFamily="34" charset="0"/>
                <a:cs typeface="Times New Roman" panose="02020603050405020304" pitchFamily="18" charset="0"/>
              </a:rPr>
              <a:t> </a:t>
            </a:r>
            <a:r>
              <a:rPr lang="en-GB" sz="3600" dirty="0" err="1">
                <a:solidFill>
                  <a:srgbClr val="FFC000"/>
                </a:solidFill>
                <a:latin typeface="Calibri" panose="020F0502020204030204" pitchFamily="34" charset="0"/>
                <a:cs typeface="Times New Roman" panose="02020603050405020304" pitchFamily="18" charset="0"/>
              </a:rPr>
              <a:t>noemen</a:t>
            </a:r>
            <a:endParaRPr lang="nl-BE" sz="2400" dirty="0">
              <a:solidFill>
                <a:srgbClr val="FFC000"/>
              </a:solidFill>
            </a:endParaRPr>
          </a:p>
        </p:txBody>
      </p:sp>
    </p:spTree>
    <p:extLst>
      <p:ext uri="{BB962C8B-B14F-4D97-AF65-F5344CB8AC3E}">
        <p14:creationId xmlns:p14="http://schemas.microsoft.com/office/powerpoint/2010/main" val="208716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365125"/>
            <a:ext cx="10515600" cy="1325563"/>
          </a:xfrm>
        </p:spPr>
        <p:txBody>
          <a:bodyPr>
            <a:noAutofit/>
          </a:bodyPr>
          <a:lstStyle/>
          <a:p>
            <a:r>
              <a:rPr lang="nl-BE" dirty="0"/>
              <a:t>Verschuiving 3: naar 'werken in de discretionaire ruimte'’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838200" y="1929384"/>
            <a:ext cx="10515600" cy="4659604"/>
          </a:xfrm>
        </p:spPr>
        <p:txBody>
          <a:bodyPr>
            <a:normAutofit lnSpcReduction="10000"/>
          </a:bodyPr>
          <a:lstStyle/>
          <a:p>
            <a:pPr marL="0" indent="0">
              <a:lnSpc>
                <a:spcPct val="100000"/>
              </a:lnSpc>
              <a:spcBef>
                <a:spcPts val="0"/>
              </a:spcBef>
              <a:spcAft>
                <a:spcPts val="600"/>
              </a:spcAft>
              <a:buNone/>
            </a:pP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Discretionaire</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ruimte</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is de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ruimte</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die professionals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krijgen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of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nemen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om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te</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handelen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binnen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de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grenzen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van de wet of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bestaande</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regels. </a:t>
            </a:r>
          </a:p>
          <a:p>
            <a:pPr marL="0" indent="0">
              <a:lnSpc>
                <a:spcPct val="100000"/>
              </a:lnSpc>
              <a:spcBef>
                <a:spcPts val="0"/>
              </a:spcBef>
              <a:spcAft>
                <a:spcPts val="600"/>
              </a:spcAft>
              <a:buNone/>
            </a:pP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Dit</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zijn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handelingen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die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afwijken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van de procedures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regels die de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overheid</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of het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beleid</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van de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organisatie</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waar</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ze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werken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err="1">
                <a:solidFill>
                  <a:srgbClr val="FFC000"/>
                </a:solidFill>
                <a:latin typeface="Calibri" panose="020F0502020204030204" pitchFamily="34" charset="0"/>
                <a:ea typeface="Times New Roman" panose="02020603050405020304" pitchFamily="18" charset="0"/>
                <a:cs typeface="Times New Roman" panose="02020603050405020304" pitchFamily="18" charset="0"/>
              </a:rPr>
              <a:t>voorschrijven</a:t>
            </a:r>
            <a:r>
              <a:rPr lang="en-GB"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00000"/>
              </a:lnSpc>
              <a:spcBef>
                <a:spcPts val="0"/>
              </a:spcBef>
              <a:spcAft>
                <a:spcPts val="600"/>
              </a:spcAft>
              <a:buNone/>
            </a:pPr>
            <a:r>
              <a:rPr lang="en-GB"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Bijvoorbeeld</a:t>
            </a:r>
            <a:r>
              <a:rPr lang="en-GB" dirty="0">
                <a:latin typeface="Calibri" panose="020F0502020204030204" pitchFamily="34" charset="0"/>
                <a:ea typeface="Times New Roman" panose="02020603050405020304" pitchFamily="18" charset="0"/>
                <a:cs typeface="Times New Roman" panose="02020603050405020304" pitchFamily="18" charset="0"/>
              </a:rPr>
              <a:t> de </a:t>
            </a:r>
            <a:r>
              <a:rPr lang="en-GB" dirty="0" err="1">
                <a:latin typeface="Calibri" panose="020F0502020204030204" pitchFamily="34" charset="0"/>
                <a:ea typeface="Times New Roman" panose="02020603050405020304" pitchFamily="18" charset="0"/>
                <a:cs typeface="Times New Roman" panose="02020603050405020304" pitchFamily="18" charset="0"/>
              </a:rPr>
              <a:t>maatschappelijk</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werker</a:t>
            </a:r>
            <a:r>
              <a:rPr lang="en-GB" dirty="0">
                <a:latin typeface="Calibri" panose="020F0502020204030204" pitchFamily="34" charset="0"/>
                <a:ea typeface="Times New Roman" panose="02020603050405020304" pitchFamily="18" charset="0"/>
                <a:cs typeface="Times New Roman" panose="02020603050405020304" pitchFamily="18" charset="0"/>
              </a:rPr>
              <a:t> die </a:t>
            </a:r>
            <a:r>
              <a:rPr lang="en-GB" dirty="0" err="1">
                <a:latin typeface="Calibri" panose="020F0502020204030204" pitchFamily="34" charset="0"/>
                <a:ea typeface="Times New Roman" panose="02020603050405020304" pitchFamily="18" charset="0"/>
                <a:cs typeface="Times New Roman" panose="02020603050405020304" pitchFamily="18" charset="0"/>
              </a:rPr>
              <a:t>een</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zeer</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ruime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invulling</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geeft</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aan</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activering</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en</a:t>
            </a:r>
            <a:r>
              <a:rPr lang="en-GB" dirty="0">
                <a:latin typeface="Calibri" panose="020F0502020204030204" pitchFamily="34" charset="0"/>
                <a:ea typeface="Times New Roman" panose="02020603050405020304" pitchFamily="18" charset="0"/>
                <a:cs typeface="Times New Roman" panose="02020603050405020304" pitchFamily="18" charset="0"/>
              </a:rPr>
              <a:t>/of '</a:t>
            </a:r>
            <a:r>
              <a:rPr lang="en-GB" dirty="0" err="1">
                <a:latin typeface="Calibri" panose="020F0502020204030204" pitchFamily="34" charset="0"/>
                <a:ea typeface="Times New Roman" panose="02020603050405020304" pitchFamily="18" charset="0"/>
                <a:cs typeface="Times New Roman" panose="02020603050405020304" pitchFamily="18" charset="0"/>
              </a:rPr>
              <a:t>werkbereidheid</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verruimt</a:t>
            </a:r>
            <a:r>
              <a:rPr lang="en-GB" dirty="0">
                <a:latin typeface="Calibri" panose="020F0502020204030204" pitchFamily="34" charset="0"/>
                <a:ea typeface="Times New Roman" panose="02020603050405020304" pitchFamily="18" charset="0"/>
                <a:cs typeface="Times New Roman" panose="02020603050405020304" pitchFamily="18" charset="0"/>
              </a:rPr>
              <a:t> de </a:t>
            </a:r>
            <a:r>
              <a:rPr lang="en-GB" dirty="0" err="1">
                <a:latin typeface="Calibri" panose="020F0502020204030204" pitchFamily="34" charset="0"/>
                <a:ea typeface="Times New Roman" panose="02020603050405020304" pitchFamily="18" charset="0"/>
                <a:cs typeface="Times New Roman" panose="02020603050405020304" pitchFamily="18" charset="0"/>
              </a:rPr>
              <a:t>mogelijke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mogelijkheden</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voor</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maatschappelijke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participatie</a:t>
            </a:r>
            <a:r>
              <a:rPr lang="en-GB" dirty="0">
                <a:latin typeface="Calibri" panose="020F0502020204030204" pitchFamily="34" charset="0"/>
                <a:ea typeface="Times New Roman" panose="02020603050405020304" pitchFamily="18" charset="0"/>
                <a:cs typeface="Times New Roman" panose="02020603050405020304" pitchFamily="18" charset="0"/>
              </a:rPr>
              <a:t> van de </a:t>
            </a:r>
            <a:r>
              <a:rPr lang="en-GB" dirty="0" err="1">
                <a:latin typeface="Calibri" panose="020F0502020204030204" pitchFamily="34" charset="0"/>
                <a:ea typeface="Times New Roman" panose="02020603050405020304" pitchFamily="18" charset="0"/>
                <a:cs typeface="Times New Roman" panose="02020603050405020304" pitchFamily="18" charset="0"/>
              </a:rPr>
              <a:t>hulpvrager</a:t>
            </a: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00000"/>
              </a:lnSpc>
              <a:spcBef>
                <a:spcPts val="0"/>
              </a:spcBef>
              <a:spcAft>
                <a:spcPts val="600"/>
              </a:spcAft>
              <a:buNone/>
            </a:pPr>
            <a:r>
              <a:rPr lang="en-GB" sz="2400" dirty="0">
                <a:latin typeface="Calibri" panose="020F0502020204030204" pitchFamily="34" charset="0"/>
                <a:ea typeface="Times New Roman" panose="02020603050405020304" pitchFamily="18" charset="0"/>
                <a:cs typeface="Times New Roman" panose="02020603050405020304" pitchFamily="18" charset="0"/>
              </a:rPr>
              <a:t>
</a:t>
            </a:r>
            <a:endParaRPr lang="nl-BE" dirty="0"/>
          </a:p>
        </p:txBody>
      </p:sp>
    </p:spTree>
    <p:extLst>
      <p:ext uri="{BB962C8B-B14F-4D97-AF65-F5344CB8AC3E}">
        <p14:creationId xmlns:p14="http://schemas.microsoft.com/office/powerpoint/2010/main" val="213204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365125"/>
            <a:ext cx="10515600" cy="1325563"/>
          </a:xfrm>
        </p:spPr>
        <p:txBody>
          <a:bodyPr>
            <a:noAutofit/>
          </a:bodyPr>
          <a:lstStyle/>
          <a:p>
            <a:r>
              <a:rPr lang="nl-BE" dirty="0"/>
              <a:t>Verschuving 3: naar 'werken in de discretionaire ruimte'’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838200" y="1055337"/>
            <a:ext cx="10515600" cy="5293742"/>
          </a:xfrm>
        </p:spPr>
        <p:txBody>
          <a:bodyPr>
            <a:normAutofit fontScale="25000" lnSpcReduction="20000"/>
          </a:bodyPr>
          <a:lstStyle/>
          <a:p>
            <a:pPr marL="0" indent="0">
              <a:lnSpc>
                <a:spcPct val="170000"/>
              </a:lnSpc>
              <a:spcBef>
                <a:spcPts val="0"/>
              </a:spcBef>
              <a:spcAft>
                <a:spcPts val="600"/>
              </a:spcAft>
              <a:buNone/>
            </a:pPr>
            <a:endParaRPr lang="en-GB" sz="6400" b="1" dirty="0">
              <a:solidFill>
                <a:srgbClr val="FFC000"/>
              </a:solidFill>
              <a:latin typeface="+mj-lt"/>
              <a:ea typeface="Times New Roman" panose="02020603050405020304" pitchFamily="18" charset="0"/>
              <a:cs typeface="Times New Roman" panose="02020603050405020304" pitchFamily="18" charset="0"/>
            </a:endParaRPr>
          </a:p>
          <a:p>
            <a:pPr marL="0" indent="0">
              <a:lnSpc>
                <a:spcPct val="170000"/>
              </a:lnSpc>
              <a:spcBef>
                <a:spcPts val="0"/>
              </a:spcBef>
              <a:spcAft>
                <a:spcPts val="600"/>
              </a:spcAft>
              <a:buNone/>
            </a:pPr>
            <a:endParaRPr lang="en-GB" sz="6400" b="1" dirty="0">
              <a:solidFill>
                <a:srgbClr val="FFC000"/>
              </a:solidFill>
              <a:latin typeface="+mj-lt"/>
              <a:ea typeface="Times New Roman" panose="02020603050405020304" pitchFamily="18" charset="0"/>
              <a:cs typeface="Times New Roman" panose="02020603050405020304" pitchFamily="18" charset="0"/>
            </a:endParaRPr>
          </a:p>
          <a:p>
            <a:pPr marL="0" indent="0">
              <a:lnSpc>
                <a:spcPct val="170000"/>
              </a:lnSpc>
              <a:spcBef>
                <a:spcPts val="0"/>
              </a:spcBef>
              <a:spcAft>
                <a:spcPts val="600"/>
              </a:spcAft>
              <a:buNone/>
            </a:pPr>
            <a:r>
              <a:rPr lang="en-GB" sz="7200" b="1" dirty="0" err="1">
                <a:solidFill>
                  <a:srgbClr val="FFC000"/>
                </a:solidFill>
                <a:latin typeface="+mj-lt"/>
                <a:ea typeface="Times New Roman" panose="02020603050405020304" pitchFamily="18" charset="0"/>
                <a:cs typeface="Times New Roman" panose="02020603050405020304" pitchFamily="18" charset="0"/>
              </a:rPr>
              <a:t>Discretionaire</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ruimte</a:t>
            </a:r>
            <a:r>
              <a:rPr lang="en-GB" sz="7200" b="1" dirty="0">
                <a:solidFill>
                  <a:srgbClr val="FFC000"/>
                </a:solidFill>
                <a:latin typeface="+mj-lt"/>
                <a:ea typeface="Times New Roman" panose="02020603050405020304" pitchFamily="18" charset="0"/>
                <a:cs typeface="Times New Roman" panose="02020603050405020304" pitchFamily="18" charset="0"/>
              </a:rPr>
              <a:t> op </a:t>
            </a:r>
            <a:r>
              <a:rPr lang="en-GB" sz="7200" b="1" dirty="0" err="1">
                <a:solidFill>
                  <a:srgbClr val="FFC000"/>
                </a:solidFill>
                <a:latin typeface="+mj-lt"/>
                <a:ea typeface="Times New Roman" panose="02020603050405020304" pitchFamily="18" charset="0"/>
                <a:cs typeface="Times New Roman" panose="02020603050405020304" pitchFamily="18" charset="0"/>
              </a:rPr>
              <a:t>zich</a:t>
            </a:r>
            <a:r>
              <a:rPr lang="en-GB" sz="7200" b="1" dirty="0">
                <a:solidFill>
                  <a:srgbClr val="FFC000"/>
                </a:solidFill>
                <a:latin typeface="+mj-lt"/>
                <a:ea typeface="Times New Roman" panose="02020603050405020304" pitchFamily="18" charset="0"/>
                <a:cs typeface="Times New Roman" panose="02020603050405020304" pitchFamily="18" charset="0"/>
              </a:rPr>
              <a:t> is op </a:t>
            </a:r>
            <a:r>
              <a:rPr lang="en-GB" sz="7200" b="1" dirty="0" err="1">
                <a:solidFill>
                  <a:srgbClr val="FFC000"/>
                </a:solidFill>
                <a:latin typeface="+mj-lt"/>
                <a:ea typeface="Times New Roman" panose="02020603050405020304" pitchFamily="18" charset="0"/>
                <a:cs typeface="Times New Roman" panose="02020603050405020304" pitchFamily="18" charset="0"/>
              </a:rPr>
              <a:t>zich</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niet</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politiserend</a:t>
            </a:r>
            <a:r>
              <a:rPr lang="en-GB" sz="7200" b="1" dirty="0">
                <a:solidFill>
                  <a:srgbClr val="FFC000"/>
                </a:solidFill>
                <a:latin typeface="+mj-lt"/>
                <a:ea typeface="Times New Roman" panose="02020603050405020304" pitchFamily="18" charset="0"/>
                <a:cs typeface="Times New Roman" panose="02020603050405020304" pitchFamily="18" charset="0"/>
              </a:rPr>
              <a:t>, maar </a:t>
            </a:r>
            <a:r>
              <a:rPr lang="en-GB" sz="7200" b="1" dirty="0" err="1">
                <a:solidFill>
                  <a:srgbClr val="FFC000"/>
                </a:solidFill>
                <a:latin typeface="+mj-lt"/>
                <a:ea typeface="Times New Roman" panose="02020603050405020304" pitchFamily="18" charset="0"/>
                <a:cs typeface="Times New Roman" panose="02020603050405020304" pitchFamily="18" charset="0"/>
              </a:rPr>
              <a:t>kan</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belangrijk</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zijn</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als</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opstapje</a:t>
            </a:r>
            <a:r>
              <a:rPr lang="en-GB" sz="7200" b="1" dirty="0">
                <a:solidFill>
                  <a:srgbClr val="FFC000"/>
                </a:solidFill>
                <a:latin typeface="+mj-lt"/>
                <a:ea typeface="Times New Roman" panose="02020603050405020304" pitchFamily="18" charset="0"/>
                <a:cs typeface="Times New Roman" panose="02020603050405020304" pitchFamily="18" charset="0"/>
              </a:rPr>
              <a:t>. Wie </a:t>
            </a:r>
            <a:r>
              <a:rPr lang="en-GB" sz="7200" b="1" dirty="0" err="1">
                <a:solidFill>
                  <a:srgbClr val="FFC000"/>
                </a:solidFill>
                <a:latin typeface="+mj-lt"/>
                <a:ea typeface="Times New Roman" panose="02020603050405020304" pitchFamily="18" charset="0"/>
                <a:cs typeface="Times New Roman" panose="02020603050405020304" pitchFamily="18" charset="0"/>
              </a:rPr>
              <a:t>als</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maatschappelijk</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werker</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niet</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weet</a:t>
            </a:r>
            <a:r>
              <a:rPr lang="en-GB" sz="7200" b="1" dirty="0">
                <a:solidFill>
                  <a:srgbClr val="FFC000"/>
                </a:solidFill>
                <a:latin typeface="+mj-lt"/>
                <a:ea typeface="Times New Roman" panose="02020603050405020304" pitchFamily="18" charset="0"/>
                <a:cs typeface="Times New Roman" panose="02020603050405020304" pitchFamily="18" charset="0"/>
              </a:rPr>
              <a:t> wat de </a:t>
            </a:r>
            <a:r>
              <a:rPr lang="en-GB" sz="7200" b="1" dirty="0" err="1">
                <a:solidFill>
                  <a:srgbClr val="FFC000"/>
                </a:solidFill>
                <a:latin typeface="+mj-lt"/>
                <a:ea typeface="Times New Roman" panose="02020603050405020304" pitchFamily="18" charset="0"/>
                <a:cs typeface="Times New Roman" panose="02020603050405020304" pitchFamily="18" charset="0"/>
              </a:rPr>
              <a:t>mogelijke</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ruimte</a:t>
            </a:r>
            <a:r>
              <a:rPr lang="en-GB" sz="7200" b="1" dirty="0">
                <a:solidFill>
                  <a:srgbClr val="FFC000"/>
                </a:solidFill>
                <a:latin typeface="+mj-lt"/>
                <a:ea typeface="Times New Roman" panose="02020603050405020304" pitchFamily="18" charset="0"/>
                <a:cs typeface="Times New Roman" panose="02020603050405020304" pitchFamily="18" charset="0"/>
              </a:rPr>
              <a:t> is om regels om </a:t>
            </a:r>
            <a:r>
              <a:rPr lang="en-GB" sz="7200" b="1" dirty="0" err="1">
                <a:solidFill>
                  <a:srgbClr val="FFC000"/>
                </a:solidFill>
                <a:latin typeface="+mj-lt"/>
                <a:ea typeface="Times New Roman" panose="02020603050405020304" pitchFamily="18" charset="0"/>
                <a:cs typeface="Times New Roman" panose="02020603050405020304" pitchFamily="18" charset="0"/>
              </a:rPr>
              <a:t>te</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buigen</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en</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te</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experimenteren</a:t>
            </a:r>
            <a:r>
              <a:rPr lang="en-GB" sz="7200" b="1" dirty="0">
                <a:solidFill>
                  <a:srgbClr val="FFC000"/>
                </a:solidFill>
                <a:latin typeface="+mj-lt"/>
                <a:ea typeface="Times New Roman" panose="02020603050405020304" pitchFamily="18" charset="0"/>
                <a:cs typeface="Times New Roman" panose="02020603050405020304" pitchFamily="18" charset="0"/>
              </a:rPr>
              <a:t> met </a:t>
            </a:r>
            <a:r>
              <a:rPr lang="en-GB" sz="7200" b="1" dirty="0" err="1">
                <a:solidFill>
                  <a:srgbClr val="FFC000"/>
                </a:solidFill>
                <a:latin typeface="+mj-lt"/>
                <a:ea typeface="Times New Roman" panose="02020603050405020304" pitchFamily="18" charset="0"/>
                <a:cs typeface="Times New Roman" panose="02020603050405020304" pitchFamily="18" charset="0"/>
              </a:rPr>
              <a:t>rechteninterpretatie</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en</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uitvoering</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kan</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zich</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niet</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b="1" dirty="0" err="1">
                <a:solidFill>
                  <a:srgbClr val="FFC000"/>
                </a:solidFill>
                <a:latin typeface="+mj-lt"/>
                <a:ea typeface="Times New Roman" panose="02020603050405020304" pitchFamily="18" charset="0"/>
                <a:cs typeface="Times New Roman" panose="02020603050405020304" pitchFamily="18" charset="0"/>
              </a:rPr>
              <a:t>positioneren</a:t>
            </a:r>
            <a:r>
              <a:rPr lang="en-GB" sz="7200" b="1" dirty="0">
                <a:solidFill>
                  <a:srgbClr val="FFC000"/>
                </a:solidFill>
                <a:latin typeface="+mj-lt"/>
                <a:ea typeface="Times New Roman" panose="02020603050405020304" pitchFamily="18" charset="0"/>
                <a:cs typeface="Times New Roman" panose="02020603050405020304" pitchFamily="18" charset="0"/>
              </a:rPr>
              <a:t>. </a:t>
            </a:r>
            <a:r>
              <a:rPr lang="en-GB" sz="7200" dirty="0">
                <a:solidFill>
                  <a:srgbClr val="FFC000"/>
                </a:solidFill>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Dit</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experimenteren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binnen</a:t>
            </a:r>
            <a:r>
              <a:rPr lang="en-GB" sz="7200" dirty="0">
                <a:latin typeface="+mj-lt"/>
                <a:ea typeface="Times New Roman" panose="02020603050405020304" pitchFamily="18" charset="0"/>
                <a:cs typeface="Times New Roman" panose="02020603050405020304" pitchFamily="18" charset="0"/>
              </a:rPr>
              <a:t> de </a:t>
            </a:r>
            <a:r>
              <a:rPr lang="en-GB" sz="7200" dirty="0" err="1">
                <a:latin typeface="+mj-lt"/>
                <a:ea typeface="Times New Roman" panose="02020603050405020304" pitchFamily="18" charset="0"/>
                <a:cs typeface="Times New Roman" panose="02020603050405020304" pitchFamily="18" charset="0"/>
              </a:rPr>
              <a:t>discretionaire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ruimte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kan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een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opstapje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zijn</a:t>
            </a:r>
            <a:r>
              <a:rPr lang="en-GB" sz="7200" dirty="0">
                <a:latin typeface="+mj-lt"/>
                <a:ea typeface="Times New Roman" panose="02020603050405020304" pitchFamily="18" charset="0"/>
                <a:cs typeface="Times New Roman" panose="02020603050405020304" pitchFamily="18" charset="0"/>
              </a:rPr>
              <a:t> om het </a:t>
            </a:r>
            <a:r>
              <a:rPr lang="en-GB" sz="7200" dirty="0" err="1">
                <a:latin typeface="+mj-lt"/>
                <a:ea typeface="Times New Roman" panose="02020603050405020304" pitchFamily="18" charset="0"/>
                <a:cs typeface="Times New Roman" panose="02020603050405020304" pitchFamily="18" charset="0"/>
              </a:rPr>
              <a:t>probleem</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meer</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collectief</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aan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te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pakken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openbaar</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te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maken</a:t>
            </a:r>
            <a:r>
              <a:rPr lang="en-GB" sz="7200" dirty="0">
                <a:latin typeface="+mj-lt"/>
                <a:ea typeface="Times New Roman" panose="02020603050405020304" pitchFamily="18" charset="0"/>
                <a:cs typeface="Times New Roman" panose="02020603050405020304" pitchFamily="18" charset="0"/>
              </a:rPr>
              <a:t>. Of om </a:t>
            </a:r>
            <a:r>
              <a:rPr lang="en-GB" sz="7200" dirty="0" err="1">
                <a:latin typeface="+mj-lt"/>
                <a:ea typeface="Times New Roman" panose="02020603050405020304" pitchFamily="18" charset="0"/>
                <a:cs typeface="Times New Roman" panose="02020603050405020304" pitchFamily="18" charset="0"/>
              </a:rPr>
              <a:t>goed</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te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kunnen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inschatten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dat</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bepaalde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zaken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niet</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gepolitiseerd</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moeten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worden</a:t>
            </a:r>
            <a:r>
              <a:rPr lang="en-GB" sz="7200" dirty="0">
                <a:latin typeface="+mj-lt"/>
                <a:ea typeface="Times New Roman" panose="02020603050405020304" pitchFamily="18" charset="0"/>
                <a:cs typeface="Times New Roman" panose="02020603050405020304" pitchFamily="18" charset="0"/>
              </a:rPr>
              <a:t>. </a:t>
            </a:r>
          </a:p>
          <a:p>
            <a:pPr marL="0" indent="0">
              <a:lnSpc>
                <a:spcPct val="170000"/>
              </a:lnSpc>
              <a:spcBef>
                <a:spcPts val="0"/>
              </a:spcBef>
              <a:spcAft>
                <a:spcPts val="600"/>
              </a:spcAft>
              <a:buNone/>
            </a:pPr>
            <a:r>
              <a:rPr lang="en-GB" sz="7200" dirty="0">
                <a:latin typeface="+mj-lt"/>
                <a:ea typeface="Times New Roman" panose="02020603050405020304" pitchFamily="18" charset="0"/>
                <a:cs typeface="Times New Roman" panose="02020603050405020304" pitchFamily="18" charset="0"/>
              </a:rPr>
              <a:t>In </a:t>
            </a:r>
            <a:r>
              <a:rPr lang="en-GB" sz="7200" dirty="0" err="1">
                <a:latin typeface="+mj-lt"/>
                <a:ea typeface="Times New Roman" panose="02020603050405020304" pitchFamily="18" charset="0"/>
                <a:cs typeface="Times New Roman" panose="02020603050405020304" pitchFamily="18" charset="0"/>
              </a:rPr>
              <a:t>een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situatie</a:t>
            </a:r>
            <a:r>
              <a:rPr lang="en-GB" sz="7200" dirty="0">
                <a:latin typeface="+mj-lt"/>
                <a:ea typeface="Times New Roman" panose="02020603050405020304" pitchFamily="18" charset="0"/>
                <a:cs typeface="Times New Roman" panose="02020603050405020304" pitchFamily="18" charset="0"/>
              </a:rPr>
              <a:t> van </a:t>
            </a:r>
            <a:r>
              <a:rPr lang="en-GB" sz="7200" dirty="0" err="1">
                <a:latin typeface="+mj-lt"/>
                <a:ea typeface="Times New Roman" panose="02020603050405020304" pitchFamily="18" charset="0"/>
                <a:cs typeface="Times New Roman" panose="02020603050405020304" pitchFamily="18" charset="0"/>
              </a:rPr>
              <a:t>machteloosheid</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kan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politisering</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immers</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ook</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leiden</a:t>
            </a:r>
            <a:r>
              <a:rPr lang="en-GB" sz="7200" dirty="0">
                <a:latin typeface="+mj-lt"/>
                <a:ea typeface="Times New Roman" panose="02020603050405020304" pitchFamily="18" charset="0"/>
                <a:cs typeface="Times New Roman" panose="02020603050405020304" pitchFamily="18" charset="0"/>
              </a:rPr>
              <a:t> tot </a:t>
            </a:r>
            <a:r>
              <a:rPr lang="en-GB" sz="7200" dirty="0" err="1">
                <a:latin typeface="+mj-lt"/>
                <a:ea typeface="Times New Roman" panose="02020603050405020304" pitchFamily="18" charset="0"/>
                <a:cs typeface="Times New Roman" panose="02020603050405020304" pitchFamily="18" charset="0"/>
              </a:rPr>
              <a:t>ondermijning</a:t>
            </a:r>
            <a:r>
              <a:rPr lang="en-GB" sz="7200" dirty="0">
                <a:latin typeface="+mj-lt"/>
                <a:ea typeface="Times New Roman" panose="02020603050405020304" pitchFamily="18" charset="0"/>
                <a:cs typeface="Times New Roman" panose="02020603050405020304" pitchFamily="18" charset="0"/>
              </a:rPr>
              <a:t> van </a:t>
            </a:r>
            <a:r>
              <a:rPr lang="en-GB" sz="7200" dirty="0" err="1">
                <a:latin typeface="+mj-lt"/>
                <a:ea typeface="Times New Roman" panose="02020603050405020304" pitchFamily="18" charset="0"/>
                <a:cs typeface="Times New Roman" panose="02020603050405020304" pitchFamily="18" charset="0"/>
              </a:rPr>
              <a:t>rechten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bijvoorbeeld</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voor</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mensen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zonder</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legaal</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verblijf</a:t>
            </a:r>
            <a:r>
              <a:rPr lang="en-GB" sz="7200" dirty="0">
                <a:latin typeface="+mj-lt"/>
                <a:ea typeface="Times New Roman" panose="02020603050405020304" pitchFamily="18" charset="0"/>
                <a:cs typeface="Times New Roman" panose="02020603050405020304" pitchFamily="18" charset="0"/>
              </a:rPr>
              <a:t>. Het </a:t>
            </a:r>
            <a:r>
              <a:rPr lang="en-GB" sz="7200" dirty="0" err="1">
                <a:latin typeface="+mj-lt"/>
                <a:ea typeface="Times New Roman" panose="02020603050405020304" pitchFamily="18" charset="0"/>
                <a:cs typeface="Times New Roman" panose="02020603050405020304" pitchFamily="18" charset="0"/>
              </a:rPr>
              <a:t>kan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dus</a:t>
            </a:r>
            <a:r>
              <a:rPr lang="en-GB" sz="7200" dirty="0">
                <a:latin typeface="+mj-lt"/>
                <a:ea typeface="Times New Roman" panose="02020603050405020304" pitchFamily="18" charset="0"/>
                <a:cs typeface="Times New Roman" panose="02020603050405020304" pitchFamily="18" charset="0"/>
              </a:rPr>
              <a:t> perfect </a:t>
            </a:r>
            <a:r>
              <a:rPr lang="en-GB" sz="7200" dirty="0" err="1">
                <a:latin typeface="+mj-lt"/>
                <a:ea typeface="Times New Roman" panose="02020603050405020304" pitchFamily="18" charset="0"/>
                <a:cs typeface="Times New Roman" panose="02020603050405020304" pitchFamily="18" charset="0"/>
              </a:rPr>
              <a:t>verdedigbaar</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zijn</a:t>
            </a:r>
            <a:r>
              <a:rPr lang="en-GB" sz="7200" dirty="0">
                <a:latin typeface="+mj-lt"/>
                <a:ea typeface="Times New Roman" panose="02020603050405020304" pitchFamily="18" charset="0"/>
                <a:cs typeface="Times New Roman" panose="02020603050405020304" pitchFamily="18" charset="0"/>
              </a:rPr>
              <a:t> om </a:t>
            </a:r>
            <a:r>
              <a:rPr lang="en-GB" sz="7200" dirty="0" err="1">
                <a:latin typeface="+mj-lt"/>
                <a:ea typeface="Times New Roman" panose="02020603050405020304" pitchFamily="18" charset="0"/>
                <a:cs typeface="Times New Roman" panose="02020603050405020304" pitchFamily="18" charset="0"/>
              </a:rPr>
              <a:t>rechten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binnen</a:t>
            </a:r>
            <a:r>
              <a:rPr lang="en-GB" sz="7200" dirty="0">
                <a:latin typeface="+mj-lt"/>
                <a:ea typeface="Times New Roman" panose="02020603050405020304" pitchFamily="18" charset="0"/>
                <a:cs typeface="Times New Roman" panose="02020603050405020304" pitchFamily="18" charset="0"/>
              </a:rPr>
              <a:t> de </a:t>
            </a:r>
            <a:r>
              <a:rPr lang="en-GB" sz="7200" dirty="0" err="1">
                <a:latin typeface="+mj-lt"/>
                <a:ea typeface="Times New Roman" panose="02020603050405020304" pitchFamily="18" charset="0"/>
                <a:cs typeface="Times New Roman" panose="02020603050405020304" pitchFamily="18" charset="0"/>
              </a:rPr>
              <a:t>discretionaire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ruimte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veilig</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te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stellen</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zonder</a:t>
            </a:r>
            <a:r>
              <a:rPr lang="en-GB" sz="7200" dirty="0">
                <a:latin typeface="+mj-lt"/>
                <a:ea typeface="Times New Roman" panose="02020603050405020304" pitchFamily="18" charset="0"/>
                <a:cs typeface="Times New Roman" panose="02020603050405020304" pitchFamily="18" charset="0"/>
              </a:rPr>
              <a:t> die </a:t>
            </a:r>
            <a:r>
              <a:rPr lang="en-GB" sz="7200" dirty="0" err="1">
                <a:latin typeface="+mj-lt"/>
                <a:ea typeface="Times New Roman" panose="02020603050405020304" pitchFamily="18" charset="0"/>
                <a:cs typeface="Times New Roman" panose="02020603050405020304" pitchFamily="18" charset="0"/>
              </a:rPr>
              <a:t>kwestie</a:t>
            </a:r>
            <a:r>
              <a:rPr lang="en-GB" sz="7200" dirty="0">
                <a:latin typeface="+mj-lt"/>
                <a:ea typeface="Times New Roman" panose="02020603050405020304" pitchFamily="18" charset="0"/>
                <a:cs typeface="Times New Roman" panose="02020603050405020304" pitchFamily="18" charset="0"/>
              </a:rPr>
              <a:t> in de </a:t>
            </a:r>
            <a:r>
              <a:rPr lang="en-GB" sz="7200" dirty="0" err="1">
                <a:latin typeface="+mj-lt"/>
                <a:ea typeface="Times New Roman" panose="02020603050405020304" pitchFamily="18" charset="0"/>
                <a:cs typeface="Times New Roman" panose="02020603050405020304" pitchFamily="18" charset="0"/>
              </a:rPr>
              <a:t>publieke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sfeer</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te</a:t>
            </a:r>
            <a:r>
              <a:rPr lang="en-GB" sz="7200" dirty="0">
                <a:latin typeface="+mj-lt"/>
                <a:ea typeface="Times New Roman" panose="02020603050405020304" pitchFamily="18" charset="0"/>
                <a:cs typeface="Times New Roman" panose="02020603050405020304" pitchFamily="18" charset="0"/>
              </a:rPr>
              <a:t> </a:t>
            </a:r>
            <a:r>
              <a:rPr lang="en-GB" sz="7200" dirty="0" err="1">
                <a:latin typeface="+mj-lt"/>
                <a:ea typeface="Times New Roman" panose="02020603050405020304" pitchFamily="18" charset="0"/>
                <a:cs typeface="Times New Roman" panose="02020603050405020304" pitchFamily="18" charset="0"/>
              </a:rPr>
              <a:t>politiseren</a:t>
            </a:r>
            <a:r>
              <a:rPr lang="en-GB" sz="7200" dirty="0">
                <a:latin typeface="+mj-lt"/>
                <a:ea typeface="Times New Roman" panose="02020603050405020304" pitchFamily="18" charset="0"/>
                <a:cs typeface="Times New Roman" panose="02020603050405020304" pitchFamily="18" charset="0"/>
              </a:rPr>
              <a:t>.
</a:t>
            </a:r>
            <a:endParaRPr lang="nl-BE" sz="7200" dirty="0">
              <a:latin typeface="+mj-lt"/>
            </a:endParaRPr>
          </a:p>
          <a:p>
            <a:pPr marL="0" indent="0">
              <a:lnSpc>
                <a:spcPct val="100000"/>
              </a:lnSpc>
              <a:spcBef>
                <a:spcPts val="0"/>
              </a:spcBef>
              <a:spcAft>
                <a:spcPts val="600"/>
              </a:spcAft>
              <a:buNone/>
            </a:pPr>
            <a:r>
              <a:rPr lang="en-GB" sz="2400" dirty="0">
                <a:latin typeface="Calibri" panose="020F0502020204030204" pitchFamily="34" charset="0"/>
                <a:ea typeface="Times New Roman" panose="02020603050405020304" pitchFamily="18" charset="0"/>
                <a:cs typeface="Times New Roman" panose="02020603050405020304" pitchFamily="18" charset="0"/>
              </a:rPr>
              <a:t>
</a:t>
            </a:r>
            <a:endParaRPr lang="nl-BE" dirty="0"/>
          </a:p>
        </p:txBody>
      </p:sp>
    </p:spTree>
    <p:extLst>
      <p:ext uri="{BB962C8B-B14F-4D97-AF65-F5344CB8AC3E}">
        <p14:creationId xmlns:p14="http://schemas.microsoft.com/office/powerpoint/2010/main" val="144996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F9E22BF-C15E-5F42-99EB-0FA270C55A73}"/>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err="1">
                <a:solidFill>
                  <a:schemeClr val="tx1"/>
                </a:solidFill>
                <a:latin typeface="+mj-lt"/>
                <a:ea typeface="+mj-ea"/>
                <a:cs typeface="+mj-cs"/>
              </a:rPr>
              <a:t>Politisering</a:t>
            </a:r>
            <a:r>
              <a:rPr lang="en-US" sz="7200" kern="1200" dirty="0">
                <a:solidFill>
                  <a:schemeClr val="tx1"/>
                </a:solidFill>
                <a:latin typeface="+mj-lt"/>
                <a:ea typeface="+mj-ea"/>
                <a:cs typeface="+mj-cs"/>
              </a:rPr>
              <a:t> is “in”!</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72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309E2D6-4A24-D855-F06D-20E86A6BDCAA}"/>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5600" kern="1200">
                <a:solidFill>
                  <a:schemeClr val="tx1"/>
                </a:solidFill>
                <a:latin typeface="+mj-lt"/>
                <a:ea typeface="+mj-ea"/>
                <a:cs typeface="+mj-cs"/>
              </a:rPr>
              <a:t>2 strategieën voor politisering</a:t>
            </a:r>
            <a:br>
              <a:rPr lang="en-US" sz="5600" kern="1200">
                <a:solidFill>
                  <a:schemeClr val="tx1"/>
                </a:solidFill>
                <a:latin typeface="+mj-lt"/>
                <a:ea typeface="+mj-ea"/>
                <a:cs typeface="+mj-cs"/>
              </a:rPr>
            </a:br>
            <a:r>
              <a:rPr lang="en-US" sz="5600" kern="1200">
                <a:solidFill>
                  <a:schemeClr val="tx1"/>
                </a:solidFill>
                <a:latin typeface="+mj-lt"/>
                <a:ea typeface="+mj-ea"/>
                <a:cs typeface="+mj-cs"/>
              </a:rPr>
              <a:t>Agonistische politiek &amp; prefiguratieve politiek</a:t>
            </a: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jdelijke aanduiding voor dianummer 4">
            <a:extLst>
              <a:ext uri="{FF2B5EF4-FFF2-40B4-BE49-F238E27FC236}">
                <a16:creationId xmlns:a16="http://schemas.microsoft.com/office/drawing/2014/main" id="{5FF98F36-7E47-3596-4FE2-D3AFA548BBF7}"/>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FCA3638F-6D52-644A-9831-93255061F043}" type="slidenum">
              <a:rPr lang="en-US">
                <a:solidFill>
                  <a:schemeClr val="tx1">
                    <a:lumMod val="50000"/>
                    <a:lumOff val="50000"/>
                  </a:schemeClr>
                </a:solidFill>
              </a:rPr>
              <a:pPr>
                <a:spcAft>
                  <a:spcPts val="600"/>
                </a:spcAft>
              </a:pPr>
              <a:t>20</a:t>
            </a:fld>
            <a:endParaRPr lang="en-US">
              <a:solidFill>
                <a:schemeClr val="tx1">
                  <a:lumMod val="50000"/>
                  <a:lumOff val="50000"/>
                </a:schemeClr>
              </a:solidFill>
            </a:endParaRPr>
          </a:p>
        </p:txBody>
      </p:sp>
    </p:spTree>
    <p:extLst>
      <p:ext uri="{BB962C8B-B14F-4D97-AF65-F5344CB8AC3E}">
        <p14:creationId xmlns:p14="http://schemas.microsoft.com/office/powerpoint/2010/main" val="237960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548A4-6502-FE47-8DDC-C43CA6969B9F}"/>
              </a:ext>
            </a:extLst>
          </p:cNvPr>
          <p:cNvSpPr>
            <a:spLocks noGrp="1"/>
          </p:cNvSpPr>
          <p:nvPr>
            <p:ph type="title"/>
          </p:nvPr>
        </p:nvSpPr>
        <p:spPr>
          <a:xfrm>
            <a:off x="281700" y="224983"/>
            <a:ext cx="5700000" cy="684000"/>
          </a:xfrm>
        </p:spPr>
        <p:txBody>
          <a:bodyPr anchor="t">
            <a:noAutofit/>
          </a:bodyPr>
          <a:lstStyle/>
          <a:p>
            <a:r>
              <a:rPr lang="nl-NL" sz="2800" dirty="0" err="1">
                <a:solidFill>
                  <a:srgbClr val="FFC000"/>
                </a:solidFill>
              </a:rPr>
              <a:t>Agonistische</a:t>
            </a:r>
            <a:r>
              <a:rPr lang="nl-NL" sz="2800" dirty="0">
                <a:solidFill>
                  <a:srgbClr val="FFC000"/>
                </a:solidFill>
              </a:rPr>
              <a:t> strategie als hefboom voor politisering</a:t>
            </a:r>
            <a:endParaRPr lang="nl-BE" sz="2800" dirty="0">
              <a:solidFill>
                <a:srgbClr val="FFC000"/>
              </a:solidFill>
            </a:endParaRPr>
          </a:p>
        </p:txBody>
      </p:sp>
      <p:sp>
        <p:nvSpPr>
          <p:cNvPr id="3" name="Tijdelijke aanduiding voor inhoud 2">
            <a:extLst>
              <a:ext uri="{FF2B5EF4-FFF2-40B4-BE49-F238E27FC236}">
                <a16:creationId xmlns:a16="http://schemas.microsoft.com/office/drawing/2014/main" id="{AEB33F45-9417-4F47-AF4B-CAB503DD00F8}"/>
              </a:ext>
            </a:extLst>
          </p:cNvPr>
          <p:cNvSpPr>
            <a:spLocks noGrp="1"/>
          </p:cNvSpPr>
          <p:nvPr>
            <p:ph idx="1"/>
          </p:nvPr>
        </p:nvSpPr>
        <p:spPr>
          <a:xfrm>
            <a:off x="163445" y="1325777"/>
            <a:ext cx="6465955" cy="5307240"/>
          </a:xfrm>
        </p:spPr>
        <p:txBody>
          <a:bodyPr anchor="t">
            <a:normAutofit fontScale="77500" lnSpcReduction="20000"/>
          </a:bodyPr>
          <a:lstStyle/>
          <a:p>
            <a:pPr marL="0" indent="0">
              <a:lnSpc>
                <a:spcPct val="90000"/>
              </a:lnSpc>
              <a:buNone/>
            </a:pPr>
            <a:r>
              <a:rPr lang="nl-BE" sz="3100" b="1" dirty="0">
                <a:latin typeface="+mn-lt"/>
              </a:rPr>
              <a:t>Focus is tegensprekelijkheid. </a:t>
            </a:r>
          </a:p>
          <a:p>
            <a:pPr marL="0" indent="0">
              <a:lnSpc>
                <a:spcPct val="90000"/>
              </a:lnSpc>
              <a:buNone/>
            </a:pPr>
            <a:endParaRPr lang="nl-BE" sz="3100" b="1" dirty="0">
              <a:latin typeface="+mn-lt"/>
            </a:endParaRPr>
          </a:p>
          <a:p>
            <a:pPr lvl="3">
              <a:lnSpc>
                <a:spcPct val="90000"/>
              </a:lnSpc>
            </a:pPr>
            <a:r>
              <a:rPr lang="nl-BE" sz="3100" dirty="0"/>
              <a:t>Een stukje “power by numbers” tonen: </a:t>
            </a:r>
            <a:r>
              <a:rPr lang="nl-BE" sz="3100" i="1" dirty="0"/>
              <a:t>“Kijk eens naar mijn achterban!”</a:t>
            </a:r>
          </a:p>
          <a:p>
            <a:pPr lvl="3">
              <a:lnSpc>
                <a:spcPct val="90000"/>
              </a:lnSpc>
            </a:pPr>
            <a:r>
              <a:rPr lang="nl-BE" sz="3100" dirty="0"/>
              <a:t> bijvoorbeeld via Ledenwerving, ledenbinding</a:t>
            </a:r>
            <a:endParaRPr lang="nl-BE" sz="3100" i="1" dirty="0"/>
          </a:p>
          <a:p>
            <a:pPr lvl="3">
              <a:lnSpc>
                <a:spcPct val="90000"/>
              </a:lnSpc>
            </a:pPr>
            <a:r>
              <a:rPr lang="nl-BE" sz="3100" dirty="0"/>
              <a:t> Omzetten in de praktijk van sociale strijd en wegen op het beleid (compromismodel: overlegdemocratie). </a:t>
            </a:r>
          </a:p>
          <a:p>
            <a:pPr lvl="3">
              <a:lnSpc>
                <a:spcPct val="90000"/>
              </a:lnSpc>
            </a:pPr>
            <a:r>
              <a:rPr lang="nl-BE" sz="3100" b="1" dirty="0"/>
              <a:t>Dit heet “agonistische politiek”</a:t>
            </a:r>
          </a:p>
          <a:p>
            <a:pPr lvl="3">
              <a:lnSpc>
                <a:spcPct val="90000"/>
              </a:lnSpc>
            </a:pPr>
            <a:endParaRPr lang="nl-BE" sz="3100" b="1" dirty="0"/>
          </a:p>
          <a:p>
            <a:pPr lvl="3">
              <a:lnSpc>
                <a:spcPct val="90000"/>
              </a:lnSpc>
            </a:pPr>
            <a:r>
              <a:rPr lang="nl-BE" sz="3100" b="1" dirty="0"/>
              <a:t>VOORBEELD: De vakbonden die mobiliseren op straat in betoging</a:t>
            </a:r>
          </a:p>
          <a:p>
            <a:pPr lvl="3">
              <a:lnSpc>
                <a:spcPct val="90000"/>
              </a:lnSpc>
            </a:pPr>
            <a:r>
              <a:rPr lang="nl-BE" sz="3100" b="1" dirty="0"/>
              <a:t>VOORBEELD: De manifestaties van ”DE WITTE WOEDE” (ZORGPERSONEEL)</a:t>
            </a:r>
            <a:endParaRPr lang="nl-BE" sz="3100" dirty="0"/>
          </a:p>
          <a:p>
            <a:pPr lvl="3">
              <a:lnSpc>
                <a:spcPct val="90000"/>
              </a:lnSpc>
            </a:pPr>
            <a:endParaRPr lang="nl-BE" sz="1500" dirty="0"/>
          </a:p>
          <a:p>
            <a:pPr marL="0" indent="0">
              <a:lnSpc>
                <a:spcPct val="90000"/>
              </a:lnSpc>
              <a:buNone/>
            </a:pPr>
            <a:r>
              <a:rPr lang="nl-BE" sz="1500" dirty="0"/>
              <a:t>	</a:t>
            </a:r>
          </a:p>
        </p:txBody>
      </p:sp>
      <p:pic>
        <p:nvPicPr>
          <p:cNvPr id="6" name="Afbeelding 5">
            <a:extLst>
              <a:ext uri="{FF2B5EF4-FFF2-40B4-BE49-F238E27FC236}">
                <a16:creationId xmlns:a16="http://schemas.microsoft.com/office/drawing/2014/main" id="{B33954FF-4A33-8C09-891C-165C13A63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0"/>
            <a:ext cx="5562599" cy="6858000"/>
          </a:xfrm>
          <a:prstGeom prst="rect">
            <a:avLst/>
          </a:prstGeom>
          <a:noFill/>
        </p:spPr>
      </p:pic>
    </p:spTree>
    <p:extLst>
      <p:ext uri="{BB962C8B-B14F-4D97-AF65-F5344CB8AC3E}">
        <p14:creationId xmlns:p14="http://schemas.microsoft.com/office/powerpoint/2010/main" val="1016535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tekst&#10;&#10;Automatisch gegenereerde beschrijving">
            <a:extLst>
              <a:ext uri="{FF2B5EF4-FFF2-40B4-BE49-F238E27FC236}">
                <a16:creationId xmlns:a16="http://schemas.microsoft.com/office/drawing/2014/main" id="{964150D0-ED6B-F94D-BF2D-4F0E0E7E28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670" b="15731"/>
          <a:stretch/>
        </p:blipFill>
        <p:spPr>
          <a:xfrm>
            <a:off x="151392" y="822960"/>
            <a:ext cx="6932314" cy="3590191"/>
          </a:xfrm>
        </p:spPr>
      </p:pic>
      <p:sp>
        <p:nvSpPr>
          <p:cNvPr id="4" name="Tijdelijke aanduiding voor voettekst 3">
            <a:extLst>
              <a:ext uri="{FF2B5EF4-FFF2-40B4-BE49-F238E27FC236}">
                <a16:creationId xmlns:a16="http://schemas.microsoft.com/office/drawing/2014/main" id="{5C6EE61E-0A2D-D243-AEB9-90031DA236D3}"/>
              </a:ext>
            </a:extLst>
          </p:cNvPr>
          <p:cNvSpPr>
            <a:spLocks noGrp="1"/>
          </p:cNvSpPr>
          <p:nvPr>
            <p:ph type="ftr" sz="quarter" idx="11"/>
          </p:nvPr>
        </p:nvSpPr>
        <p:spPr/>
        <p:txBody>
          <a:bodyPr/>
          <a:lstStyle/>
          <a:p>
            <a:r>
              <a:rPr lang="en-US"/>
              <a:t>Maatschappelijke Dienstverlening</a:t>
            </a:r>
          </a:p>
        </p:txBody>
      </p:sp>
      <p:sp>
        <p:nvSpPr>
          <p:cNvPr id="5" name="Tijdelijke aanduiding voor dianummer 4">
            <a:extLst>
              <a:ext uri="{FF2B5EF4-FFF2-40B4-BE49-F238E27FC236}">
                <a16:creationId xmlns:a16="http://schemas.microsoft.com/office/drawing/2014/main" id="{606288A7-F4F5-6243-94CA-B0EE397418D2}"/>
              </a:ext>
            </a:extLst>
          </p:cNvPr>
          <p:cNvSpPr>
            <a:spLocks noGrp="1"/>
          </p:cNvSpPr>
          <p:nvPr>
            <p:ph type="sldNum" sz="quarter" idx="12"/>
          </p:nvPr>
        </p:nvSpPr>
        <p:spPr/>
        <p:txBody>
          <a:bodyPr/>
          <a:lstStyle/>
          <a:p>
            <a:fld id="{FCA3638F-6D52-644A-9831-93255061F043}" type="slidenum">
              <a:rPr lang="nl-BE" smtClean="0"/>
              <a:t>22</a:t>
            </a:fld>
            <a:endParaRPr lang="nl-BE"/>
          </a:p>
        </p:txBody>
      </p:sp>
      <p:sp>
        <p:nvSpPr>
          <p:cNvPr id="6" name="Titel 1">
            <a:extLst>
              <a:ext uri="{FF2B5EF4-FFF2-40B4-BE49-F238E27FC236}">
                <a16:creationId xmlns:a16="http://schemas.microsoft.com/office/drawing/2014/main" id="{47264C49-94B0-514F-8A41-2AD978E456A8}"/>
              </a:ext>
            </a:extLst>
          </p:cNvPr>
          <p:cNvSpPr>
            <a:spLocks noGrp="1"/>
          </p:cNvSpPr>
          <p:nvPr>
            <p:ph type="title"/>
          </p:nvPr>
        </p:nvSpPr>
        <p:spPr>
          <a:xfrm>
            <a:off x="838200" y="228664"/>
            <a:ext cx="10515600" cy="921313"/>
          </a:xfrm>
        </p:spPr>
        <p:txBody>
          <a:bodyPr>
            <a:normAutofit fontScale="90000"/>
          </a:bodyPr>
          <a:lstStyle/>
          <a:p>
            <a:pPr algn="ctr"/>
            <a:r>
              <a:rPr lang="nl-NL" sz="4900" b="1" dirty="0" err="1">
                <a:solidFill>
                  <a:srgbClr val="FFC000"/>
                </a:solidFill>
              </a:rPr>
              <a:t>Agonistische</a:t>
            </a:r>
            <a:r>
              <a:rPr lang="nl-NL" sz="4900" b="1" dirty="0">
                <a:solidFill>
                  <a:srgbClr val="FFC000"/>
                </a:solidFill>
              </a:rPr>
              <a:t> politiek kortwieken</a:t>
            </a:r>
            <a:br>
              <a:rPr lang="nl-NL" sz="4400" dirty="0"/>
            </a:br>
            <a:endParaRPr lang="nl-BE" dirty="0"/>
          </a:p>
        </p:txBody>
      </p:sp>
      <p:pic>
        <p:nvPicPr>
          <p:cNvPr id="2" name="Tijdelijke aanduiding voor inhoud 10">
            <a:extLst>
              <a:ext uri="{FF2B5EF4-FFF2-40B4-BE49-F238E27FC236}">
                <a16:creationId xmlns:a16="http://schemas.microsoft.com/office/drawing/2014/main" id="{940604A2-2A2A-7784-CFC7-B868F8321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706" y="822961"/>
            <a:ext cx="4956902" cy="5806376"/>
          </a:xfrm>
          <a:prstGeom prst="rect">
            <a:avLst/>
          </a:prstGeom>
        </p:spPr>
      </p:pic>
      <p:sp>
        <p:nvSpPr>
          <p:cNvPr id="3" name="Rechthoek 2">
            <a:extLst>
              <a:ext uri="{FF2B5EF4-FFF2-40B4-BE49-F238E27FC236}">
                <a16:creationId xmlns:a16="http://schemas.microsoft.com/office/drawing/2014/main" id="{71187063-FA75-0DD0-7D5D-CAA456842A50}"/>
              </a:ext>
            </a:extLst>
          </p:cNvPr>
          <p:cNvSpPr/>
          <p:nvPr/>
        </p:nvSpPr>
        <p:spPr>
          <a:xfrm>
            <a:off x="379992" y="4413151"/>
            <a:ext cx="6475114" cy="2308324"/>
          </a:xfrm>
          <a:prstGeom prst="rect">
            <a:avLst/>
          </a:prstGeom>
          <a:solidFill>
            <a:schemeClr val="tx1">
              <a:lumMod val="20000"/>
              <a:lumOff val="80000"/>
            </a:schemeClr>
          </a:solidFill>
        </p:spPr>
        <p:txBody>
          <a:bodyPr wrap="square">
            <a:spAutoFit/>
          </a:bodyPr>
          <a:lstStyle/>
          <a:p>
            <a:r>
              <a:rPr lang="nl-BE" sz="1400" dirty="0">
                <a:solidFill>
                  <a:srgbClr val="222222"/>
                </a:solidFill>
                <a:latin typeface="Arial" panose="020B0604020202020204" pitchFamily="34" charset="0"/>
              </a:rPr>
              <a:t>De vakbonden moeten het primaat van de politiek en de democratie aanvaarden. De politiek neemt maatregelen in het algemeen belang, na overleg met alle betrokken actoren en is gelegitimeerd door verkiezingen. De vakbonden daarentegen verdedigen een partieel belang, op basis van een vermeende getalsterkte. (…) De vakbonden moeten het primaat van de politiek en de democratie aanvaarden. De politiek neemt maatregelen in het algemeen belang, na overleg met alle betrokken actoren en is gelegitimeerd door verkiezingen. De vakbonden daarentegen verdedigen een partieel belang, op basis van een vermeende getalsterkte.</a:t>
            </a:r>
            <a:endParaRPr lang="nl-BE" sz="1400" dirty="0"/>
          </a:p>
          <a:p>
            <a:endParaRPr lang="nl-BE" dirty="0"/>
          </a:p>
        </p:txBody>
      </p:sp>
    </p:spTree>
    <p:extLst>
      <p:ext uri="{BB962C8B-B14F-4D97-AF65-F5344CB8AC3E}">
        <p14:creationId xmlns:p14="http://schemas.microsoft.com/office/powerpoint/2010/main" val="352149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4A15E-4BEA-7C28-66DE-18F4E81103A2}"/>
              </a:ext>
            </a:extLst>
          </p:cNvPr>
          <p:cNvSpPr>
            <a:spLocks noGrp="1"/>
          </p:cNvSpPr>
          <p:nvPr>
            <p:ph type="title"/>
          </p:nvPr>
        </p:nvSpPr>
        <p:spPr/>
        <p:txBody>
          <a:bodyPr/>
          <a:lstStyle/>
          <a:p>
            <a:endParaRPr lang="nl-BE" dirty="0"/>
          </a:p>
        </p:txBody>
      </p:sp>
      <p:sp>
        <p:nvSpPr>
          <p:cNvPr id="4" name="Tijdelijke aanduiding voor voettekst 3">
            <a:extLst>
              <a:ext uri="{FF2B5EF4-FFF2-40B4-BE49-F238E27FC236}">
                <a16:creationId xmlns:a16="http://schemas.microsoft.com/office/drawing/2014/main" id="{80B5A0EF-A843-4608-33EA-3ACB207A95FE}"/>
              </a:ext>
            </a:extLst>
          </p:cNvPr>
          <p:cNvSpPr>
            <a:spLocks noGrp="1"/>
          </p:cNvSpPr>
          <p:nvPr>
            <p:ph type="ftr" sz="quarter" idx="11"/>
          </p:nvPr>
        </p:nvSpPr>
        <p:spPr/>
        <p:txBody>
          <a:bodyPr/>
          <a:lstStyle/>
          <a:p>
            <a:r>
              <a:rPr lang="en-US"/>
              <a:t>Maatschappelijke Dienstverlening</a:t>
            </a:r>
          </a:p>
        </p:txBody>
      </p:sp>
      <p:sp>
        <p:nvSpPr>
          <p:cNvPr id="5" name="Tijdelijke aanduiding voor dianummer 4">
            <a:extLst>
              <a:ext uri="{FF2B5EF4-FFF2-40B4-BE49-F238E27FC236}">
                <a16:creationId xmlns:a16="http://schemas.microsoft.com/office/drawing/2014/main" id="{A2115547-7919-6B9A-B938-A3054F7C0993}"/>
              </a:ext>
            </a:extLst>
          </p:cNvPr>
          <p:cNvSpPr>
            <a:spLocks noGrp="1"/>
          </p:cNvSpPr>
          <p:nvPr>
            <p:ph type="sldNum" sz="quarter" idx="12"/>
          </p:nvPr>
        </p:nvSpPr>
        <p:spPr/>
        <p:txBody>
          <a:bodyPr/>
          <a:lstStyle/>
          <a:p>
            <a:fld id="{FCA3638F-6D52-644A-9831-93255061F043}" type="slidenum">
              <a:rPr lang="nl-BE" smtClean="0"/>
              <a:t>23</a:t>
            </a:fld>
            <a:endParaRPr lang="nl-BE"/>
          </a:p>
        </p:txBody>
      </p:sp>
      <p:pic>
        <p:nvPicPr>
          <p:cNvPr id="1028" name="Picture 4" descr="Kan een afbeelding zijn van 6 mensen, buitenshuis en , met de tekst WACHTEN OM SERIEUS GENOMEN TEWORDEN TE onbond #Wijkonderneming MO Gent">
            <a:extLst>
              <a:ext uri="{FF2B5EF4-FFF2-40B4-BE49-F238E27FC236}">
                <a16:creationId xmlns:a16="http://schemas.microsoft.com/office/drawing/2014/main" id="{B98F8F3F-B6F6-7277-DD3A-8EADBFC87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425" y="0"/>
            <a:ext cx="66325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Tijdelijke aanduiding voor inhoud 10" descr="Afbeelding met tekst, schermafbeelding, mensen, menigte&#10;&#10;Automatisch gegenereerde beschrijving">
            <a:extLst>
              <a:ext uri="{FF2B5EF4-FFF2-40B4-BE49-F238E27FC236}">
                <a16:creationId xmlns:a16="http://schemas.microsoft.com/office/drawing/2014/main" id="{7A10FE85-5BE8-D3D1-D186-9809DB9A7F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5559425" cy="6858000"/>
          </a:xfrm>
        </p:spPr>
      </p:pic>
    </p:spTree>
    <p:extLst>
      <p:ext uri="{BB962C8B-B14F-4D97-AF65-F5344CB8AC3E}">
        <p14:creationId xmlns:p14="http://schemas.microsoft.com/office/powerpoint/2010/main" val="242213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19287-E72A-F541-A915-29DA9A257B32}"/>
              </a:ext>
            </a:extLst>
          </p:cNvPr>
          <p:cNvSpPr>
            <a:spLocks noGrp="1"/>
          </p:cNvSpPr>
          <p:nvPr>
            <p:ph type="title"/>
          </p:nvPr>
        </p:nvSpPr>
        <p:spPr>
          <a:xfrm>
            <a:off x="396000" y="203242"/>
            <a:ext cx="10515600" cy="684000"/>
          </a:xfrm>
        </p:spPr>
        <p:txBody>
          <a:bodyPr>
            <a:normAutofit fontScale="90000"/>
          </a:bodyPr>
          <a:lstStyle/>
          <a:p>
            <a:br>
              <a:rPr lang="nl-BE" sz="2400" dirty="0"/>
            </a:br>
            <a:endParaRPr lang="nl-BE" dirty="0"/>
          </a:p>
        </p:txBody>
      </p:sp>
      <p:sp>
        <p:nvSpPr>
          <p:cNvPr id="5" name="Tijdelijke aanduiding voor dianummer 4">
            <a:extLst>
              <a:ext uri="{FF2B5EF4-FFF2-40B4-BE49-F238E27FC236}">
                <a16:creationId xmlns:a16="http://schemas.microsoft.com/office/drawing/2014/main" id="{0BCFBE30-1AC6-FA41-B672-76ADC41EA34A}"/>
              </a:ext>
            </a:extLst>
          </p:cNvPr>
          <p:cNvSpPr>
            <a:spLocks noGrp="1"/>
          </p:cNvSpPr>
          <p:nvPr>
            <p:ph type="sldNum" sz="quarter" idx="12"/>
          </p:nvPr>
        </p:nvSpPr>
        <p:spPr/>
        <p:txBody>
          <a:bodyPr/>
          <a:lstStyle/>
          <a:p>
            <a:fld id="{FCA3638F-6D52-644A-9831-93255061F043}" type="slidenum">
              <a:rPr lang="nl-BE" smtClean="0"/>
              <a:t>24</a:t>
            </a:fld>
            <a:endParaRPr lang="nl-BE"/>
          </a:p>
        </p:txBody>
      </p:sp>
      <p:sp>
        <p:nvSpPr>
          <p:cNvPr id="3" name="Rechthoek 2">
            <a:extLst>
              <a:ext uri="{FF2B5EF4-FFF2-40B4-BE49-F238E27FC236}">
                <a16:creationId xmlns:a16="http://schemas.microsoft.com/office/drawing/2014/main" id="{44BD7190-4763-7F49-8E2E-31302AFDA1E7}"/>
              </a:ext>
            </a:extLst>
          </p:cNvPr>
          <p:cNvSpPr/>
          <p:nvPr/>
        </p:nvSpPr>
        <p:spPr>
          <a:xfrm>
            <a:off x="7215956" y="345338"/>
            <a:ext cx="4594624" cy="6801862"/>
          </a:xfrm>
          <a:prstGeom prst="rect">
            <a:avLst/>
          </a:prstGeom>
        </p:spPr>
        <p:txBody>
          <a:bodyPr wrap="square">
            <a:spAutoFit/>
          </a:bodyPr>
          <a:lstStyle/>
          <a:p>
            <a:pPr marL="285750" indent="-285750">
              <a:buFont typeface="Arial" panose="020B0604020202020204" pitchFamily="34" charset="0"/>
              <a:buChar char="•"/>
            </a:pPr>
            <a:r>
              <a:rPr lang="nl-BE" sz="2000" dirty="0">
                <a:solidFill>
                  <a:srgbClr val="FFC000"/>
                </a:solidFill>
              </a:rPr>
              <a:t>Prefiguratieve politiek is een term uit anarchistische hoek</a:t>
            </a:r>
            <a:r>
              <a:rPr lang="nl-BE" sz="2000" dirty="0"/>
              <a:t>. Prefiguratieve politiek kent haar oorsprong bij de Russische anarchist Michail Bakoenin, een rivaal van Karl Marx. </a:t>
            </a:r>
          </a:p>
          <a:p>
            <a:pPr marL="285750" indent="-285750">
              <a:buFont typeface="Arial" panose="020B0604020202020204" pitchFamily="34" charset="0"/>
              <a:buChar char="•"/>
            </a:pPr>
            <a:r>
              <a:rPr lang="nl-BE" sz="2000" dirty="0"/>
              <a:t>Een grotere consistentie tussen doel en middel, waarbij de staat onmogelijk kon dienen als middel tot dat doel. </a:t>
            </a:r>
            <a:r>
              <a:rPr lang="nl-BE" sz="2000" dirty="0">
                <a:solidFill>
                  <a:srgbClr val="FFC000"/>
                </a:solidFill>
              </a:rPr>
              <a:t>Het was de gemeenschap die zich moest organiseren</a:t>
            </a:r>
            <a:r>
              <a:rPr lang="nl-BE" sz="2000" dirty="0"/>
              <a:t>, om gecentraliseerde staatsmacht van zich af te werpen. </a:t>
            </a:r>
          </a:p>
          <a:p>
            <a:pPr marL="285750" indent="-285750">
              <a:buFont typeface="Arial" panose="020B0604020202020204" pitchFamily="34" charset="0"/>
              <a:buChar char="•"/>
            </a:pPr>
            <a:endParaRPr lang="nl-BE" sz="2000" dirty="0"/>
          </a:p>
          <a:p>
            <a:pPr marL="285750" indent="-285750">
              <a:buFont typeface="Arial" panose="020B0604020202020204" pitchFamily="34" charset="0"/>
              <a:buChar char="•"/>
            </a:pPr>
            <a:r>
              <a:rPr lang="nl-BE" sz="2000" dirty="0"/>
              <a:t>De inzet ervan is gemakkelijk samen te vatten met een slagzin: </a:t>
            </a:r>
            <a:r>
              <a:rPr lang="nl-BE" sz="2000" dirty="0">
                <a:solidFill>
                  <a:srgbClr val="FFC000"/>
                </a:solidFill>
              </a:rPr>
              <a:t>‘Building the new society in the shell of the old’. </a:t>
            </a:r>
          </a:p>
          <a:p>
            <a:pPr marL="285750" indent="-285750">
              <a:buFont typeface="Arial" panose="020B0604020202020204" pitchFamily="34" charset="0"/>
              <a:buChar char="•"/>
            </a:pPr>
            <a:r>
              <a:rPr lang="nl-BE" sz="2000" dirty="0"/>
              <a:t>Anders gezegd: prefiguratieve politiek is een politieke praktijk die zich ontvouwt in het hier en nu. </a:t>
            </a:r>
            <a:r>
              <a:rPr lang="nl-BE" sz="2000" dirty="0">
                <a:solidFill>
                  <a:srgbClr val="FFC000"/>
                </a:solidFill>
              </a:rPr>
              <a:t>Het is een voorafspiegeling van de andere samenleving die we nastreven</a:t>
            </a:r>
            <a:r>
              <a:rPr lang="nl-BE" sz="2000" dirty="0"/>
              <a:t>. </a:t>
            </a:r>
          </a:p>
          <a:p>
            <a:endParaRPr lang="nl-BE" sz="1600" dirty="0"/>
          </a:p>
          <a:p>
            <a:pPr marL="285750" indent="-285750">
              <a:buFont typeface="Arial" panose="020B0604020202020204" pitchFamily="34" charset="0"/>
              <a:buChar char="•"/>
            </a:pPr>
            <a:endParaRPr lang="nl-BE" sz="2000" dirty="0"/>
          </a:p>
        </p:txBody>
      </p:sp>
      <p:sp>
        <p:nvSpPr>
          <p:cNvPr id="9" name="Tekstvak 8">
            <a:extLst>
              <a:ext uri="{FF2B5EF4-FFF2-40B4-BE49-F238E27FC236}">
                <a16:creationId xmlns:a16="http://schemas.microsoft.com/office/drawing/2014/main" id="{C60EDD23-EBF8-7A41-A1C9-E716D6408C8F}"/>
              </a:ext>
            </a:extLst>
          </p:cNvPr>
          <p:cNvSpPr txBox="1"/>
          <p:nvPr/>
        </p:nvSpPr>
        <p:spPr>
          <a:xfrm>
            <a:off x="396000" y="203242"/>
            <a:ext cx="6617672" cy="584775"/>
          </a:xfrm>
          <a:prstGeom prst="rect">
            <a:avLst/>
          </a:prstGeom>
          <a:noFill/>
        </p:spPr>
        <p:txBody>
          <a:bodyPr wrap="square" rtlCol="0">
            <a:spAutoFit/>
          </a:bodyPr>
          <a:lstStyle/>
          <a:p>
            <a:r>
              <a:rPr lang="nl-BE" sz="2400" b="1" dirty="0">
                <a:solidFill>
                  <a:schemeClr val="accent2"/>
                </a:solidFill>
              </a:rPr>
              <a:t> </a:t>
            </a:r>
            <a:r>
              <a:rPr lang="nl-BE" sz="3200" b="1" dirty="0">
                <a:solidFill>
                  <a:schemeClr val="accent2"/>
                </a:solidFill>
              </a:rPr>
              <a:t>Politisering via Prefiguratieve politiek</a:t>
            </a:r>
            <a:endParaRPr lang="nl-BE" sz="2400" b="1" dirty="0">
              <a:solidFill>
                <a:schemeClr val="accent2"/>
              </a:solidFill>
            </a:endParaRPr>
          </a:p>
        </p:txBody>
      </p:sp>
      <p:pic>
        <p:nvPicPr>
          <p:cNvPr id="2050" name="Picture 2">
            <a:extLst>
              <a:ext uri="{FF2B5EF4-FFF2-40B4-BE49-F238E27FC236}">
                <a16:creationId xmlns:a16="http://schemas.microsoft.com/office/drawing/2014/main" id="{B90A6280-8ADE-775B-215B-7F1F7612F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20" y="887242"/>
            <a:ext cx="3227193" cy="57675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istol University Press | The Future Is Now: An Introduction to Prefigurative  Politics, Edited by Lara Monticelli">
            <a:extLst>
              <a:ext uri="{FF2B5EF4-FFF2-40B4-BE49-F238E27FC236}">
                <a16:creationId xmlns:a16="http://schemas.microsoft.com/office/drawing/2014/main" id="{30C871B7-B6CF-C161-9939-0E01CD41C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899" y="887242"/>
            <a:ext cx="3227193" cy="576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5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548A4-6502-FE47-8DDC-C43CA6969B9F}"/>
              </a:ext>
            </a:extLst>
          </p:cNvPr>
          <p:cNvSpPr>
            <a:spLocks noGrp="1"/>
          </p:cNvSpPr>
          <p:nvPr>
            <p:ph type="title"/>
          </p:nvPr>
        </p:nvSpPr>
        <p:spPr>
          <a:xfrm>
            <a:off x="396000" y="228664"/>
            <a:ext cx="11564352" cy="684000"/>
          </a:xfrm>
        </p:spPr>
        <p:txBody>
          <a:bodyPr anchor="t">
            <a:normAutofit fontScale="90000"/>
          </a:bodyPr>
          <a:lstStyle/>
          <a:p>
            <a:r>
              <a:rPr lang="nl-NL" b="1" dirty="0" err="1">
                <a:solidFill>
                  <a:srgbClr val="FFC000"/>
                </a:solidFill>
              </a:rPr>
              <a:t>Prefiguratieve</a:t>
            </a:r>
            <a:r>
              <a:rPr lang="nl-NL" b="1" dirty="0">
                <a:solidFill>
                  <a:srgbClr val="FFC000"/>
                </a:solidFill>
              </a:rPr>
              <a:t> politiek als hefboom voor politisering</a:t>
            </a:r>
            <a:endParaRPr lang="nl-BE" b="1" dirty="0">
              <a:solidFill>
                <a:srgbClr val="FFC000"/>
              </a:solidFill>
            </a:endParaRPr>
          </a:p>
        </p:txBody>
      </p:sp>
      <p:sp>
        <p:nvSpPr>
          <p:cNvPr id="3" name="Tijdelijke aanduiding voor inhoud 2">
            <a:extLst>
              <a:ext uri="{FF2B5EF4-FFF2-40B4-BE49-F238E27FC236}">
                <a16:creationId xmlns:a16="http://schemas.microsoft.com/office/drawing/2014/main" id="{AEB33F45-9417-4F47-AF4B-CAB503DD00F8}"/>
              </a:ext>
            </a:extLst>
          </p:cNvPr>
          <p:cNvSpPr>
            <a:spLocks noGrp="1"/>
          </p:cNvSpPr>
          <p:nvPr>
            <p:ph sz="half" idx="2"/>
          </p:nvPr>
        </p:nvSpPr>
        <p:spPr>
          <a:xfrm>
            <a:off x="396000" y="1329264"/>
            <a:ext cx="5492736" cy="5300072"/>
          </a:xfrm>
        </p:spPr>
        <p:txBody>
          <a:bodyPr anchor="t">
            <a:normAutofit fontScale="62500" lnSpcReduction="20000"/>
          </a:bodyPr>
          <a:lstStyle/>
          <a:p>
            <a:pPr marL="0" indent="0">
              <a:lnSpc>
                <a:spcPct val="90000"/>
              </a:lnSpc>
              <a:buNone/>
            </a:pPr>
            <a:r>
              <a:rPr lang="nl-BE" b="1" dirty="0"/>
              <a:t>FOCUS IS OPBOUWEN VAN ALTERNATIEVE PRAKTIJKEN</a:t>
            </a:r>
          </a:p>
          <a:p>
            <a:r>
              <a:rPr lang="nl-BE" dirty="0"/>
              <a:t>Autonome praktijken waar mensen zelf vat krijgen op hun leven via dienstverlening. </a:t>
            </a:r>
          </a:p>
          <a:p>
            <a:r>
              <a:rPr lang="nl-BE" dirty="0"/>
              <a:t>Inzet:  “het hier en nu” een alternatief mogelijk maken. </a:t>
            </a:r>
          </a:p>
          <a:p>
            <a:r>
              <a:rPr lang="nl-BE" dirty="0"/>
              <a:t>Stukje tonen “dat er een alternatief is”: “Kijk eens hoe het anders kan!</a:t>
            </a:r>
          </a:p>
          <a:p>
            <a:pPr marL="0" indent="0">
              <a:buNone/>
            </a:pPr>
            <a:endParaRPr lang="nl-BE" dirty="0"/>
          </a:p>
          <a:p>
            <a:pPr marL="0" indent="0">
              <a:buNone/>
            </a:pPr>
            <a:r>
              <a:rPr lang="nl-BE" b="1" dirty="0"/>
              <a:t>VOORBEELDEN</a:t>
            </a:r>
          </a:p>
          <a:p>
            <a:r>
              <a:rPr lang="nl-BE" dirty="0"/>
              <a:t>Het ontstaan van Wijkgezondheidscentra in de jaren ‘80. Eerst marginaal en klein. Nadien strekken ze als voorbeeldpraktijk die kritisch de bestaande aanpak van ziekenhuizen en gezondheidszorg zélf verandert</a:t>
            </a:r>
          </a:p>
          <a:p>
            <a:r>
              <a:rPr lang="nl-BE" dirty="0"/>
              <a:t>Het ontstaan van detentiehuizen. Ooit, 15 jaar terug zeer marginaal. Maar nu een voorbeeldpraktijk voor gedetineerden (gevangenen) die niet meer in een gevangenis de (hele) straf uitzitten. Detentiehuizen-aanpak kent minder herval (recidive)</a:t>
            </a:r>
            <a:r>
              <a:rPr lang="nl-BE" sz="2400" b="1" dirty="0"/>
              <a:t> en meer re-integratie in de samenleving.</a:t>
            </a:r>
          </a:p>
          <a:p>
            <a:pPr marL="1080000" lvl="3" indent="0">
              <a:lnSpc>
                <a:spcPct val="90000"/>
              </a:lnSpc>
              <a:buNone/>
            </a:pPr>
            <a:endParaRPr lang="nl-BE" sz="1100" b="1" dirty="0"/>
          </a:p>
          <a:p>
            <a:pPr marL="0" indent="0">
              <a:lnSpc>
                <a:spcPct val="90000"/>
              </a:lnSpc>
              <a:buNone/>
            </a:pPr>
            <a:r>
              <a:rPr lang="nl-BE" sz="1100" dirty="0"/>
              <a:t>	</a:t>
            </a:r>
          </a:p>
        </p:txBody>
      </p:sp>
      <p:pic>
        <p:nvPicPr>
          <p:cNvPr id="6" name="Picture 2" descr="De Huizen">
            <a:extLst>
              <a:ext uri="{FF2B5EF4-FFF2-40B4-BE49-F238E27FC236}">
                <a16:creationId xmlns:a16="http://schemas.microsoft.com/office/drawing/2014/main" id="{4F297C81-5857-8F35-7E39-FA8B1B9BB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05" r="8123" b="1"/>
          <a:stretch/>
        </p:blipFill>
        <p:spPr bwMode="auto">
          <a:xfrm>
            <a:off x="6192838" y="1328738"/>
            <a:ext cx="5603162" cy="5300072"/>
          </a:xfrm>
          <a:prstGeom prst="rect">
            <a:avLst/>
          </a:prstGeom>
          <a:noFill/>
        </p:spPr>
      </p:pic>
      <p:sp>
        <p:nvSpPr>
          <p:cNvPr id="5" name="Tijdelijke aanduiding voor dianummer 4">
            <a:extLst>
              <a:ext uri="{FF2B5EF4-FFF2-40B4-BE49-F238E27FC236}">
                <a16:creationId xmlns:a16="http://schemas.microsoft.com/office/drawing/2014/main" id="{0133570B-2240-2E4E-8B8F-5505C5881BCC}"/>
              </a:ext>
            </a:extLst>
          </p:cNvPr>
          <p:cNvSpPr>
            <a:spLocks noGrp="1"/>
          </p:cNvSpPr>
          <p:nvPr>
            <p:ph type="sldNum" sz="quarter" idx="12"/>
          </p:nvPr>
        </p:nvSpPr>
        <p:spPr>
          <a:xfrm>
            <a:off x="534291" y="6264211"/>
            <a:ext cx="288000" cy="365125"/>
          </a:xfrm>
        </p:spPr>
        <p:txBody>
          <a:bodyPr anchor="t">
            <a:normAutofit fontScale="92500" lnSpcReduction="20000"/>
          </a:bodyPr>
          <a:lstStyle/>
          <a:p>
            <a:pPr>
              <a:spcAft>
                <a:spcPts val="600"/>
              </a:spcAft>
            </a:pPr>
            <a:fld id="{FCA3638F-6D52-644A-9831-93255061F043}" type="slidenum">
              <a:rPr lang="nl-BE" smtClean="0"/>
              <a:pPr>
                <a:spcAft>
                  <a:spcPts val="600"/>
                </a:spcAft>
              </a:pPr>
              <a:t>25</a:t>
            </a:fld>
            <a:endParaRPr lang="nl-BE"/>
          </a:p>
        </p:txBody>
      </p:sp>
    </p:spTree>
    <p:extLst>
      <p:ext uri="{BB962C8B-B14F-4D97-AF65-F5344CB8AC3E}">
        <p14:creationId xmlns:p14="http://schemas.microsoft.com/office/powerpoint/2010/main" val="403450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B41F8-52B8-C8BA-3FD9-56A248240C13}"/>
              </a:ext>
            </a:extLst>
          </p:cNvPr>
          <p:cNvSpPr>
            <a:spLocks noGrp="1"/>
          </p:cNvSpPr>
          <p:nvPr>
            <p:ph type="title"/>
          </p:nvPr>
        </p:nvSpPr>
        <p:spPr/>
        <p:txBody>
          <a:bodyPr/>
          <a:lstStyle/>
          <a:p>
            <a:r>
              <a:rPr lang="nl-NL" dirty="0" err="1"/>
              <a:t>References</a:t>
            </a:r>
            <a:endParaRPr lang="nl-BE" dirty="0"/>
          </a:p>
        </p:txBody>
      </p:sp>
      <p:sp>
        <p:nvSpPr>
          <p:cNvPr id="3" name="Tijdelijke aanduiding voor inhoud 2">
            <a:extLst>
              <a:ext uri="{FF2B5EF4-FFF2-40B4-BE49-F238E27FC236}">
                <a16:creationId xmlns:a16="http://schemas.microsoft.com/office/drawing/2014/main" id="{6A6E0615-6CAE-1EBE-9744-D560D067D280}"/>
              </a:ext>
            </a:extLst>
          </p:cNvPr>
          <p:cNvSpPr>
            <a:spLocks noGrp="1"/>
          </p:cNvSpPr>
          <p:nvPr>
            <p:ph idx="1"/>
          </p:nvPr>
        </p:nvSpPr>
        <p:spPr>
          <a:xfrm>
            <a:off x="838200" y="1484967"/>
            <a:ext cx="11102788" cy="5373033"/>
          </a:xfrm>
        </p:spPr>
        <p:txBody>
          <a:bodyPr>
            <a:normAutofit/>
          </a:bodyPr>
          <a:lstStyle/>
          <a:p>
            <a:pPr>
              <a:lnSpc>
                <a:spcPct val="120000"/>
              </a:lnSpc>
              <a:spcBef>
                <a:spcPts val="0"/>
              </a:spcBef>
              <a:spcAft>
                <a:spcPts val="300"/>
              </a:spcAft>
            </a:pPr>
            <a:r>
              <a:rPr lang="nl-BE" sz="1200" dirty="0">
                <a:effectLst/>
                <a:ea typeface="Times New Roman" panose="02020603050405020304" pitchFamily="18" charset="0"/>
                <a:cs typeface="Calibri" panose="020F0502020204030204" pitchFamily="34" charset="0"/>
              </a:rPr>
              <a:t>Debruyne, P. &amp; Van Bouchaute, B. (2021) Als sociaal werk wil bouwen aan een betere wereld, mag ze het grotere plaatje niet vergeten. </a:t>
            </a:r>
            <a:r>
              <a:rPr lang="nl-BE" sz="1200" i="1" dirty="0">
                <a:effectLst/>
                <a:ea typeface="Times New Roman" panose="02020603050405020304" pitchFamily="18" charset="0"/>
                <a:cs typeface="Calibri" panose="020F0502020204030204" pitchFamily="34" charset="0"/>
              </a:rPr>
              <a:t>Sociaal.net</a:t>
            </a:r>
            <a:r>
              <a:rPr lang="nl-BE" sz="1200" dirty="0">
                <a:effectLst/>
                <a:ea typeface="Times New Roman" panose="02020603050405020304" pitchFamily="18" charset="0"/>
                <a:cs typeface="Calibri" panose="020F0502020204030204" pitchFamily="34" charset="0"/>
              </a:rPr>
              <a:t>, 26 augustus 2021. </a:t>
            </a:r>
            <a:r>
              <a:rPr lang="nl-BE" sz="1200" u="sng" dirty="0">
                <a:solidFill>
                  <a:srgbClr val="0000FF"/>
                </a:solidFill>
                <a:effectLst/>
                <a:ea typeface="Times New Roman" panose="02020603050405020304" pitchFamily="18" charset="0"/>
                <a:cs typeface="Calibri" panose="020F0502020204030204" pitchFamily="34" charset="0"/>
                <a:hlinkClick r:id="rId2"/>
              </a:rPr>
              <a:t>https://sociaal.net/achtergrond/prefiguratieve-politiek/</a:t>
            </a:r>
            <a:endParaRPr lang="nl-BE" sz="1200" dirty="0">
              <a:effectLst/>
              <a:ea typeface="Times New Roman" panose="02020603050405020304" pitchFamily="18" charset="0"/>
              <a:cs typeface="Times New Roman" panose="02020603050405020304" pitchFamily="18" charset="0"/>
            </a:endParaRPr>
          </a:p>
          <a:p>
            <a:pPr>
              <a:lnSpc>
                <a:spcPct val="120000"/>
              </a:lnSpc>
              <a:spcBef>
                <a:spcPts val="0"/>
              </a:spcBef>
              <a:spcAft>
                <a:spcPts val="300"/>
              </a:spcAft>
            </a:pPr>
            <a:r>
              <a:rPr lang="nl-BE" sz="1200" dirty="0">
                <a:effectLst/>
                <a:ea typeface="Times New Roman" panose="02020603050405020304" pitchFamily="18" charset="0"/>
                <a:cs typeface="Calibri" panose="020F0502020204030204" pitchFamily="34" charset="0"/>
              </a:rPr>
              <a:t>Debruyne, P., Van Bouchaute, B &amp; Naert, J., (2021), Politisering: terug van weggeweest, ook in het sociaal werk. </a:t>
            </a:r>
            <a:r>
              <a:rPr lang="nl-BE" sz="1200" i="1" dirty="0">
                <a:effectLst/>
                <a:ea typeface="Times New Roman" panose="02020603050405020304" pitchFamily="18" charset="0"/>
                <a:cs typeface="Calibri" panose="020F0502020204030204" pitchFamily="34" charset="0"/>
              </a:rPr>
              <a:t>Lava</a:t>
            </a:r>
            <a:r>
              <a:rPr lang="nl-BE" sz="1200" dirty="0">
                <a:effectLst/>
                <a:ea typeface="Times New Roman" panose="02020603050405020304" pitchFamily="18" charset="0"/>
                <a:cs typeface="Calibri" panose="020F0502020204030204" pitchFamily="34" charset="0"/>
              </a:rPr>
              <a:t>, 8 september 2021. </a:t>
            </a:r>
            <a:r>
              <a:rPr lang="nl-BE" sz="1200" u="sng" dirty="0">
                <a:solidFill>
                  <a:srgbClr val="0000FF"/>
                </a:solidFill>
                <a:effectLst/>
                <a:ea typeface="Times New Roman" panose="02020603050405020304" pitchFamily="18" charset="0"/>
                <a:cs typeface="Calibri" panose="020F0502020204030204" pitchFamily="34" charset="0"/>
                <a:hlinkClick r:id="rId3"/>
              </a:rPr>
              <a:t>https://lavamedia.be/politisering-terug-vanweggeweest-ook-in-het-sociaal-werk</a:t>
            </a:r>
            <a:r>
              <a:rPr lang="nl-BE" sz="1200" dirty="0">
                <a:effectLst/>
                <a:ea typeface="Times New Roman" panose="02020603050405020304" pitchFamily="18" charset="0"/>
                <a:cs typeface="Calibri" panose="020F0502020204030204" pitchFamily="34" charset="0"/>
              </a:rPr>
              <a:t>.  V</a:t>
            </a:r>
            <a:endParaRPr lang="nl-BE" sz="1200" dirty="0">
              <a:effectLst/>
              <a:ea typeface="Times New Roman" panose="02020603050405020304" pitchFamily="18" charset="0"/>
              <a:cs typeface="Times New Roman" panose="02020603050405020304" pitchFamily="18" charset="0"/>
            </a:endParaRPr>
          </a:p>
          <a:p>
            <a:pPr>
              <a:lnSpc>
                <a:spcPct val="120000"/>
              </a:lnSpc>
              <a:spcBef>
                <a:spcPts val="0"/>
              </a:spcBef>
              <a:spcAft>
                <a:spcPts val="300"/>
              </a:spcAft>
            </a:pPr>
            <a:r>
              <a:rPr lang="nl-NL" sz="1200" dirty="0">
                <a:effectLst/>
                <a:ea typeface="Times New Roman" panose="02020603050405020304" pitchFamily="18" charset="0"/>
                <a:cs typeface="Calibri" panose="020F0502020204030204" pitchFamily="34" charset="0"/>
              </a:rPr>
              <a:t>Departement Welzijn, Volksgezondheid en Gezin (2020). </a:t>
            </a:r>
            <a:r>
              <a:rPr lang="nl-NL" sz="1200" i="1" dirty="0">
                <a:effectLst/>
                <a:ea typeface="Times New Roman" panose="02020603050405020304" pitchFamily="18" charset="0"/>
                <a:cs typeface="Calibri" panose="020F0502020204030204" pitchFamily="34" charset="0"/>
              </a:rPr>
              <a:t>Sterk Sociaal Werk. Actieplan 2020-2024</a:t>
            </a:r>
            <a:r>
              <a:rPr lang="nl-NL" sz="1200" dirty="0">
                <a:effectLst/>
                <a:ea typeface="Times New Roman" panose="02020603050405020304" pitchFamily="18" charset="0"/>
                <a:cs typeface="Calibri" panose="020F0502020204030204" pitchFamily="34" charset="0"/>
              </a:rPr>
              <a:t>. Brussel: Departement Welzijn, Volksgezondheid en Gezin, p. 42. </a:t>
            </a:r>
            <a:r>
              <a:rPr lang="nl-NL" sz="1200" u="sng" dirty="0">
                <a:solidFill>
                  <a:srgbClr val="0000FF"/>
                </a:solidFill>
                <a:effectLst/>
                <a:ea typeface="Times New Roman" panose="02020603050405020304" pitchFamily="18" charset="0"/>
                <a:cs typeface="Calibri" panose="020F0502020204030204" pitchFamily="34" charset="0"/>
                <a:hlinkClick r:id="rId2"/>
              </a:rPr>
              <a:t>https://publicaties.vlaanderen.be/view-file/32515</a:t>
            </a:r>
            <a:r>
              <a:rPr lang="nl-NL" sz="1200" dirty="0">
                <a:effectLst/>
                <a:ea typeface="Times New Roman" panose="02020603050405020304" pitchFamily="18" charset="0"/>
                <a:cs typeface="Calibri" panose="020F0502020204030204" pitchFamily="34" charset="0"/>
              </a:rPr>
              <a:t> </a:t>
            </a:r>
            <a:endParaRPr lang="nl-BE" sz="1200" dirty="0">
              <a:effectLst/>
              <a:ea typeface="Times New Roman" panose="02020603050405020304" pitchFamily="18" charset="0"/>
              <a:cs typeface="Times New Roman" panose="02020603050405020304" pitchFamily="18" charset="0"/>
            </a:endParaRPr>
          </a:p>
          <a:p>
            <a:pPr>
              <a:lnSpc>
                <a:spcPct val="120000"/>
              </a:lnSpc>
              <a:spcBef>
                <a:spcPts val="0"/>
              </a:spcBef>
              <a:spcAft>
                <a:spcPts val="300"/>
              </a:spcAft>
            </a:pPr>
            <a:r>
              <a:rPr lang="en-US" sz="1200" dirty="0"/>
              <a:t>Dewanckel, L., </a:t>
            </a:r>
            <a:r>
              <a:rPr lang="en-US" sz="1200" dirty="0" err="1"/>
              <a:t>Schiettecat</a:t>
            </a:r>
            <a:r>
              <a:rPr lang="en-US" sz="1200" dirty="0"/>
              <a:t>, T., Hermans, K., Roose, R., Van Lancker, W., &amp; Roets, G. (2022). Researching the non-take up of social rights : a social work perspective. </a:t>
            </a:r>
            <a:r>
              <a:rPr lang="en-US" sz="1200" i="1" dirty="0"/>
              <a:t>British Journal of Social Work</a:t>
            </a:r>
            <a:r>
              <a:rPr lang="en-US" sz="1200" dirty="0"/>
              <a:t>. https://doi.org/10.1093/bjsw/bcab117</a:t>
            </a:r>
            <a:endParaRPr lang="nl-BE" sz="1200" dirty="0"/>
          </a:p>
          <a:p>
            <a:pPr>
              <a:lnSpc>
                <a:spcPct val="120000"/>
              </a:lnSpc>
              <a:spcBef>
                <a:spcPts val="0"/>
              </a:spcBef>
              <a:spcAft>
                <a:spcPts val="300"/>
              </a:spcAft>
            </a:pPr>
            <a:r>
              <a:rPr lang="en-US" sz="1200" dirty="0">
                <a:solidFill>
                  <a:srgbClr val="000000"/>
                </a:solidFill>
                <a:effectLst/>
                <a:ea typeface="Times New Roman" panose="02020603050405020304" pitchFamily="18" charset="0"/>
                <a:cs typeface="Calibri" panose="020F0502020204030204" pitchFamily="34" charset="0"/>
              </a:rPr>
              <a:t>Ferguson, I. (2009). Where's the beef? A response to Gray and Webb's ‘The return of the political in social work’. </a:t>
            </a:r>
            <a:r>
              <a:rPr lang="en-US" sz="1200" i="1" dirty="0">
                <a:solidFill>
                  <a:srgbClr val="000000"/>
                </a:solidFill>
                <a:effectLst/>
                <a:ea typeface="Times New Roman" panose="02020603050405020304" pitchFamily="18" charset="0"/>
                <a:cs typeface="Calibri" panose="020F0502020204030204" pitchFamily="34" charset="0"/>
              </a:rPr>
              <a:t>International Journal of Social Welfare</a:t>
            </a:r>
            <a:r>
              <a:rPr lang="en-US" sz="1200" dirty="0">
                <a:solidFill>
                  <a:srgbClr val="000000"/>
                </a:solidFill>
                <a:effectLst/>
                <a:ea typeface="Times New Roman" panose="02020603050405020304" pitchFamily="18" charset="0"/>
                <a:cs typeface="Calibri" panose="020F0502020204030204" pitchFamily="34" charset="0"/>
              </a:rPr>
              <a:t>, </a:t>
            </a:r>
            <a:r>
              <a:rPr lang="en-US" sz="1200" i="1" dirty="0">
                <a:solidFill>
                  <a:srgbClr val="000000"/>
                </a:solidFill>
                <a:effectLst/>
                <a:ea typeface="Times New Roman" panose="02020603050405020304" pitchFamily="18" charset="0"/>
                <a:cs typeface="Calibri" panose="020F0502020204030204" pitchFamily="34" charset="0"/>
              </a:rPr>
              <a:t>18</a:t>
            </a:r>
            <a:r>
              <a:rPr lang="en-US" sz="1200" dirty="0">
                <a:solidFill>
                  <a:srgbClr val="000000"/>
                </a:solidFill>
                <a:effectLst/>
                <a:ea typeface="Times New Roman" panose="02020603050405020304" pitchFamily="18" charset="0"/>
                <a:cs typeface="Calibri" panose="020F0502020204030204" pitchFamily="34" charset="0"/>
              </a:rPr>
              <a:t>(2), 213-217</a:t>
            </a:r>
            <a:endParaRPr lang="nl-BE" sz="1200" dirty="0">
              <a:effectLst/>
              <a:ea typeface="Times New Roman" panose="02020603050405020304" pitchFamily="18" charset="0"/>
              <a:cs typeface="Times New Roman" panose="02020603050405020304" pitchFamily="18" charset="0"/>
            </a:endParaRPr>
          </a:p>
          <a:p>
            <a:pPr>
              <a:lnSpc>
                <a:spcPct val="120000"/>
              </a:lnSpc>
              <a:spcBef>
                <a:spcPts val="0"/>
              </a:spcBef>
              <a:spcAft>
                <a:spcPts val="300"/>
              </a:spcAft>
            </a:pPr>
            <a:r>
              <a:rPr lang="nl-BE" sz="1200" dirty="0">
                <a:solidFill>
                  <a:srgbClr val="222222"/>
                </a:solidFill>
                <a:effectLst/>
                <a:ea typeface="Times New Roman" panose="02020603050405020304" pitchFamily="18" charset="0"/>
                <a:cs typeface="Calibri" panose="020F0502020204030204" pitchFamily="34" charset="0"/>
              </a:rPr>
              <a:t>Garrett, P.M. (2021). ‘A World </a:t>
            </a:r>
            <a:r>
              <a:rPr lang="nl-BE" sz="1200" dirty="0" err="1">
                <a:solidFill>
                  <a:srgbClr val="222222"/>
                </a:solidFill>
                <a:effectLst/>
                <a:ea typeface="Times New Roman" panose="02020603050405020304" pitchFamily="18" charset="0"/>
                <a:cs typeface="Calibri" panose="020F0502020204030204" pitchFamily="34" charset="0"/>
              </a:rPr>
              <a:t>to</a:t>
            </a:r>
            <a:r>
              <a:rPr lang="nl-BE" sz="1200" dirty="0">
                <a:solidFill>
                  <a:srgbClr val="222222"/>
                </a:solidFill>
                <a:effectLst/>
                <a:ea typeface="Times New Roman" panose="02020603050405020304" pitchFamily="18" charset="0"/>
                <a:cs typeface="Calibri" panose="020F0502020204030204" pitchFamily="34" charset="0"/>
              </a:rPr>
              <a:t> Win’: In </a:t>
            </a:r>
            <a:r>
              <a:rPr lang="nl-BE" sz="1200" dirty="0" err="1">
                <a:solidFill>
                  <a:srgbClr val="222222"/>
                </a:solidFill>
                <a:effectLst/>
                <a:ea typeface="Times New Roman" panose="02020603050405020304" pitchFamily="18" charset="0"/>
                <a:cs typeface="Calibri" panose="020F0502020204030204" pitchFamily="34" charset="0"/>
              </a:rPr>
              <a:t>Defence</a:t>
            </a:r>
            <a:r>
              <a:rPr lang="nl-BE" sz="1200" dirty="0">
                <a:solidFill>
                  <a:srgbClr val="222222"/>
                </a:solidFill>
                <a:effectLst/>
                <a:ea typeface="Times New Roman" panose="02020603050405020304" pitchFamily="18" charset="0"/>
                <a:cs typeface="Calibri" panose="020F0502020204030204" pitchFamily="34" charset="0"/>
              </a:rPr>
              <a:t> of (</a:t>
            </a:r>
            <a:r>
              <a:rPr lang="nl-BE" sz="1200" dirty="0" err="1">
                <a:solidFill>
                  <a:srgbClr val="222222"/>
                </a:solidFill>
                <a:effectLst/>
                <a:ea typeface="Times New Roman" panose="02020603050405020304" pitchFamily="18" charset="0"/>
                <a:cs typeface="Calibri" panose="020F0502020204030204" pitchFamily="34" charset="0"/>
              </a:rPr>
              <a:t>Dissenting</a:t>
            </a:r>
            <a:r>
              <a:rPr lang="nl-BE" sz="1200" dirty="0">
                <a:solidFill>
                  <a:srgbClr val="222222"/>
                </a:solidFill>
                <a:effectLst/>
                <a:ea typeface="Times New Roman" panose="02020603050405020304" pitchFamily="18" charset="0"/>
                <a:cs typeface="Calibri" panose="020F0502020204030204" pitchFamily="34" charset="0"/>
              </a:rPr>
              <a:t>) </a:t>
            </a:r>
            <a:r>
              <a:rPr lang="nl-BE" sz="1200" dirty="0" err="1">
                <a:solidFill>
                  <a:srgbClr val="222222"/>
                </a:solidFill>
                <a:effectLst/>
                <a:ea typeface="Times New Roman" panose="02020603050405020304" pitchFamily="18" charset="0"/>
                <a:cs typeface="Calibri" panose="020F0502020204030204" pitchFamily="34" charset="0"/>
              </a:rPr>
              <a:t>Social</a:t>
            </a:r>
            <a:r>
              <a:rPr lang="nl-BE" sz="1200" dirty="0">
                <a:solidFill>
                  <a:srgbClr val="222222"/>
                </a:solidFill>
                <a:effectLst/>
                <a:ea typeface="Times New Roman" panose="02020603050405020304" pitchFamily="18" charset="0"/>
                <a:cs typeface="Calibri" panose="020F0502020204030204" pitchFamily="34" charset="0"/>
              </a:rPr>
              <a:t> </a:t>
            </a:r>
            <a:r>
              <a:rPr lang="nl-BE" sz="1200" dirty="0" err="1">
                <a:solidFill>
                  <a:srgbClr val="222222"/>
                </a:solidFill>
                <a:effectLst/>
                <a:ea typeface="Times New Roman" panose="02020603050405020304" pitchFamily="18" charset="0"/>
                <a:cs typeface="Calibri" panose="020F0502020204030204" pitchFamily="34" charset="0"/>
              </a:rPr>
              <a:t>Work</a:t>
            </a:r>
            <a:r>
              <a:rPr lang="nl-BE" sz="1200" dirty="0">
                <a:solidFill>
                  <a:srgbClr val="222222"/>
                </a:solidFill>
                <a:effectLst/>
                <a:ea typeface="Times New Roman" panose="02020603050405020304" pitchFamily="18" charset="0"/>
                <a:cs typeface="Calibri" panose="020F0502020204030204" pitchFamily="34" charset="0"/>
              </a:rPr>
              <a:t>—A Response </a:t>
            </a:r>
            <a:r>
              <a:rPr lang="nl-BE" sz="1200" dirty="0" err="1">
                <a:solidFill>
                  <a:srgbClr val="222222"/>
                </a:solidFill>
                <a:effectLst/>
                <a:ea typeface="Times New Roman" panose="02020603050405020304" pitchFamily="18" charset="0"/>
                <a:cs typeface="Calibri" panose="020F0502020204030204" pitchFamily="34" charset="0"/>
              </a:rPr>
              <a:t>to</a:t>
            </a:r>
            <a:r>
              <a:rPr lang="nl-BE" sz="1200" dirty="0">
                <a:solidFill>
                  <a:srgbClr val="222222"/>
                </a:solidFill>
                <a:effectLst/>
                <a:ea typeface="Times New Roman" panose="02020603050405020304" pitchFamily="18" charset="0"/>
                <a:cs typeface="Calibri" panose="020F0502020204030204" pitchFamily="34" charset="0"/>
              </a:rPr>
              <a:t> Chris </a:t>
            </a:r>
            <a:r>
              <a:rPr lang="nl-BE" sz="1200" dirty="0" err="1">
                <a:solidFill>
                  <a:srgbClr val="222222"/>
                </a:solidFill>
                <a:effectLst/>
                <a:ea typeface="Times New Roman" panose="02020603050405020304" pitchFamily="18" charset="0"/>
                <a:cs typeface="Calibri" panose="020F0502020204030204" pitchFamily="34" charset="0"/>
              </a:rPr>
              <a:t>Maylea</a:t>
            </a:r>
            <a:r>
              <a:rPr lang="nl-BE" sz="1200" dirty="0">
                <a:solidFill>
                  <a:srgbClr val="222222"/>
                </a:solidFill>
                <a:effectLst/>
                <a:ea typeface="Times New Roman" panose="02020603050405020304" pitchFamily="18" charset="0"/>
                <a:cs typeface="Calibri" panose="020F0502020204030204" pitchFamily="34" charset="0"/>
              </a:rPr>
              <a:t>. </a:t>
            </a:r>
            <a:r>
              <a:rPr lang="nl-BE" sz="1200" i="1" dirty="0">
                <a:effectLst/>
                <a:ea typeface="Times New Roman" panose="02020603050405020304" pitchFamily="18" charset="0"/>
                <a:cs typeface="Times New Roman" panose="02020603050405020304" pitchFamily="18" charset="0"/>
              </a:rPr>
              <a:t>The British Journal of </a:t>
            </a:r>
            <a:r>
              <a:rPr lang="nl-BE" sz="1200" i="1" dirty="0" err="1">
                <a:effectLst/>
                <a:ea typeface="Times New Roman" panose="02020603050405020304" pitchFamily="18" charset="0"/>
                <a:cs typeface="Times New Roman" panose="02020603050405020304" pitchFamily="18" charset="0"/>
              </a:rPr>
              <a:t>Social</a:t>
            </a:r>
            <a:r>
              <a:rPr lang="nl-BE" sz="1200" i="1" dirty="0">
                <a:effectLst/>
                <a:ea typeface="Times New Roman" panose="02020603050405020304" pitchFamily="18" charset="0"/>
                <a:cs typeface="Times New Roman" panose="02020603050405020304" pitchFamily="18" charset="0"/>
              </a:rPr>
              <a:t> </a:t>
            </a:r>
            <a:r>
              <a:rPr lang="nl-BE" sz="1200" i="1" dirty="0" err="1">
                <a:effectLst/>
                <a:ea typeface="Times New Roman" panose="02020603050405020304" pitchFamily="18" charset="0"/>
                <a:cs typeface="Times New Roman" panose="02020603050405020304" pitchFamily="18" charset="0"/>
              </a:rPr>
              <a:t>Work</a:t>
            </a:r>
            <a:r>
              <a:rPr lang="nl-BE" sz="1200" dirty="0">
                <a:effectLst/>
                <a:ea typeface="Times New Roman" panose="02020603050405020304" pitchFamily="18" charset="0"/>
                <a:cs typeface="Times New Roman" panose="02020603050405020304" pitchFamily="18" charset="0"/>
              </a:rPr>
              <a:t>, </a:t>
            </a:r>
            <a:r>
              <a:rPr lang="nl-BE" sz="1200" i="1" dirty="0">
                <a:effectLst/>
                <a:ea typeface="Times New Roman" panose="02020603050405020304" pitchFamily="18" charset="0"/>
                <a:cs typeface="Times New Roman" panose="02020603050405020304" pitchFamily="18" charset="0"/>
              </a:rPr>
              <a:t>51</a:t>
            </a:r>
            <a:r>
              <a:rPr lang="nl-BE" sz="1200" dirty="0">
                <a:effectLst/>
                <a:ea typeface="Times New Roman" panose="02020603050405020304" pitchFamily="18" charset="0"/>
                <a:cs typeface="Times New Roman" panose="02020603050405020304" pitchFamily="18" charset="0"/>
              </a:rPr>
              <a:t>(4), 1131-1149.</a:t>
            </a:r>
          </a:p>
          <a:p>
            <a:pPr>
              <a:lnSpc>
                <a:spcPct val="120000"/>
              </a:lnSpc>
              <a:spcBef>
                <a:spcPts val="0"/>
              </a:spcBef>
              <a:spcAft>
                <a:spcPts val="300"/>
              </a:spcAft>
            </a:pPr>
            <a:r>
              <a:rPr lang="nl-BE" sz="1200" dirty="0"/>
              <a:t>Gray, M., &amp; Webb, S. A. (2009). The return of </a:t>
            </a:r>
            <a:r>
              <a:rPr lang="nl-BE" sz="1200" dirty="0" err="1"/>
              <a:t>the</a:t>
            </a:r>
            <a:r>
              <a:rPr lang="nl-BE" sz="1200" dirty="0"/>
              <a:t> </a:t>
            </a:r>
            <a:r>
              <a:rPr lang="nl-BE" sz="1200" dirty="0" err="1"/>
              <a:t>political</a:t>
            </a:r>
            <a:r>
              <a:rPr lang="nl-BE" sz="1200" dirty="0"/>
              <a:t> in </a:t>
            </a:r>
            <a:r>
              <a:rPr lang="nl-BE" sz="1200" dirty="0" err="1"/>
              <a:t>social</a:t>
            </a:r>
            <a:r>
              <a:rPr lang="nl-BE" sz="1200" dirty="0"/>
              <a:t> </a:t>
            </a:r>
            <a:r>
              <a:rPr lang="nl-BE" sz="1200" dirty="0" err="1"/>
              <a:t>work</a:t>
            </a:r>
            <a:r>
              <a:rPr lang="nl-BE" sz="1200" dirty="0"/>
              <a:t>. International Journal of </a:t>
            </a:r>
            <a:r>
              <a:rPr lang="nl-BE" sz="1200" dirty="0" err="1"/>
              <a:t>Social</a:t>
            </a:r>
            <a:r>
              <a:rPr lang="nl-BE" sz="1200" dirty="0"/>
              <a:t> Welfare, 18(1), 111-115.</a:t>
            </a:r>
          </a:p>
          <a:p>
            <a:pPr>
              <a:lnSpc>
                <a:spcPct val="120000"/>
              </a:lnSpc>
              <a:spcBef>
                <a:spcPts val="0"/>
              </a:spcBef>
              <a:spcAft>
                <a:spcPts val="300"/>
              </a:spcAft>
            </a:pPr>
            <a:r>
              <a:rPr lang="nl-NL" sz="1200" dirty="0">
                <a:effectLst/>
                <a:ea typeface="Times New Roman" panose="02020603050405020304" pitchFamily="18" charset="0"/>
                <a:cs typeface="Calibri" panose="020F0502020204030204" pitchFamily="34" charset="0"/>
              </a:rPr>
              <a:t>Hermans, K., Raeymaeckers, P., Roose, R.  &amp; </a:t>
            </a:r>
            <a:r>
              <a:rPr lang="nl-NL" sz="1200" dirty="0" err="1">
                <a:effectLst/>
                <a:ea typeface="Times New Roman" panose="02020603050405020304" pitchFamily="18" charset="0"/>
                <a:cs typeface="Calibri" panose="020F0502020204030204" pitchFamily="34" charset="0"/>
              </a:rPr>
              <a:t>VandeKinderen</a:t>
            </a:r>
            <a:r>
              <a:rPr lang="nl-NL" sz="1200" dirty="0">
                <a:effectLst/>
                <a:ea typeface="Times New Roman" panose="02020603050405020304" pitchFamily="18" charset="0"/>
                <a:cs typeface="Calibri" panose="020F0502020204030204" pitchFamily="34" charset="0"/>
              </a:rPr>
              <a:t>, K. (2019). </a:t>
            </a:r>
            <a:r>
              <a:rPr lang="nl-BE" sz="1200" i="1" dirty="0">
                <a:effectLst/>
                <a:ea typeface="Times New Roman" panose="02020603050405020304" pitchFamily="18" charset="0"/>
                <a:cs typeface="Calibri" panose="020F0502020204030204" pitchFamily="34" charset="0"/>
              </a:rPr>
              <a:t>Sociaal werk. Mensenrechten in praktijk. </a:t>
            </a:r>
            <a:r>
              <a:rPr lang="nl-BE" sz="1200" dirty="0">
                <a:effectLst/>
                <a:ea typeface="Times New Roman" panose="02020603050405020304" pitchFamily="18" charset="0"/>
                <a:cs typeface="Calibri" panose="020F0502020204030204" pitchFamily="34" charset="0"/>
              </a:rPr>
              <a:t>Tielt: </a:t>
            </a:r>
            <a:r>
              <a:rPr lang="nl-BE" sz="1200" dirty="0" err="1">
                <a:effectLst/>
                <a:ea typeface="Times New Roman" panose="02020603050405020304" pitchFamily="18" charset="0"/>
                <a:cs typeface="Calibri" panose="020F0502020204030204" pitchFamily="34" charset="0"/>
              </a:rPr>
              <a:t>LannooCampus</a:t>
            </a:r>
            <a:r>
              <a:rPr lang="nl-BE" sz="1200" dirty="0">
                <a:effectLst/>
                <a:ea typeface="Times New Roman" panose="02020603050405020304" pitchFamily="18" charset="0"/>
                <a:cs typeface="Calibri" panose="020F0502020204030204" pitchFamily="34" charset="0"/>
              </a:rPr>
              <a:t>. </a:t>
            </a:r>
            <a:endParaRPr lang="nl-BE" sz="1200" dirty="0">
              <a:effectLst/>
              <a:ea typeface="Times New Roman" panose="02020603050405020304" pitchFamily="18" charset="0"/>
              <a:cs typeface="Times New Roman" panose="02020603050405020304" pitchFamily="18" charset="0"/>
            </a:endParaRPr>
          </a:p>
          <a:p>
            <a:pPr>
              <a:lnSpc>
                <a:spcPct val="120000"/>
              </a:lnSpc>
              <a:spcBef>
                <a:spcPts val="0"/>
              </a:spcBef>
              <a:spcAft>
                <a:spcPts val="300"/>
              </a:spcAft>
            </a:pPr>
            <a:r>
              <a:rPr lang="nl-BE" sz="1200" u="sng" dirty="0">
                <a:solidFill>
                  <a:srgbClr val="0563C1"/>
                </a:solidFill>
                <a:effectLst/>
                <a:ea typeface="Calibri" panose="020F0502020204030204" pitchFamily="34" charset="0"/>
                <a:cs typeface="Calibri" panose="020F0502020204030204" pitchFamily="34" charset="0"/>
                <a:hlinkClick r:id="rId4"/>
              </a:rPr>
              <a:t>https://www.ifsw.org/what-is-social-work/global-definition-of-social-work/</a:t>
            </a:r>
            <a:r>
              <a:rPr lang="nl-BE" sz="1200" u="sng" dirty="0">
                <a:solidFill>
                  <a:srgbClr val="0563C1"/>
                </a:solidFill>
                <a:effectLst/>
                <a:ea typeface="Calibri" panose="020F0502020204030204" pitchFamily="34" charset="0"/>
                <a:cs typeface="Calibri" panose="020F0502020204030204" pitchFamily="34" charset="0"/>
              </a:rPr>
              <a:t> </a:t>
            </a:r>
            <a:endParaRPr lang="nl-BE" sz="1200" dirty="0">
              <a:effectLst/>
              <a:ea typeface="Times New Roman" panose="02020603050405020304" pitchFamily="18" charset="0"/>
              <a:cs typeface="Times New Roman" panose="02020603050405020304" pitchFamily="18" charset="0"/>
            </a:endParaRPr>
          </a:p>
          <a:p>
            <a:pPr>
              <a:lnSpc>
                <a:spcPct val="120000"/>
              </a:lnSpc>
              <a:spcBef>
                <a:spcPts val="0"/>
              </a:spcBef>
              <a:spcAft>
                <a:spcPts val="300"/>
              </a:spcAft>
            </a:pPr>
            <a:r>
              <a:rPr lang="en-US" sz="1200" dirty="0">
                <a:solidFill>
                  <a:srgbClr val="000000"/>
                </a:solidFill>
                <a:effectLst/>
                <a:ea typeface="Times New Roman" panose="02020603050405020304" pitchFamily="18" charset="0"/>
                <a:cs typeface="Calibri" panose="020F0502020204030204" pitchFamily="34" charset="0"/>
              </a:rPr>
              <a:t>Lipsky, M. (1980). </a:t>
            </a:r>
            <a:r>
              <a:rPr lang="en-US" sz="1200" i="1" dirty="0">
                <a:solidFill>
                  <a:srgbClr val="000000"/>
                </a:solidFill>
                <a:effectLst/>
                <a:ea typeface="Times New Roman" panose="02020603050405020304" pitchFamily="18" charset="0"/>
                <a:cs typeface="Calibri" panose="020F0502020204030204" pitchFamily="34" charset="0"/>
              </a:rPr>
              <a:t>Street-level bureaucracy: dilemmas of the individual in public services</a:t>
            </a:r>
            <a:r>
              <a:rPr lang="en-US" sz="1200" dirty="0">
                <a:solidFill>
                  <a:srgbClr val="000000"/>
                </a:solidFill>
                <a:effectLst/>
                <a:ea typeface="Times New Roman" panose="02020603050405020304" pitchFamily="18" charset="0"/>
                <a:cs typeface="Calibri" panose="020F0502020204030204" pitchFamily="34" charset="0"/>
              </a:rPr>
              <a:t>, New York: Russel Sage.</a:t>
            </a:r>
            <a:endParaRPr lang="nl-BE" sz="1200" dirty="0">
              <a:effectLst/>
              <a:ea typeface="Times New Roman" panose="02020603050405020304" pitchFamily="18" charset="0"/>
              <a:cs typeface="Times New Roman" panose="02020603050405020304" pitchFamily="18" charset="0"/>
            </a:endParaRPr>
          </a:p>
          <a:p>
            <a:pPr>
              <a:lnSpc>
                <a:spcPct val="120000"/>
              </a:lnSpc>
              <a:spcBef>
                <a:spcPts val="0"/>
              </a:spcBef>
              <a:spcAft>
                <a:spcPts val="300"/>
              </a:spcAft>
            </a:pPr>
            <a:r>
              <a:rPr lang="en-US" sz="1200" dirty="0" err="1">
                <a:solidFill>
                  <a:srgbClr val="000000"/>
                </a:solidFill>
                <a:effectLst/>
                <a:ea typeface="Times New Roman" panose="02020603050405020304" pitchFamily="18" charset="0"/>
                <a:cs typeface="Calibri" panose="020F0502020204030204" pitchFamily="34" charset="0"/>
              </a:rPr>
              <a:t>Maylea</a:t>
            </a:r>
            <a:r>
              <a:rPr lang="en-US" sz="1200" dirty="0">
                <a:solidFill>
                  <a:srgbClr val="000000"/>
                </a:solidFill>
                <a:effectLst/>
                <a:ea typeface="Times New Roman" panose="02020603050405020304" pitchFamily="18" charset="0"/>
                <a:cs typeface="Calibri" panose="020F0502020204030204" pitchFamily="34" charset="0"/>
              </a:rPr>
              <a:t>, C. (2021). The end of social work. </a:t>
            </a:r>
            <a:r>
              <a:rPr lang="en-US" sz="1200" i="1" dirty="0">
                <a:solidFill>
                  <a:srgbClr val="000000"/>
                </a:solidFill>
                <a:effectLst/>
                <a:ea typeface="Times New Roman" panose="02020603050405020304" pitchFamily="18" charset="0"/>
                <a:cs typeface="Calibri" panose="020F0502020204030204" pitchFamily="34" charset="0"/>
              </a:rPr>
              <a:t>The British Journal of Social Work</a:t>
            </a:r>
            <a:r>
              <a:rPr lang="en-US" sz="1200" dirty="0">
                <a:solidFill>
                  <a:srgbClr val="000000"/>
                </a:solidFill>
                <a:effectLst/>
                <a:ea typeface="Times New Roman" panose="02020603050405020304" pitchFamily="18" charset="0"/>
                <a:cs typeface="Calibri" panose="020F0502020204030204" pitchFamily="34" charset="0"/>
              </a:rPr>
              <a:t>, </a:t>
            </a:r>
            <a:r>
              <a:rPr lang="en-US" sz="1200" i="1" dirty="0">
                <a:solidFill>
                  <a:srgbClr val="000000"/>
                </a:solidFill>
                <a:effectLst/>
                <a:ea typeface="Times New Roman" panose="02020603050405020304" pitchFamily="18" charset="0"/>
                <a:cs typeface="Calibri" panose="020F0502020204030204" pitchFamily="34" charset="0"/>
              </a:rPr>
              <a:t>51</a:t>
            </a:r>
            <a:r>
              <a:rPr lang="en-US" sz="1200" dirty="0">
                <a:solidFill>
                  <a:srgbClr val="000000"/>
                </a:solidFill>
                <a:effectLst/>
                <a:ea typeface="Times New Roman" panose="02020603050405020304" pitchFamily="18" charset="0"/>
                <a:cs typeface="Calibri" panose="020F0502020204030204" pitchFamily="34" charset="0"/>
              </a:rPr>
              <a:t>(2), 772-789.</a:t>
            </a:r>
          </a:p>
          <a:p>
            <a:pPr>
              <a:lnSpc>
                <a:spcPct val="120000"/>
              </a:lnSpc>
              <a:spcBef>
                <a:spcPts val="0"/>
              </a:spcBef>
              <a:spcAft>
                <a:spcPts val="300"/>
              </a:spcAft>
            </a:pPr>
            <a:r>
              <a:rPr lang="nl-BE" sz="1200" dirty="0" err="1">
                <a:effectLst/>
                <a:ea typeface="Times New Roman" panose="02020603050405020304" pitchFamily="18" charset="0"/>
                <a:cs typeface="Calibri" panose="020F0502020204030204" pitchFamily="34" charset="0"/>
              </a:rPr>
              <a:t>Palonen</a:t>
            </a:r>
            <a:r>
              <a:rPr lang="nl-BE" sz="1200" dirty="0">
                <a:effectLst/>
                <a:ea typeface="Times New Roman" panose="02020603050405020304" pitchFamily="18" charset="0"/>
                <a:cs typeface="Calibri" panose="020F0502020204030204" pitchFamily="34" charset="0"/>
              </a:rPr>
              <a:t>, K.,</a:t>
            </a:r>
            <a:r>
              <a:rPr lang="nl-BE" sz="1200" dirty="0" err="1">
                <a:effectLst/>
                <a:ea typeface="Times New Roman" panose="02020603050405020304" pitchFamily="18" charset="0"/>
                <a:cs typeface="Calibri" panose="020F0502020204030204" pitchFamily="34" charset="0"/>
              </a:rPr>
              <a:t>Wiesner</a:t>
            </a:r>
            <a:r>
              <a:rPr lang="nl-BE" sz="1200" dirty="0">
                <a:effectLst/>
                <a:ea typeface="Times New Roman" panose="02020603050405020304" pitchFamily="18" charset="0"/>
                <a:cs typeface="Calibri" panose="020F0502020204030204" pitchFamily="34" charset="0"/>
              </a:rPr>
              <a:t>, C., </a:t>
            </a:r>
            <a:r>
              <a:rPr lang="nl-BE" sz="1200" dirty="0" err="1">
                <a:effectLst/>
                <a:ea typeface="Times New Roman" panose="02020603050405020304" pitchFamily="18" charset="0"/>
                <a:cs typeface="Calibri" panose="020F0502020204030204" pitchFamily="34" charset="0"/>
              </a:rPr>
              <a:t>Selk</a:t>
            </a:r>
            <a:r>
              <a:rPr lang="nl-BE" sz="1200" dirty="0">
                <a:effectLst/>
                <a:ea typeface="Times New Roman" panose="02020603050405020304" pitchFamily="18" charset="0"/>
                <a:cs typeface="Calibri" panose="020F0502020204030204" pitchFamily="34" charset="0"/>
              </a:rPr>
              <a:t>, V., </a:t>
            </a:r>
            <a:r>
              <a:rPr lang="nl-BE" sz="1200" dirty="0" err="1">
                <a:effectLst/>
                <a:ea typeface="Times New Roman" panose="02020603050405020304" pitchFamily="18" charset="0"/>
                <a:cs typeface="Calibri" panose="020F0502020204030204" pitchFamily="34" charset="0"/>
              </a:rPr>
              <a:t>Kauppi</a:t>
            </a:r>
            <a:r>
              <a:rPr lang="nl-BE" sz="1200" dirty="0">
                <a:effectLst/>
                <a:ea typeface="Times New Roman" panose="02020603050405020304" pitchFamily="18" charset="0"/>
                <a:cs typeface="Calibri" panose="020F0502020204030204" pitchFamily="34" charset="0"/>
              </a:rPr>
              <a:t>, N., </a:t>
            </a:r>
            <a:r>
              <a:rPr lang="nl-BE" sz="1200" dirty="0" err="1">
                <a:effectLst/>
                <a:ea typeface="Times New Roman" panose="02020603050405020304" pitchFamily="18" charset="0"/>
                <a:cs typeface="Calibri" panose="020F0502020204030204" pitchFamily="34" charset="0"/>
              </a:rPr>
              <a:t>Trenz</a:t>
            </a:r>
            <a:r>
              <a:rPr lang="nl-BE" sz="1200" dirty="0">
                <a:effectLst/>
                <a:ea typeface="Times New Roman" panose="02020603050405020304" pitchFamily="18" charset="0"/>
                <a:cs typeface="Calibri" panose="020F0502020204030204" pitchFamily="34" charset="0"/>
              </a:rPr>
              <a:t>, H.J. et. al. </a:t>
            </a:r>
            <a:r>
              <a:rPr lang="en-US" sz="1200" dirty="0">
                <a:effectLst/>
                <a:ea typeface="Times New Roman" panose="02020603050405020304" pitchFamily="18" charset="0"/>
                <a:cs typeface="Calibri" panose="020F0502020204030204" pitchFamily="34" charset="0"/>
              </a:rPr>
              <a:t>(2019). Rethinking </a:t>
            </a:r>
            <a:r>
              <a:rPr lang="en-US" sz="1200" dirty="0" err="1">
                <a:effectLst/>
                <a:ea typeface="Times New Roman" panose="02020603050405020304" pitchFamily="18" charset="0"/>
                <a:cs typeface="Calibri" panose="020F0502020204030204" pitchFamily="34" charset="0"/>
              </a:rPr>
              <a:t>Politicisation</a:t>
            </a:r>
            <a:r>
              <a:rPr lang="en-US" sz="1200" i="1" dirty="0">
                <a:effectLst/>
                <a:ea typeface="Times New Roman" panose="02020603050405020304" pitchFamily="18" charset="0"/>
                <a:cs typeface="Calibri" panose="020F0502020204030204" pitchFamily="34" charset="0"/>
              </a:rPr>
              <a:t>. Contemporary Political Theory</a:t>
            </a:r>
            <a:r>
              <a:rPr lang="en-US" sz="1200" dirty="0">
                <a:effectLst/>
                <a:ea typeface="Times New Roman" panose="02020603050405020304" pitchFamily="18" charset="0"/>
                <a:cs typeface="Calibri" panose="020F0502020204030204" pitchFamily="34" charset="0"/>
              </a:rPr>
              <a:t>, 18(2), pp. 248–281.</a:t>
            </a:r>
            <a:endParaRPr lang="nl-BE" sz="1200" dirty="0">
              <a:effectLst/>
              <a:ea typeface="Times New Roman" panose="02020603050405020304" pitchFamily="18" charset="0"/>
              <a:cs typeface="Times New Roman" panose="02020603050405020304" pitchFamily="18" charset="0"/>
            </a:endParaRPr>
          </a:p>
          <a:p>
            <a:pPr>
              <a:lnSpc>
                <a:spcPct val="120000"/>
              </a:lnSpc>
              <a:spcBef>
                <a:spcPts val="0"/>
              </a:spcBef>
              <a:spcAft>
                <a:spcPts val="300"/>
              </a:spcAft>
            </a:pPr>
            <a:r>
              <a:rPr lang="nl-BE" sz="1200" dirty="0" err="1"/>
              <a:t>Rancière</a:t>
            </a:r>
            <a:r>
              <a:rPr lang="nl-BE" sz="1200" dirty="0"/>
              <a:t>, J. (2007) </a:t>
            </a:r>
            <a:r>
              <a:rPr lang="nl-BE" sz="1200" i="1" dirty="0"/>
              <a:t>On The </a:t>
            </a:r>
            <a:r>
              <a:rPr lang="nl-BE" sz="1200" i="1" dirty="0" err="1"/>
              <a:t>Shores</a:t>
            </a:r>
            <a:r>
              <a:rPr lang="nl-BE" sz="1200" i="1" dirty="0"/>
              <a:t> of Politics</a:t>
            </a:r>
            <a:r>
              <a:rPr lang="nl-BE" sz="1200" dirty="0"/>
              <a:t>. London: Verso. </a:t>
            </a:r>
          </a:p>
          <a:p>
            <a:pPr>
              <a:lnSpc>
                <a:spcPct val="120000"/>
              </a:lnSpc>
              <a:spcBef>
                <a:spcPts val="0"/>
              </a:spcBef>
              <a:spcAft>
                <a:spcPts val="300"/>
              </a:spcAft>
            </a:pPr>
            <a:r>
              <a:rPr lang="nl-BE" sz="1200" dirty="0">
                <a:effectLst/>
                <a:ea typeface="Times New Roman" panose="02020603050405020304" pitchFamily="18" charset="0"/>
                <a:cs typeface="Calibri" panose="020F0502020204030204" pitchFamily="34" charset="0"/>
              </a:rPr>
              <a:t>Van Bouchaute, B. &amp; Debaene R (2019). Is het sociaal werk te weinig luis in de pels? </a:t>
            </a:r>
            <a:r>
              <a:rPr lang="nl-BE" sz="1200" i="1" dirty="0">
                <a:effectLst/>
                <a:ea typeface="Times New Roman" panose="02020603050405020304" pitchFamily="18" charset="0"/>
                <a:cs typeface="Calibri" panose="020F0502020204030204" pitchFamily="34" charset="0"/>
              </a:rPr>
              <a:t>Sociaal.net</a:t>
            </a:r>
            <a:r>
              <a:rPr lang="nl-BE" sz="1200" dirty="0">
                <a:effectLst/>
                <a:ea typeface="Times New Roman" panose="02020603050405020304" pitchFamily="18" charset="0"/>
                <a:cs typeface="Calibri" panose="020F0502020204030204" pitchFamily="34" charset="0"/>
              </a:rPr>
              <a:t>, 19 maart 2019.  </a:t>
            </a:r>
            <a:r>
              <a:rPr lang="nl-BE" sz="1200" u="sng" dirty="0">
                <a:solidFill>
                  <a:srgbClr val="0000FF"/>
                </a:solidFill>
                <a:effectLst/>
                <a:ea typeface="Times New Roman" panose="02020603050405020304" pitchFamily="18" charset="0"/>
                <a:cs typeface="Calibri" panose="020F0502020204030204" pitchFamily="34" charset="0"/>
                <a:hlinkClick r:id="rId2"/>
              </a:rPr>
              <a:t>Is het sociaal werk te weinig luis in de pels? — Achtergrond — </a:t>
            </a:r>
            <a:r>
              <a:rPr lang="nl-BE" sz="1200" u="sng" dirty="0" err="1">
                <a:solidFill>
                  <a:srgbClr val="0000FF"/>
                </a:solidFill>
                <a:effectLst/>
                <a:ea typeface="Times New Roman" panose="02020603050405020304" pitchFamily="18" charset="0"/>
                <a:cs typeface="Calibri" panose="020F0502020204030204" pitchFamily="34" charset="0"/>
                <a:hlinkClick r:id="rId2"/>
              </a:rPr>
              <a:t>Sociaal.Net</a:t>
            </a:r>
            <a:endParaRPr lang="nl-BE"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21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365125"/>
            <a:ext cx="10515600" cy="1683131"/>
          </a:xfrm>
        </p:spPr>
        <p:txBody>
          <a:bodyPr>
            <a:normAutofit fontScale="90000"/>
          </a:bodyPr>
          <a:lstStyle/>
          <a:p>
            <a:r>
              <a:rPr lang="nl-BE" sz="5400" dirty="0"/>
              <a:t>Het nieuwe jargon van politisering in het Vlaamse sociaal werk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1007364" y="2240915"/>
            <a:ext cx="10515600" cy="4251960"/>
          </a:xfrm>
        </p:spPr>
        <p:txBody>
          <a:bodyPr>
            <a:normAutofit/>
          </a:bodyPr>
          <a:lstStyle/>
          <a:p>
            <a:pPr marL="0" indent="0">
              <a:lnSpc>
                <a:spcPct val="120000"/>
              </a:lnSpc>
              <a:buNone/>
            </a:pPr>
            <a:r>
              <a:rPr lang="nl-BE" sz="2000" dirty="0"/>
              <a:t>'Politisering' kan zich vandaag verheugen in een toenemende aandacht in de praktijk van en reflectie op sociaal werk in Vlaanderen en Brussel. 
De Sociaal Werk Conference 2018 hield een pleidooi om ruimte te geven aan deze politiseringstaak en bekritiseerde een aantal tendensen van depolitisering van, in en door sociaal werk.
De politieke missie van sociaal werk werd expliciet geclaimd en geworteld in een opvatting van sociaal werk als </a:t>
            </a:r>
            <a:r>
              <a:rPr lang="nl-BE" sz="2000" b="1" dirty="0"/>
              <a:t>een beroep dat bedoeld was om mensenrechten in de praktijk te brengen</a:t>
            </a:r>
            <a:r>
              <a:rPr lang="nl-BE" sz="2000" dirty="0"/>
              <a:t>. Vanuit dit oogpunt kunnen mensenrechten fungeren als een hefboom bij het politiseren van werk. 
Met deze </a:t>
            </a:r>
            <a:r>
              <a:rPr lang="nl-BE" sz="2000" b="1" dirty="0"/>
              <a:t>normatieve nadruk </a:t>
            </a:r>
            <a:r>
              <a:rPr lang="nl-BE" sz="2000" dirty="0"/>
              <a:t>bood de conferentie weerstand tegen individualiserende tendensen van 'zelfredzaamheid' en 'eigen kracht' in sociaal werk. </a:t>
            </a:r>
            <a:r>
              <a:rPr lang="nl-BE" sz="1600" dirty="0"/>
              <a:t>
</a:t>
            </a:r>
          </a:p>
        </p:txBody>
      </p:sp>
    </p:spTree>
    <p:extLst>
      <p:ext uri="{BB962C8B-B14F-4D97-AF65-F5344CB8AC3E}">
        <p14:creationId xmlns:p14="http://schemas.microsoft.com/office/powerpoint/2010/main" val="364628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486959"/>
            <a:ext cx="10515600" cy="1325563"/>
          </a:xfrm>
        </p:spPr>
        <p:txBody>
          <a:bodyPr>
            <a:normAutofit fontScale="90000"/>
          </a:bodyPr>
          <a:lstStyle/>
          <a:p>
            <a:r>
              <a:rPr lang="nl-BE" sz="5300" dirty="0"/>
              <a:t>Politisering in het Vlaams Actieplan 'Sterk Sociaal Werk' </a:t>
            </a:r>
            <a:r>
              <a:rPr lang="nl-BE" sz="5400" dirty="0"/>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838200" y="1995055"/>
            <a:ext cx="10515600" cy="4572000"/>
          </a:xfrm>
        </p:spPr>
        <p:txBody>
          <a:bodyPr>
            <a:normAutofit fontScale="40000" lnSpcReduction="20000"/>
          </a:bodyPr>
          <a:lstStyle/>
          <a:p>
            <a:pPr marL="0" indent="0">
              <a:lnSpc>
                <a:spcPct val="170000"/>
              </a:lnSpc>
              <a:buNone/>
            </a:pPr>
            <a:r>
              <a:rPr lang="nl-BE" sz="4500" dirty="0"/>
              <a:t>Na de conferentie werd politisering als opdracht opgenomen in </a:t>
            </a:r>
            <a:r>
              <a:rPr lang="nl-BE" sz="4500" b="1" dirty="0"/>
              <a:t>het Actieplan 'Sterk Sociaal Werk' </a:t>
            </a:r>
            <a:r>
              <a:rPr lang="nl-BE" sz="4500" dirty="0"/>
              <a:t>van de Vlaamse overheid: 
"</a:t>
            </a:r>
            <a:r>
              <a:rPr lang="nl-BE" sz="4500" i="1" dirty="0"/>
              <a:t>Maatschappelijk werkers vinden deze (politieke) opdracht heel belangrijk. Tegelijkertijd hebben ze een algemene, brede visie nodig op hun rol op dit gebied. Daarom heeft het actieplan tot doel politiseringspraktijken te beschrijven en te visualiseren, een visie te ontwikkelen en concrete methoden en strategieën aan te reiken om hiermee aan de slag te gaan</a:t>
            </a:r>
            <a:r>
              <a:rPr lang="nl-BE" sz="4500" dirty="0"/>
              <a:t>" ... 
In het plan worden maatschappelijk werkers beschreven als "</a:t>
            </a:r>
            <a:r>
              <a:rPr lang="nl-BE" sz="4500" b="1" i="1" dirty="0"/>
              <a:t>publieke en democratische professionals die hun stem laten horen op het publieke forum, sociale obstakels identificeren, dominante denkpatronen in twijfel durven te trekken en hun eigen positie innemen op basis van de normatieve waarden van het beroep</a:t>
            </a:r>
            <a:r>
              <a:rPr lang="nl-BE" sz="4500" dirty="0"/>
              <a:t>."   </a:t>
            </a:r>
            <a:r>
              <a:rPr lang="nl-BE" dirty="0"/>
              <a:t>
</a:t>
            </a:r>
            <a:endParaRPr lang="nl-BE" sz="2400" dirty="0"/>
          </a:p>
        </p:txBody>
      </p:sp>
    </p:spTree>
    <p:extLst>
      <p:ext uri="{BB962C8B-B14F-4D97-AF65-F5344CB8AC3E}">
        <p14:creationId xmlns:p14="http://schemas.microsoft.com/office/powerpoint/2010/main" val="144397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365125"/>
            <a:ext cx="10515600" cy="1325563"/>
          </a:xfrm>
        </p:spPr>
        <p:txBody>
          <a:bodyPr>
            <a:normAutofit fontScale="90000"/>
          </a:bodyPr>
          <a:lstStyle/>
          <a:p>
            <a:r>
              <a:rPr lang="nl-BE" sz="5400" dirty="0"/>
              <a:t>Op zoek naar een effectief kader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838200" y="1929384"/>
            <a:ext cx="10223377" cy="4738136"/>
          </a:xfrm>
        </p:spPr>
        <p:txBody>
          <a:bodyPr>
            <a:normAutofit fontScale="92500" lnSpcReduction="10000"/>
          </a:bodyPr>
          <a:lstStyle/>
          <a:p>
            <a:pPr>
              <a:defRPr/>
            </a:pPr>
            <a:r>
              <a:rPr lang="nl-BE" dirty="0">
                <a:solidFill>
                  <a:prstClr val="black"/>
                </a:solidFill>
                <a:ea typeface="Times New Roman" panose="02020603050405020304" pitchFamily="18" charset="0"/>
                <a:cs typeface="Times New Roman" panose="02020603050405020304" pitchFamily="18" charset="0"/>
              </a:rPr>
              <a:t>Maar wat betekent politisering in de praktijk en hoe ontwikkel je praktijken van politisering? </a:t>
            </a:r>
          </a:p>
          <a:p>
            <a:pPr>
              <a:defRPr/>
            </a:pPr>
            <a:r>
              <a:rPr lang="nl-BE" dirty="0">
                <a:solidFill>
                  <a:prstClr val="black"/>
                </a:solidFill>
                <a:ea typeface="Times New Roman" panose="02020603050405020304" pitchFamily="18" charset="0"/>
                <a:cs typeface="Times New Roman" panose="02020603050405020304" pitchFamily="18" charset="0"/>
              </a:rPr>
              <a:t>De discussies houden verband met het scala aan internationale definities die verduidelijken dat sociaal werk </a:t>
            </a:r>
            <a:r>
              <a:rPr lang="nl-BE" b="1" dirty="0">
                <a:solidFill>
                  <a:prstClr val="black"/>
                </a:solidFill>
                <a:ea typeface="Times New Roman" panose="02020603050405020304" pitchFamily="18" charset="0"/>
                <a:cs typeface="Times New Roman" panose="02020603050405020304" pitchFamily="18" charset="0"/>
              </a:rPr>
              <a:t>geen technisch neutrale activiteit </a:t>
            </a:r>
            <a:r>
              <a:rPr lang="nl-BE" dirty="0">
                <a:solidFill>
                  <a:prstClr val="black"/>
                </a:solidFill>
                <a:ea typeface="Times New Roman" panose="02020603050405020304" pitchFamily="18" charset="0"/>
                <a:cs typeface="Times New Roman" panose="02020603050405020304" pitchFamily="18" charset="0"/>
              </a:rPr>
              <a:t>is, maar een uitgesproken normatief karakter heeft. 
In verschillende sectoren – van usual suspects zoals jeugdwerk en community building tot minder voor de hand liggende sectoren zoals jeugdzorg of algemeen welzijnswerk – wordt gezocht naar </a:t>
            </a:r>
            <a:r>
              <a:rPr lang="nl-BE" b="1" dirty="0">
                <a:solidFill>
                  <a:prstClr val="black"/>
                </a:solidFill>
                <a:ea typeface="Times New Roman" panose="02020603050405020304" pitchFamily="18" charset="0"/>
                <a:cs typeface="Times New Roman" panose="02020603050405020304" pitchFamily="18" charset="0"/>
              </a:rPr>
              <a:t>een effectief handelingskader</a:t>
            </a:r>
            <a:r>
              <a:rPr lang="nl-BE" dirty="0">
                <a:solidFill>
                  <a:prstClr val="black"/>
                </a:solidFill>
                <a:ea typeface="Times New Roman" panose="02020603050405020304" pitchFamily="18" charset="0"/>
                <a:cs typeface="Times New Roman" panose="02020603050405020304" pitchFamily="18" charset="0"/>
              </a:rPr>
              <a:t>. 
Discussies over </a:t>
            </a:r>
            <a:r>
              <a:rPr lang="nl-BE" b="1" dirty="0">
                <a:solidFill>
                  <a:prstClr val="black"/>
                </a:solidFill>
                <a:ea typeface="Times New Roman" panose="02020603050405020304" pitchFamily="18" charset="0"/>
                <a:cs typeface="Times New Roman" panose="02020603050405020304" pitchFamily="18" charset="0"/>
              </a:rPr>
              <a:t>de politieke missie en politisering </a:t>
            </a:r>
            <a:r>
              <a:rPr lang="nl-BE" dirty="0">
                <a:solidFill>
                  <a:prstClr val="black"/>
                </a:solidFill>
                <a:ea typeface="Times New Roman" panose="02020603050405020304" pitchFamily="18" charset="0"/>
                <a:cs typeface="Times New Roman" panose="02020603050405020304" pitchFamily="18" charset="0"/>
              </a:rPr>
              <a:t>maken inherent deel uit van de hedendaagse zoektocht naar 'Sterk Sociaal Werk' in Vlaanderen.</a:t>
            </a:r>
            <a:endParaRPr lang="en-US" dirty="0"/>
          </a:p>
          <a:p>
            <a:endParaRPr lang="nl-BE" sz="2400" dirty="0"/>
          </a:p>
        </p:txBody>
      </p:sp>
    </p:spTree>
    <p:extLst>
      <p:ext uri="{BB962C8B-B14F-4D97-AF65-F5344CB8AC3E}">
        <p14:creationId xmlns:p14="http://schemas.microsoft.com/office/powerpoint/2010/main" val="214573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A256C4D-5E78-814B-5594-61B74478AD0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Wat is </a:t>
            </a:r>
            <a:r>
              <a:rPr lang="en-US" sz="7200" kern="1200" dirty="0" err="1">
                <a:solidFill>
                  <a:schemeClr val="tx1"/>
                </a:solidFill>
                <a:latin typeface="+mj-lt"/>
                <a:ea typeface="+mj-ea"/>
                <a:cs typeface="+mj-cs"/>
              </a:rPr>
              <a:t>politisering</a:t>
            </a:r>
            <a:r>
              <a:rPr lang="en-US" sz="7200" kern="1200" dirty="0">
                <a:solidFill>
                  <a:schemeClr val="tx1"/>
                </a:solidFill>
                <a:latin typeface="+mj-lt"/>
                <a:ea typeface="+mj-ea"/>
                <a:cs typeface="+mj-cs"/>
              </a:rPr>
              <a:t>?</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46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042903A-EA2C-9318-8B1C-C9B02D904E3B}"/>
              </a:ext>
            </a:extLst>
          </p:cNvPr>
          <p:cNvSpPr>
            <a:spLocks noGrp="1"/>
          </p:cNvSpPr>
          <p:nvPr>
            <p:ph type="title"/>
          </p:nvPr>
        </p:nvSpPr>
        <p:spPr>
          <a:xfrm>
            <a:off x="838200" y="365125"/>
            <a:ext cx="10515600" cy="1325563"/>
          </a:xfrm>
        </p:spPr>
        <p:txBody>
          <a:bodyPr>
            <a:normAutofit/>
          </a:bodyPr>
          <a:lstStyle/>
          <a:p>
            <a:r>
              <a:rPr lang="nl-BE" sz="5400"/>
              <a:t>‘Publiek gaan’</a:t>
            </a:r>
            <a:endParaRPr lang="nl-BE"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327329F-9F99-6921-4AF1-0D9E042864B5}"/>
              </a:ext>
            </a:extLst>
          </p:cNvPr>
          <p:cNvSpPr>
            <a:spLocks noGrp="1"/>
          </p:cNvSpPr>
          <p:nvPr>
            <p:ph idx="1"/>
          </p:nvPr>
        </p:nvSpPr>
        <p:spPr>
          <a:xfrm>
            <a:off x="669035" y="1929384"/>
            <a:ext cx="7960711" cy="4837176"/>
          </a:xfrm>
        </p:spPr>
        <p:txBody>
          <a:bodyPr>
            <a:normAutofit fontScale="92500" lnSpcReduction="20000"/>
          </a:bodyPr>
          <a:lstStyle/>
          <a:p>
            <a:pPr>
              <a:defRPr/>
            </a:pPr>
            <a:r>
              <a:rPr lang="nl-BE" sz="2600" dirty="0">
                <a:solidFill>
                  <a:prstClr val="black"/>
                </a:solidFill>
                <a:ea typeface="Times New Roman" panose="02020603050405020304" pitchFamily="18" charset="0"/>
                <a:cs typeface="Times New Roman" panose="02020603050405020304" pitchFamily="18" charset="0"/>
              </a:rPr>
              <a:t>Tijdens de laatste Vlaamse Sociaal Werk conferentie werd het boek 'Publiek gaan' voorgesteld (2022).</a:t>
            </a:r>
          </a:p>
          <a:p>
            <a:pPr marL="0" indent="0">
              <a:buNone/>
              <a:defRPr/>
            </a:pPr>
            <a:endParaRPr lang="nl-BE" sz="2600" dirty="0">
              <a:solidFill>
                <a:prstClr val="black"/>
              </a:solidFill>
              <a:ea typeface="Times New Roman" panose="02020603050405020304" pitchFamily="18" charset="0"/>
              <a:cs typeface="Times New Roman" panose="02020603050405020304" pitchFamily="18" charset="0"/>
            </a:endParaRPr>
          </a:p>
          <a:p>
            <a:pPr marL="0" indent="0">
              <a:buNone/>
              <a:defRPr/>
            </a:pPr>
            <a:r>
              <a:rPr lang="nl-BE" sz="2600" b="1" dirty="0">
                <a:solidFill>
                  <a:srgbClr val="FFC000"/>
                </a:solidFill>
                <a:ea typeface="Times New Roman" panose="02020603050405020304" pitchFamily="18" charset="0"/>
                <a:cs typeface="Times New Roman" panose="02020603050405020304" pitchFamily="18" charset="0"/>
              </a:rPr>
              <a:t> Politisering wordt gedefinieerd als: </a:t>
            </a:r>
          </a:p>
          <a:p>
            <a:pPr marL="514350" indent="-514350">
              <a:buAutoNum type="arabicParenBoth"/>
              <a:defRPr/>
            </a:pPr>
            <a:r>
              <a:rPr lang="nl-BE" sz="2600" dirty="0">
                <a:solidFill>
                  <a:prstClr val="black"/>
                </a:solidFill>
                <a:ea typeface="Times New Roman" panose="02020603050405020304" pitchFamily="18" charset="0"/>
                <a:cs typeface="Times New Roman" panose="02020603050405020304" pitchFamily="18" charset="0"/>
              </a:rPr>
              <a:t>praktijken die bijdragen aan de publieke onenigheid in onze samenleving
deze publieke onenigheid is onlosmakelijk verbonden met de onderliggende machtsverhoudingen en met de gevestigde orde van macht in de samenleving. 
in processen van politisering wordt “de normaliteit” (of vanzelfsprekendheid) van de 'bestaande orde' in twijfel getrokken en verstoord 
door deze processen worden zowel issues als mensen (weer) zichtbaar en hoorbaar </a:t>
            </a:r>
          </a:p>
          <a:p>
            <a:pPr marL="0" indent="0">
              <a:buNone/>
              <a:defRPr/>
            </a:pPr>
            <a:endParaRPr lang="nl-BE" sz="2600" dirty="0">
              <a:solidFill>
                <a:srgbClr val="FFC000"/>
              </a:solidFill>
              <a:ea typeface="Times New Roman" panose="02020603050405020304" pitchFamily="18" charset="0"/>
              <a:cs typeface="Times New Roman" panose="02020603050405020304" pitchFamily="18" charset="0"/>
            </a:endParaRPr>
          </a:p>
          <a:p>
            <a:endParaRPr lang="nl-BE" sz="2400" dirty="0"/>
          </a:p>
        </p:txBody>
      </p:sp>
      <p:pic>
        <p:nvPicPr>
          <p:cNvPr id="4" name="Picture 2" descr="Publiek gaan! Politiserend handelen in het sociaal werk – Socius.be">
            <a:extLst>
              <a:ext uri="{FF2B5EF4-FFF2-40B4-BE49-F238E27FC236}">
                <a16:creationId xmlns:a16="http://schemas.microsoft.com/office/drawing/2014/main" id="{B6FE9D1F-D83A-BD83-544C-F3132E2C3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747" y="1836075"/>
            <a:ext cx="3325820" cy="465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7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F5263C-DE95-6D81-7CA5-C64C44F7CBE3}"/>
              </a:ext>
            </a:extLst>
          </p:cNvPr>
          <p:cNvSpPr>
            <a:spLocks noGrp="1"/>
          </p:cNvSpPr>
          <p:nvPr>
            <p:ph type="title"/>
          </p:nvPr>
        </p:nvSpPr>
        <p:spPr>
          <a:xfrm>
            <a:off x="182880" y="1153572"/>
            <a:ext cx="3704354" cy="4461163"/>
          </a:xfrm>
        </p:spPr>
        <p:txBody>
          <a:bodyPr>
            <a:normAutofit fontScale="90000"/>
          </a:bodyPr>
          <a:lstStyle/>
          <a:p>
            <a:r>
              <a:rPr lang="nl-BE" dirty="0">
                <a:solidFill>
                  <a:srgbClr val="FFFFFF"/>
                </a:solidFill>
              </a:rPr>
              <a:t>Externe &amp; interne druk om te transformeren &amp; politiseren in Vlaanderen &amp; Brussel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BB9D186C-F5CF-A07D-8D27-6477CE8369E5}"/>
              </a:ext>
            </a:extLst>
          </p:cNvPr>
          <p:cNvSpPr>
            <a:spLocks noGrp="1"/>
          </p:cNvSpPr>
          <p:nvPr>
            <p:ph idx="1"/>
          </p:nvPr>
        </p:nvSpPr>
        <p:spPr>
          <a:xfrm>
            <a:off x="4447308" y="591344"/>
            <a:ext cx="6906491" cy="5585619"/>
          </a:xfrm>
        </p:spPr>
        <p:txBody>
          <a:bodyPr anchor="ctr">
            <a:normAutofit fontScale="85000" lnSpcReduction="20000"/>
          </a:bodyPr>
          <a:lstStyle/>
          <a:p>
            <a:pPr marL="0" indent="0">
              <a:lnSpc>
                <a:spcPct val="100000"/>
              </a:lnSpc>
              <a:buNone/>
            </a:pPr>
            <a:r>
              <a:rPr lang="nl-BE" b="1" dirty="0">
                <a:solidFill>
                  <a:srgbClr val="FFC000"/>
                </a:solidFill>
              </a:rPr>
              <a:t>(1) De externe druk op sociaal werk</a:t>
            </a:r>
            <a:r>
              <a:rPr lang="nl-BE" dirty="0"/>
              <a:t>
Gerelateerd aan de langdurige economische crisis en de herstructurering van de verzorgingsstaat. Richting ‘neoliberalisering’ en ‘participatiesamenleving’ (vermaatschappelijking)
De opkomst van een conservatief (extreem)rechts nationalisme in de Vlaamse en Belgische politiek (2009) dat de sociale samenleving steeds meer onder druk zet &amp; aanval op het middenveld inzet.
</a:t>
            </a:r>
            <a:r>
              <a:rPr lang="nl-BE" dirty="0">
                <a:solidFill>
                  <a:srgbClr val="FFC000"/>
                </a:solidFill>
              </a:rPr>
              <a:t>(2) </a:t>
            </a:r>
            <a:r>
              <a:rPr lang="nl-BE" b="1" dirty="0">
                <a:solidFill>
                  <a:srgbClr val="FFC000"/>
                </a:solidFill>
              </a:rPr>
              <a:t>Interne druk op maatschappelijk werk</a:t>
            </a:r>
            <a:r>
              <a:rPr lang="nl-BE" dirty="0"/>
              <a:t>
Burgers en hun zelforganisaties organiseren mensen, ontwikkelen claims en zoeken het publieke debat op. 
Ze duwen sociaal werk naar een verloren 'publieke' houding. Dat leidt tot interne debatten en acties naar een meer politiserende aanpak.</a:t>
            </a:r>
          </a:p>
        </p:txBody>
      </p:sp>
      <p:sp>
        <p:nvSpPr>
          <p:cNvPr id="5" name="Tekstvak 4">
            <a:extLst>
              <a:ext uri="{FF2B5EF4-FFF2-40B4-BE49-F238E27FC236}">
                <a16:creationId xmlns:a16="http://schemas.microsoft.com/office/drawing/2014/main" id="{CC31AF57-2472-16DA-D514-39DDE730DD9F}"/>
              </a:ext>
            </a:extLst>
          </p:cNvPr>
          <p:cNvSpPr txBox="1"/>
          <p:nvPr/>
        </p:nvSpPr>
        <p:spPr>
          <a:xfrm>
            <a:off x="3318165" y="134422"/>
            <a:ext cx="8485908" cy="523220"/>
          </a:xfrm>
          <a:prstGeom prst="rect">
            <a:avLst/>
          </a:prstGeom>
          <a:solidFill>
            <a:schemeClr val="accent2"/>
          </a:solidFill>
        </p:spPr>
        <p:txBody>
          <a:bodyPr wrap="square">
            <a:spAutoFit/>
          </a:bodyPr>
          <a:lstStyle/>
          <a:p>
            <a:r>
              <a:rPr lang="en-US" sz="2800" b="1" dirty="0" err="1">
                <a:solidFill>
                  <a:prstClr val="black"/>
                </a:solidFill>
              </a:rPr>
              <a:t>Sociaal</a:t>
            </a:r>
            <a:r>
              <a:rPr lang="en-US" sz="2800" b="1" dirty="0">
                <a:solidFill>
                  <a:prstClr val="black"/>
                </a:solidFill>
              </a:rPr>
              <a:t> </a:t>
            </a:r>
            <a:r>
              <a:rPr lang="en-US" sz="2800" b="1" dirty="0" err="1">
                <a:solidFill>
                  <a:prstClr val="black"/>
                </a:solidFill>
              </a:rPr>
              <a:t>werk</a:t>
            </a:r>
            <a:r>
              <a:rPr lang="en-US" sz="2800" b="1" dirty="0">
                <a:solidFill>
                  <a:prstClr val="black"/>
                </a:solidFill>
              </a:rPr>
              <a:t> </a:t>
            </a:r>
            <a:r>
              <a:rPr lang="en-US" sz="2800" b="1" dirty="0" err="1">
                <a:solidFill>
                  <a:prstClr val="black"/>
                </a:solidFill>
              </a:rPr>
              <a:t>ontwikkelt</a:t>
            </a:r>
            <a:r>
              <a:rPr lang="en-US" sz="2800" b="1" dirty="0">
                <a:solidFill>
                  <a:prstClr val="black"/>
                </a:solidFill>
              </a:rPr>
              <a:t> </a:t>
            </a:r>
            <a:r>
              <a:rPr lang="en-US" sz="2800" b="1" dirty="0" err="1">
                <a:solidFill>
                  <a:prstClr val="black"/>
                </a:solidFill>
              </a:rPr>
              <a:t>zich</a:t>
            </a:r>
            <a:r>
              <a:rPr lang="en-US" sz="2800" b="1" dirty="0">
                <a:solidFill>
                  <a:prstClr val="black"/>
                </a:solidFill>
              </a:rPr>
              <a:t> </a:t>
            </a:r>
            <a:r>
              <a:rPr lang="en-US" sz="2800" b="1" dirty="0" err="1">
                <a:solidFill>
                  <a:prstClr val="black"/>
                </a:solidFill>
              </a:rPr>
              <a:t>niet</a:t>
            </a:r>
            <a:r>
              <a:rPr lang="en-US" sz="2800" b="1" dirty="0">
                <a:solidFill>
                  <a:prstClr val="black"/>
                </a:solidFill>
              </a:rPr>
              <a:t> in </a:t>
            </a:r>
            <a:r>
              <a:rPr lang="en-US" sz="2800" b="1" dirty="0" err="1">
                <a:solidFill>
                  <a:prstClr val="black"/>
                </a:solidFill>
              </a:rPr>
              <a:t>een</a:t>
            </a:r>
            <a:r>
              <a:rPr lang="en-US" sz="2800" b="1" dirty="0">
                <a:solidFill>
                  <a:prstClr val="black"/>
                </a:solidFill>
              </a:rPr>
              <a:t> </a:t>
            </a:r>
            <a:r>
              <a:rPr lang="en-US" sz="2800" b="1" dirty="0" err="1">
                <a:solidFill>
                  <a:prstClr val="black"/>
                </a:solidFill>
              </a:rPr>
              <a:t>sociaal</a:t>
            </a:r>
            <a:r>
              <a:rPr lang="en-US" sz="2800" b="1" dirty="0">
                <a:solidFill>
                  <a:prstClr val="black"/>
                </a:solidFill>
              </a:rPr>
              <a:t> </a:t>
            </a:r>
            <a:r>
              <a:rPr lang="en-US" sz="2800" b="1" dirty="0" err="1">
                <a:solidFill>
                  <a:prstClr val="black"/>
                </a:solidFill>
              </a:rPr>
              <a:t>vacuüm</a:t>
            </a:r>
            <a:endParaRPr lang="nl-BE" sz="2800" dirty="0"/>
          </a:p>
        </p:txBody>
      </p:sp>
    </p:spTree>
    <p:extLst>
      <p:ext uri="{BB962C8B-B14F-4D97-AF65-F5344CB8AC3E}">
        <p14:creationId xmlns:p14="http://schemas.microsoft.com/office/powerpoint/2010/main" val="207296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AE158-7D8B-6000-BC4E-5A34242A7F2A}"/>
              </a:ext>
            </a:extLst>
          </p:cNvPr>
          <p:cNvSpPr>
            <a:spLocks noGrp="1"/>
          </p:cNvSpPr>
          <p:nvPr>
            <p:ph type="title"/>
          </p:nvPr>
        </p:nvSpPr>
        <p:spPr>
          <a:xfrm>
            <a:off x="621437" y="285562"/>
            <a:ext cx="9908018" cy="1330841"/>
          </a:xfrm>
        </p:spPr>
        <p:txBody>
          <a:bodyPr>
            <a:normAutofit/>
          </a:bodyPr>
          <a:lstStyle/>
          <a:p>
            <a:r>
              <a:rPr lang="nl-BE" dirty="0">
                <a:solidFill>
                  <a:srgbClr val="FFC000"/>
                </a:solidFill>
              </a:rPr>
              <a:t>Internationale aandacht voor 'politisering'
</a:t>
            </a:r>
          </a:p>
        </p:txBody>
      </p:sp>
      <p:sp>
        <p:nvSpPr>
          <p:cNvPr id="3" name="Tijdelijke aanduiding voor inhoud 2">
            <a:extLst>
              <a:ext uri="{FF2B5EF4-FFF2-40B4-BE49-F238E27FC236}">
                <a16:creationId xmlns:a16="http://schemas.microsoft.com/office/drawing/2014/main" id="{AEA277BB-BD87-0392-55B6-B0D34596E7D4}"/>
              </a:ext>
            </a:extLst>
          </p:cNvPr>
          <p:cNvSpPr>
            <a:spLocks noGrp="1"/>
          </p:cNvSpPr>
          <p:nvPr>
            <p:ph idx="1"/>
          </p:nvPr>
        </p:nvSpPr>
        <p:spPr>
          <a:xfrm>
            <a:off x="621437" y="1677260"/>
            <a:ext cx="7278856" cy="4895178"/>
          </a:xfrm>
          <a:solidFill>
            <a:schemeClr val="accent1">
              <a:lumMod val="20000"/>
              <a:lumOff val="80000"/>
            </a:schemeClr>
          </a:solidFill>
        </p:spPr>
        <p:txBody>
          <a:bodyPr>
            <a:noAutofit/>
          </a:bodyPr>
          <a:lstStyle/>
          <a:p>
            <a:pPr marL="0" indent="0">
              <a:lnSpc>
                <a:spcPct val="100000"/>
              </a:lnSpc>
              <a:spcBef>
                <a:spcPts val="0"/>
              </a:spcBef>
              <a:spcAft>
                <a:spcPts val="600"/>
              </a:spcAft>
              <a:buNone/>
            </a:pPr>
            <a:r>
              <a:rPr lang="nl-BE" sz="2400" b="1" dirty="0">
                <a:solidFill>
                  <a:srgbClr val="FFC000"/>
                </a:solidFill>
              </a:rPr>
              <a:t>(3) Sociaal werk is meer dan bureaucratische uitvoering </a:t>
            </a:r>
          </a:p>
          <a:p>
            <a:pPr marL="0" indent="0">
              <a:lnSpc>
                <a:spcPct val="100000"/>
              </a:lnSpc>
              <a:spcBef>
                <a:spcPts val="0"/>
              </a:spcBef>
              <a:spcAft>
                <a:spcPts val="600"/>
              </a:spcAft>
              <a:buNone/>
            </a:pPr>
            <a:endParaRPr lang="nl-BE" sz="1800" dirty="0"/>
          </a:p>
          <a:p>
            <a:pPr marL="0" indent="0">
              <a:lnSpc>
                <a:spcPct val="100000"/>
              </a:lnSpc>
              <a:spcBef>
                <a:spcPts val="0"/>
              </a:spcBef>
              <a:spcAft>
                <a:spcPts val="600"/>
              </a:spcAft>
              <a:buNone/>
            </a:pPr>
            <a:r>
              <a:rPr lang="nl-BE" sz="1800" dirty="0"/>
              <a:t>”</a:t>
            </a:r>
            <a:r>
              <a:rPr lang="nl-BE" sz="1800" i="1" dirty="0"/>
              <a:t>Een groot deel van sociaal werk staat in toenemende mate in dienst van de calculatieve rede die de kolonisatie van de professionele taak en identiteit van de maatschappelijk werker vertegenwoordigt. De dagelijkse praktijk wordt steeds meer gemicromanaged en vereist een sociaal werk waarin professionele waarden worden uitgedund en geatomiseerd, met een risicobeheer- en prestatiecultuur die oppermachtig is</a:t>
            </a:r>
            <a:r>
              <a:rPr lang="nl-BE" sz="1800" dirty="0"/>
              <a:t>."</a:t>
            </a:r>
          </a:p>
          <a:p>
            <a:pPr marL="0" indent="0">
              <a:lnSpc>
                <a:spcPct val="100000"/>
              </a:lnSpc>
              <a:spcBef>
                <a:spcPts val="0"/>
              </a:spcBef>
              <a:spcAft>
                <a:spcPts val="600"/>
              </a:spcAft>
              <a:buNone/>
            </a:pPr>
            <a:r>
              <a:rPr lang="nl-BE" sz="1800" dirty="0"/>
              <a:t>(Mel Gray &amp;Stephen Webb en Iain Ferguson)</a:t>
            </a:r>
          </a:p>
          <a:p>
            <a:pPr marL="0" indent="0">
              <a:lnSpc>
                <a:spcPct val="100000"/>
              </a:lnSpc>
              <a:spcBef>
                <a:spcPts val="0"/>
              </a:spcBef>
              <a:spcAft>
                <a:spcPts val="600"/>
              </a:spcAft>
              <a:buNone/>
            </a:pPr>
            <a:endParaRPr lang="nl-BE" sz="1800" dirty="0"/>
          </a:p>
          <a:p>
            <a:pPr marL="0" indent="0">
              <a:lnSpc>
                <a:spcPct val="100000"/>
              </a:lnSpc>
              <a:spcBef>
                <a:spcPts val="0"/>
              </a:spcBef>
              <a:spcAft>
                <a:spcPts val="600"/>
              </a:spcAft>
              <a:buNone/>
            </a:pPr>
            <a:endParaRPr lang="nl-BE" sz="1800" b="1" dirty="0"/>
          </a:p>
          <a:p>
            <a:pPr marL="0" indent="0">
              <a:lnSpc>
                <a:spcPct val="100000"/>
              </a:lnSpc>
              <a:spcBef>
                <a:spcPts val="0"/>
              </a:spcBef>
              <a:spcAft>
                <a:spcPts val="600"/>
              </a:spcAft>
              <a:buNone/>
            </a:pPr>
            <a:endParaRPr lang="nl-BE" sz="1800" b="1" dirty="0"/>
          </a:p>
          <a:p>
            <a:pPr marL="0" indent="0">
              <a:lnSpc>
                <a:spcPct val="100000"/>
              </a:lnSpc>
              <a:spcBef>
                <a:spcPts val="0"/>
              </a:spcBef>
              <a:spcAft>
                <a:spcPts val="600"/>
              </a:spcAft>
              <a:buNone/>
            </a:pPr>
            <a:endParaRPr lang="nl-BE" sz="1800" b="1" dirty="0"/>
          </a:p>
          <a:p>
            <a:pPr marL="0" indent="0">
              <a:lnSpc>
                <a:spcPct val="100000"/>
              </a:lnSpc>
              <a:spcBef>
                <a:spcPts val="0"/>
              </a:spcBef>
              <a:spcAft>
                <a:spcPts val="600"/>
              </a:spcAft>
              <a:buNone/>
            </a:pPr>
            <a:r>
              <a:rPr lang="nl-BE" sz="2400" b="1" dirty="0"/>
              <a:t>Noodzaak aan 'dissenting social work’ (Michael Garret)</a:t>
            </a:r>
            <a:endParaRPr lang="nl-BE" sz="2400" dirty="0"/>
          </a:p>
        </p:txBody>
      </p:sp>
      <p:pic>
        <p:nvPicPr>
          <p:cNvPr id="4098" name="Picture 2" descr="Social Workers Stickers | TeePublic">
            <a:extLst>
              <a:ext uri="{FF2B5EF4-FFF2-40B4-BE49-F238E27FC236}">
                <a16:creationId xmlns:a16="http://schemas.microsoft.com/office/drawing/2014/main" id="{CD969C1A-ED2A-8D66-884A-1BD35278EA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38161" y="1714902"/>
            <a:ext cx="3728015" cy="4857536"/>
          </a:xfrm>
          <a:prstGeom prst="rect">
            <a:avLst/>
          </a:prstGeom>
          <a:noFill/>
          <a:extLst>
            <a:ext uri="{909E8E84-426E-40DD-AFC4-6F175D3DCCD1}">
              <a14:hiddenFill xmlns:a14="http://schemas.microsoft.com/office/drawing/2010/main">
                <a:solidFill>
                  <a:srgbClr val="FFFFFF"/>
                </a:solidFill>
              </a14:hiddenFill>
            </a:ext>
          </a:extLst>
        </p:spPr>
      </p:pic>
      <p:sp>
        <p:nvSpPr>
          <p:cNvPr id="4" name="Pijl omlaag 3">
            <a:extLst>
              <a:ext uri="{FF2B5EF4-FFF2-40B4-BE49-F238E27FC236}">
                <a16:creationId xmlns:a16="http://schemas.microsoft.com/office/drawing/2014/main" id="{05BD1095-F55A-8853-A062-AB164C8052E2}"/>
              </a:ext>
            </a:extLst>
          </p:cNvPr>
          <p:cNvSpPr/>
          <p:nvPr/>
        </p:nvSpPr>
        <p:spPr>
          <a:xfrm>
            <a:off x="3170711" y="4699789"/>
            <a:ext cx="2208811" cy="12259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981750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E8AA275770D541A60F817E01B72753" ma:contentTypeVersion="12" ma:contentTypeDescription="Een nieuw document maken." ma:contentTypeScope="" ma:versionID="e07a24ed1f4e2f085d056313377d026c">
  <xsd:schema xmlns:xsd="http://www.w3.org/2001/XMLSchema" xmlns:xs="http://www.w3.org/2001/XMLSchema" xmlns:p="http://schemas.microsoft.com/office/2006/metadata/properties" xmlns:ns3="a522e4fb-5f6b-4374-84f4-9aa0f4ea9d22" xmlns:ns4="5ce41159-94be-4830-a06e-6596c8fbb7b3" targetNamespace="http://schemas.microsoft.com/office/2006/metadata/properties" ma:root="true" ma:fieldsID="6b27495bdeee3a9d2b14d4da0826d21e" ns3:_="" ns4:_="">
    <xsd:import namespace="a522e4fb-5f6b-4374-84f4-9aa0f4ea9d22"/>
    <xsd:import namespace="5ce41159-94be-4830-a06e-6596c8fbb7b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2e4fb-5f6b-4374-84f4-9aa0f4ea9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41159-94be-4830-a06e-6596c8fbb7b3"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48D0A-DB3F-4FD5-8DFF-DC291437D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2e4fb-5f6b-4374-84f4-9aa0f4ea9d22"/>
    <ds:schemaRef ds:uri="5ce41159-94be-4830-a06e-6596c8fbb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807728-AF05-40BF-87F2-C0AC8E543B77}">
  <ds:schemaRefs>
    <ds:schemaRef ds:uri="http://schemas.microsoft.com/sharepoint/v3/contenttype/forms"/>
  </ds:schemaRefs>
</ds:datastoreItem>
</file>

<file path=customXml/itemProps3.xml><?xml version="1.0" encoding="utf-8"?>
<ds:datastoreItem xmlns:ds="http://schemas.openxmlformats.org/officeDocument/2006/customXml" ds:itemID="{CDEF43B5-A5C0-47E6-99FF-4949BB31C2FF}">
  <ds:schemaRefs>
    <ds:schemaRef ds:uri="http://www.w3.org/XML/1998/namespace"/>
    <ds:schemaRef ds:uri="5ce41159-94be-4830-a06e-6596c8fbb7b3"/>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a522e4fb-5f6b-4374-84f4-9aa0f4ea9d22"/>
  </ds:schemaRefs>
</ds:datastoreItem>
</file>

<file path=docProps/app.xml><?xml version="1.0" encoding="utf-8"?>
<Properties xmlns="http://schemas.openxmlformats.org/officeDocument/2006/extended-properties" xmlns:vt="http://schemas.openxmlformats.org/officeDocument/2006/docPropsVTypes">
  <TotalTime>1818</TotalTime>
  <Words>2689</Words>
  <Application>Microsoft Office PowerPoint</Application>
  <PresentationFormat>Breedbeeld</PresentationFormat>
  <Paragraphs>114</Paragraphs>
  <Slides>26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Calibri Light</vt:lpstr>
      <vt:lpstr>Kantoorthema</vt:lpstr>
      <vt:lpstr>Politisering en de politieke missie van sociaal werk  Dr. Pascal Debruyne (Hogeschool Odisee)  </vt:lpstr>
      <vt:lpstr>Politisering is “in”!</vt:lpstr>
      <vt:lpstr>Het nieuwe jargon van politisering in het Vlaamse sociaal werk
</vt:lpstr>
      <vt:lpstr>Politisering in het Vlaams Actieplan 'Sterk Sociaal Werk' 
</vt:lpstr>
      <vt:lpstr>Op zoek naar een effectief kader 
</vt:lpstr>
      <vt:lpstr>Wat is politisering?</vt:lpstr>
      <vt:lpstr>‘Publiek gaan’</vt:lpstr>
      <vt:lpstr>Externe &amp; interne druk om te transformeren &amp; politiseren in Vlaanderen &amp; Brussel
</vt:lpstr>
      <vt:lpstr>Internationale aandacht voor 'politisering'
</vt:lpstr>
      <vt:lpstr>Normatieve opdracht van sociaal werk</vt:lpstr>
      <vt:lpstr>Normativiteit &amp; positionaliteit in sociaal werk
</vt:lpstr>
      <vt:lpstr>  Sociaal werk kan niet "niet" politiek zijn in een gepolitiseerde context. Historische constante </vt:lpstr>
      <vt:lpstr>Verwarring “Politisering” en “de politieke rol” van sociaal werk</vt:lpstr>
      <vt:lpstr>Verwarring: “Politisering” en “de politieke rol” van sociaal werk
</vt:lpstr>
      <vt:lpstr>Verschuiving 1: naar beleidswerk</vt:lpstr>
      <vt:lpstr>Verschuiving 1: naar beleidswerk</vt:lpstr>
      <vt:lpstr>Verschuiving 2: naar 'elke mogelijke politieke actie'
</vt:lpstr>
      <vt:lpstr>Verschuiving 3: naar 'werken in de discretionaire ruimte'’ </vt:lpstr>
      <vt:lpstr>Verschuving 3: naar 'werken in de discretionaire ruimte'’ </vt:lpstr>
      <vt:lpstr>2 strategieën voor politisering Agonistische politiek &amp; prefiguratieve politiek</vt:lpstr>
      <vt:lpstr>Agonistische strategie als hefboom voor politisering</vt:lpstr>
      <vt:lpstr>Agonistische politiek kortwieken </vt:lpstr>
      <vt:lpstr>PowerPoint-presentatie</vt:lpstr>
      <vt:lpstr> </vt:lpstr>
      <vt:lpstr>Prefiguratieve politiek als hefboom voor politisering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political mission of social work and politicization for social work</dc:title>
  <dc:creator>Pascal Debruyne</dc:creator>
  <cp:lastModifiedBy>Tine Vansteenkiste</cp:lastModifiedBy>
  <cp:revision>74</cp:revision>
  <dcterms:created xsi:type="dcterms:W3CDTF">2022-08-17T13:36:15Z</dcterms:created>
  <dcterms:modified xsi:type="dcterms:W3CDTF">2022-12-01T19:28:43Z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0x010100E2E8AA275770D541A60F817E01B72753</vt:lpwstr>
  </property>
</Properties>
</file>