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7" r:id="rId1"/>
    <p:sldMasterId id="2147483798" r:id="rId2"/>
    <p:sldMasterId id="2147483811" r:id="rId3"/>
    <p:sldMasterId id="2147483823" r:id="rId4"/>
    <p:sldMasterId id="2147483829" r:id="rId5"/>
    <p:sldMasterId id="2147483835" r:id="rId6"/>
  </p:sldMasterIdLst>
  <p:notesMasterIdLst>
    <p:notesMasterId r:id="rId81"/>
  </p:notesMasterIdLst>
  <p:sldIdLst>
    <p:sldId id="256" r:id="rId7"/>
    <p:sldId id="1055" r:id="rId8"/>
    <p:sldId id="259" r:id="rId9"/>
    <p:sldId id="261" r:id="rId10"/>
    <p:sldId id="262" r:id="rId11"/>
    <p:sldId id="263" r:id="rId12"/>
    <p:sldId id="264" r:id="rId13"/>
    <p:sldId id="265" r:id="rId14"/>
    <p:sldId id="267" r:id="rId15"/>
    <p:sldId id="271" r:id="rId16"/>
    <p:sldId id="272" r:id="rId17"/>
    <p:sldId id="273" r:id="rId18"/>
    <p:sldId id="1035" r:id="rId19"/>
    <p:sldId id="258" r:id="rId20"/>
    <p:sldId id="269" r:id="rId21"/>
    <p:sldId id="276" r:id="rId22"/>
    <p:sldId id="1034" r:id="rId23"/>
    <p:sldId id="298" r:id="rId24"/>
    <p:sldId id="291" r:id="rId25"/>
    <p:sldId id="1036" r:id="rId26"/>
    <p:sldId id="1033" r:id="rId27"/>
    <p:sldId id="1037" r:id="rId28"/>
    <p:sldId id="1038" r:id="rId29"/>
    <p:sldId id="1032" r:id="rId30"/>
    <p:sldId id="279" r:id="rId31"/>
    <p:sldId id="284" r:id="rId32"/>
    <p:sldId id="302" r:id="rId33"/>
    <p:sldId id="285" r:id="rId34"/>
    <p:sldId id="286" r:id="rId35"/>
    <p:sldId id="303" r:id="rId36"/>
    <p:sldId id="1020" r:id="rId37"/>
    <p:sldId id="1030" r:id="rId38"/>
    <p:sldId id="739" r:id="rId39"/>
    <p:sldId id="1031" r:id="rId40"/>
    <p:sldId id="746" r:id="rId41"/>
    <p:sldId id="1019" r:id="rId42"/>
    <p:sldId id="1039" r:id="rId43"/>
    <p:sldId id="1057" r:id="rId44"/>
    <p:sldId id="1041" r:id="rId45"/>
    <p:sldId id="1042" r:id="rId46"/>
    <p:sldId id="1043" r:id="rId47"/>
    <p:sldId id="1044" r:id="rId48"/>
    <p:sldId id="278" r:id="rId49"/>
    <p:sldId id="277" r:id="rId50"/>
    <p:sldId id="282" r:id="rId51"/>
    <p:sldId id="1045" r:id="rId52"/>
    <p:sldId id="283" r:id="rId53"/>
    <p:sldId id="1046" r:id="rId54"/>
    <p:sldId id="1047" r:id="rId55"/>
    <p:sldId id="1048" r:id="rId56"/>
    <p:sldId id="287" r:id="rId57"/>
    <p:sldId id="288" r:id="rId58"/>
    <p:sldId id="275" r:id="rId59"/>
    <p:sldId id="1049" r:id="rId60"/>
    <p:sldId id="1050" r:id="rId61"/>
    <p:sldId id="296" r:id="rId62"/>
    <p:sldId id="310" r:id="rId63"/>
    <p:sldId id="311" r:id="rId64"/>
    <p:sldId id="1051" r:id="rId65"/>
    <p:sldId id="1052" r:id="rId66"/>
    <p:sldId id="1053" r:id="rId67"/>
    <p:sldId id="307" r:id="rId68"/>
    <p:sldId id="312" r:id="rId69"/>
    <p:sldId id="304" r:id="rId70"/>
    <p:sldId id="309" r:id="rId71"/>
    <p:sldId id="313" r:id="rId72"/>
    <p:sldId id="314" r:id="rId73"/>
    <p:sldId id="293" r:id="rId74"/>
    <p:sldId id="294" r:id="rId75"/>
    <p:sldId id="315" r:id="rId76"/>
    <p:sldId id="274" r:id="rId77"/>
    <p:sldId id="1054" r:id="rId78"/>
    <p:sldId id="1058" r:id="rId79"/>
    <p:sldId id="266" r:id="rId80"/>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6A"/>
    <a:srgbClr val="F7AE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96" d="100"/>
          <a:sy n="96" d="100"/>
        </p:scale>
        <p:origin x="86" y="1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8251F-4895-4D98-B9BF-D4FCAD07917B}" type="datetimeFigureOut">
              <a:rPr lang="nl-BE" smtClean="0"/>
              <a:t>1/12/2022</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0B42D1-D787-4FA0-8121-7E6BE2176189}" type="slidenum">
              <a:rPr lang="nl-BE" smtClean="0"/>
              <a:t>‹nr.›</a:t>
            </a:fld>
            <a:endParaRPr lang="nl-BE"/>
          </a:p>
        </p:txBody>
      </p:sp>
    </p:spTree>
    <p:extLst>
      <p:ext uri="{BB962C8B-B14F-4D97-AF65-F5344CB8AC3E}">
        <p14:creationId xmlns:p14="http://schemas.microsoft.com/office/powerpoint/2010/main" val="90898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Inleiding</a:t>
            </a:r>
            <a:r>
              <a:rPr lang="en-US" dirty="0"/>
              <a:t>: </a:t>
            </a:r>
            <a:r>
              <a:rPr lang="en-US" dirty="0" err="1"/>
              <a:t>duiden</a:t>
            </a:r>
            <a:r>
              <a:rPr lang="en-US" dirty="0"/>
              <a:t> van </a:t>
            </a:r>
            <a:r>
              <a:rPr lang="en-US" dirty="0" err="1"/>
              <a:t>waaruit</a:t>
            </a:r>
            <a:r>
              <a:rPr lang="en-US" dirty="0"/>
              <a:t> de</a:t>
            </a:r>
            <a:r>
              <a:rPr lang="en-US" baseline="0" dirty="0"/>
              <a:t> </a:t>
            </a:r>
            <a:r>
              <a:rPr lang="en-US" baseline="0" dirty="0" err="1"/>
              <a:t>insteek</a:t>
            </a:r>
            <a:r>
              <a:rPr lang="en-US" baseline="0" dirty="0"/>
              <a:t> </a:t>
            </a:r>
            <a:r>
              <a:rPr lang="en-US" baseline="0" dirty="0" err="1"/>
              <a:t>vorm</a:t>
            </a:r>
            <a:r>
              <a:rPr lang="en-US" baseline="0" dirty="0"/>
              <a:t> </a:t>
            </a:r>
            <a:r>
              <a:rPr lang="en-US" baseline="0" dirty="0" err="1"/>
              <a:t>krijgt</a:t>
            </a:r>
            <a:endParaRPr lang="en-US" baseline="0" dirty="0"/>
          </a:p>
          <a:p>
            <a:endParaRPr lang="en-US" baseline="0" dirty="0"/>
          </a:p>
          <a:p>
            <a:pPr marL="228600" indent="-228600">
              <a:buAutoNum type="arabicPeriod"/>
            </a:pPr>
            <a:r>
              <a:rPr lang="en-US" baseline="0" dirty="0" err="1"/>
              <a:t>Ervaringen</a:t>
            </a:r>
            <a:r>
              <a:rPr lang="en-US" baseline="0" dirty="0"/>
              <a:t> JWW</a:t>
            </a:r>
          </a:p>
          <a:p>
            <a:pPr marL="228600" indent="-228600">
              <a:buAutoNum type="arabicPeriod"/>
            </a:pPr>
            <a:r>
              <a:rPr lang="en-US" baseline="0" dirty="0" err="1"/>
              <a:t>Onderzoek</a:t>
            </a:r>
            <a:r>
              <a:rPr lang="en-US" baseline="0" dirty="0"/>
              <a:t> </a:t>
            </a:r>
            <a:r>
              <a:rPr lang="en-US" baseline="0" dirty="0" err="1"/>
              <a:t>vanuit</a:t>
            </a:r>
            <a:r>
              <a:rPr lang="en-US" baseline="0" dirty="0"/>
              <a:t> </a:t>
            </a:r>
            <a:r>
              <a:rPr lang="en-US" baseline="0" dirty="0" err="1"/>
              <a:t>leefwereldperspectief</a:t>
            </a:r>
            <a:endParaRPr lang="en-US" baseline="0" dirty="0"/>
          </a:p>
          <a:p>
            <a:pPr marL="228600" indent="-228600">
              <a:buAutoNum type="arabicPeriod"/>
            </a:pPr>
            <a:endParaRPr lang="en-US" baseline="0" dirty="0"/>
          </a:p>
          <a:p>
            <a:endParaRPr lang="en-US" baseline="0" dirty="0"/>
          </a:p>
          <a:p>
            <a:endParaRPr lang="en-US" baseline="0" dirty="0"/>
          </a:p>
          <a:p>
            <a:endParaRPr lang="en-US"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D461A-4E3A-47DB-B9C8-8FA02BE9472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703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Verbinding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authenticiteit</a:t>
            </a:r>
            <a:r>
              <a:rPr lang="en-US" sz="1200" b="0" i="0" u="none" strike="noStrike" kern="1200" baseline="0" dirty="0">
                <a:solidFill>
                  <a:schemeClr val="tx1"/>
                </a:solidFill>
                <a:latin typeface="+mn-lt"/>
                <a:ea typeface="+mn-ea"/>
                <a:cs typeface="+mn-cs"/>
              </a:rPr>
              <a:t> = open </a:t>
            </a:r>
            <a:r>
              <a:rPr lang="en-US" sz="1200" b="0" i="0" u="none" strike="noStrike" kern="1200" baseline="0" dirty="0" err="1">
                <a:solidFill>
                  <a:schemeClr val="tx1"/>
                </a:solidFill>
                <a:latin typeface="+mn-lt"/>
                <a:ea typeface="+mn-ea"/>
                <a:cs typeface="+mn-cs"/>
              </a:rPr>
              <a:t>voor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ander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referentiekader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vergt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ook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stuk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verwerking</a:t>
            </a:r>
            <a:r>
              <a:rPr lang="en-US" sz="1200" b="0" i="0" u="none" strike="noStrike" kern="1200" baseline="0" dirty="0">
                <a:solidFill>
                  <a:schemeClr val="tx1"/>
                </a:solidFill>
                <a:latin typeface="+mn-lt"/>
                <a:ea typeface="+mn-ea"/>
                <a:cs typeface="+mn-cs"/>
              </a:rPr>
              <a:t> van </a:t>
            </a:r>
            <a:r>
              <a:rPr lang="en-US" sz="1200" b="0" i="0" u="none" strike="noStrike" kern="1200" baseline="0" dirty="0" err="1">
                <a:solidFill>
                  <a:schemeClr val="tx1"/>
                </a:solidFill>
                <a:latin typeface="+mn-lt"/>
                <a:ea typeface="+mn-ea"/>
                <a:cs typeface="+mn-cs"/>
              </a:rPr>
              <a:t>eigen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positie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trauma’s)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Veel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organisaties</a:t>
            </a:r>
            <a:r>
              <a:rPr lang="en-US" sz="1200" b="0" i="0" u="none" strike="noStrike" kern="1200" baseline="0" dirty="0">
                <a:solidFill>
                  <a:schemeClr val="tx1"/>
                </a:solidFill>
                <a:latin typeface="+mn-lt"/>
                <a:ea typeface="+mn-ea"/>
                <a:cs typeface="+mn-cs"/>
              </a:rPr>
              <a:t> in de </a:t>
            </a:r>
            <a:r>
              <a:rPr lang="en-US" sz="1200" b="0" i="0" u="none" strike="noStrike" kern="1200" baseline="0" dirty="0" err="1">
                <a:solidFill>
                  <a:schemeClr val="tx1"/>
                </a:solidFill>
                <a:latin typeface="+mn-lt"/>
                <a:ea typeface="+mn-ea"/>
                <a:cs typeface="+mn-cs"/>
              </a:rPr>
              <a:t>jeugdhulp</a:t>
            </a:r>
            <a:r>
              <a:rPr lang="en-US" sz="1200" b="0" i="0" u="none" strike="noStrike" kern="1200" baseline="0" dirty="0">
                <a:solidFill>
                  <a:schemeClr val="tx1"/>
                </a:solidFill>
                <a:latin typeface="+mn-lt"/>
                <a:ea typeface="+mn-ea"/>
                <a:cs typeface="+mn-cs"/>
              </a:rPr>
              <a:t> (maar </a:t>
            </a:r>
            <a:r>
              <a:rPr lang="en-US" sz="1200" b="0" i="0" u="none" strike="noStrike" kern="1200" baseline="0" dirty="0" err="1">
                <a:solidFill>
                  <a:schemeClr val="tx1"/>
                </a:solidFill>
                <a:latin typeface="+mn-lt"/>
                <a:ea typeface="+mn-ea"/>
                <a:cs typeface="+mn-cs"/>
              </a:rPr>
              <a:t>niet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alleen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daar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werken</a:t>
            </a:r>
            <a:r>
              <a:rPr lang="en-US" sz="1200" b="0" i="0" u="none" strike="noStrike" kern="1200" baseline="0" dirty="0">
                <a:solidFill>
                  <a:schemeClr val="tx1"/>
                </a:solidFill>
                <a:latin typeface="+mn-lt"/>
                <a:ea typeface="+mn-ea"/>
                <a:cs typeface="+mn-cs"/>
              </a:rPr>
              <a:t> heel </a:t>
            </a:r>
            <a:r>
              <a:rPr lang="en-US" sz="1200" b="0" i="0" u="none" strike="noStrike" kern="1200" baseline="0" dirty="0" err="1">
                <a:solidFill>
                  <a:schemeClr val="tx1"/>
                </a:solidFill>
                <a:latin typeface="+mn-lt"/>
                <a:ea typeface="+mn-ea"/>
                <a:cs typeface="+mn-cs"/>
              </a:rPr>
              <a:t>topdown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dat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draaien</a:t>
            </a:r>
            <a:r>
              <a:rPr lang="en-US" sz="1200" b="0" i="0" u="none" strike="noStrike" kern="1200" baseline="0" dirty="0">
                <a:solidFill>
                  <a:schemeClr val="tx1"/>
                </a:solidFill>
                <a:latin typeface="+mn-lt"/>
                <a:ea typeface="+mn-ea"/>
                <a:cs typeface="+mn-cs"/>
              </a:rPr>
              <a:t> we </a:t>
            </a:r>
            <a:r>
              <a:rPr lang="en-US" sz="1200" b="0" i="0" u="none" strike="noStrike" kern="1200" baseline="0" dirty="0" err="1">
                <a:solidFill>
                  <a:schemeClr val="tx1"/>
                </a:solidFill>
                <a:latin typeface="+mn-lt"/>
                <a:ea typeface="+mn-ea"/>
                <a:cs typeface="+mn-cs"/>
              </a:rPr>
              <a:t>dus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beter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Opbouw</a:t>
            </a:r>
            <a:r>
              <a:rPr lang="en-US" sz="1200" b="0" i="0" u="none" strike="noStrike" kern="1200" baseline="0" dirty="0">
                <a:solidFill>
                  <a:schemeClr val="tx1"/>
                </a:solidFill>
                <a:latin typeface="+mn-lt"/>
                <a:ea typeface="+mn-ea"/>
                <a:cs typeface="+mn-cs"/>
              </a:rPr>
              <a:t> van </a:t>
            </a:r>
            <a:r>
              <a:rPr lang="en-US" sz="1200" b="0" i="0" u="none" strike="noStrike" kern="1200" baseline="0" dirty="0" err="1">
                <a:solidFill>
                  <a:schemeClr val="tx1"/>
                </a:solidFill>
                <a:latin typeface="+mn-lt"/>
                <a:ea typeface="+mn-ea"/>
                <a:cs typeface="+mn-cs"/>
              </a:rPr>
              <a:t>visie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beleid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actie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werkt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beter</a:t>
            </a:r>
            <a:r>
              <a:rPr lang="en-US" sz="1200" b="0" i="0" u="none" strike="noStrike" kern="1200" baseline="0" dirty="0">
                <a:solidFill>
                  <a:schemeClr val="tx1"/>
                </a:solidFill>
                <a:latin typeface="+mn-lt"/>
                <a:ea typeface="+mn-ea"/>
                <a:cs typeface="+mn-cs"/>
              </a:rPr>
              <a:t> van </a:t>
            </a:r>
            <a:r>
              <a:rPr lang="en-US" sz="1200" b="0" i="0" u="none" strike="noStrike" kern="1200" baseline="0" dirty="0" err="1">
                <a:solidFill>
                  <a:schemeClr val="tx1"/>
                </a:solidFill>
                <a:latin typeface="+mn-lt"/>
                <a:ea typeface="+mn-ea"/>
                <a:cs typeface="+mn-cs"/>
              </a:rPr>
              <a:t>onderuit</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Beleid</a:t>
            </a:r>
            <a:r>
              <a:rPr lang="en-US" sz="1200" b="0" i="0" u="none" strike="noStrike" kern="1200" baseline="0" dirty="0">
                <a:solidFill>
                  <a:schemeClr val="tx1"/>
                </a:solidFill>
                <a:latin typeface="+mn-lt"/>
                <a:ea typeface="+mn-ea"/>
                <a:cs typeface="+mn-cs"/>
              </a:rPr>
              <a:t> over </a:t>
            </a:r>
            <a:r>
              <a:rPr lang="en-US" sz="1200" b="0" i="0" u="none" strike="noStrike" kern="1200" baseline="0" dirty="0" err="1">
                <a:solidFill>
                  <a:schemeClr val="tx1"/>
                </a:solidFill>
                <a:latin typeface="+mn-lt"/>
                <a:ea typeface="+mn-ea"/>
                <a:cs typeface="+mn-cs"/>
              </a:rPr>
              <a:t>ons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werk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onze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sectoren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onze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jongeren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dat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hoort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ook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onze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zaak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zijn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niet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alleen</a:t>
            </a:r>
            <a:r>
              <a:rPr lang="en-US" sz="1200" b="0" i="0" u="none" strike="noStrike" kern="1200" baseline="0" dirty="0">
                <a:solidFill>
                  <a:schemeClr val="tx1"/>
                </a:solidFill>
                <a:latin typeface="+mn-lt"/>
                <a:ea typeface="+mn-ea"/>
                <a:cs typeface="+mn-cs"/>
              </a:rPr>
              <a:t> de </a:t>
            </a:r>
            <a:r>
              <a:rPr lang="en-US" sz="1200" b="0" i="0" u="none" strike="noStrike" kern="1200" baseline="0" dirty="0" err="1">
                <a:solidFill>
                  <a:schemeClr val="tx1"/>
                </a:solidFill>
                <a:latin typeface="+mn-lt"/>
                <a:ea typeface="+mn-ea"/>
                <a:cs typeface="+mn-cs"/>
              </a:rPr>
              <a:t>zaak</a:t>
            </a:r>
            <a:r>
              <a:rPr lang="en-US" sz="1200" b="0" i="0" u="none" strike="noStrike" kern="1200" baseline="0" dirty="0">
                <a:solidFill>
                  <a:schemeClr val="tx1"/>
                </a:solidFill>
                <a:latin typeface="+mn-lt"/>
                <a:ea typeface="+mn-ea"/>
                <a:cs typeface="+mn-cs"/>
              </a:rPr>
              <a:t> van het </a:t>
            </a:r>
            <a:r>
              <a:rPr lang="en-US" sz="1200" b="0" i="0" u="none" strike="noStrike" kern="1200" baseline="0" dirty="0" err="1">
                <a:solidFill>
                  <a:schemeClr val="tx1"/>
                </a:solidFill>
                <a:latin typeface="+mn-lt"/>
                <a:ea typeface="+mn-ea"/>
                <a:cs typeface="+mn-cs"/>
              </a:rPr>
              <a:t>agentschap</a:t>
            </a:r>
            <a:r>
              <a:rPr lang="en-US" sz="1200" b="0" i="0" u="none" strike="noStrike" kern="1200" baseline="0" dirty="0">
                <a:solidFill>
                  <a:schemeClr val="tx1"/>
                </a:solidFill>
                <a:latin typeface="+mn-lt"/>
                <a:ea typeface="+mn-ea"/>
                <a:cs typeface="+mn-cs"/>
              </a:rPr>
              <a:t> of de </a:t>
            </a:r>
            <a:r>
              <a:rPr lang="en-US" sz="1200" b="0" i="0" u="none" strike="noStrike" kern="1200" baseline="0" dirty="0" err="1">
                <a:solidFill>
                  <a:schemeClr val="tx1"/>
                </a:solidFill>
                <a:latin typeface="+mn-lt"/>
                <a:ea typeface="+mn-ea"/>
                <a:cs typeface="+mn-cs"/>
              </a:rPr>
              <a:t>agentschappen</a:t>
            </a:r>
            <a:r>
              <a:rPr lang="en-US" sz="1200" b="0" i="0" u="none" strike="noStrike" kern="1200" baseline="0" dirty="0">
                <a:solidFill>
                  <a:schemeClr val="tx1"/>
                </a:solidFill>
                <a:latin typeface="+mn-lt"/>
                <a:ea typeface="+mn-ea"/>
                <a:cs typeface="+mn-cs"/>
              </a:rPr>
              <a:t>, of </a:t>
            </a:r>
            <a:r>
              <a:rPr lang="en-US" sz="1200" b="0" i="0" u="none" strike="noStrike" kern="1200" baseline="0" dirty="0" err="1">
                <a:solidFill>
                  <a:schemeClr val="tx1"/>
                </a:solidFill>
                <a:latin typeface="+mn-lt"/>
                <a:ea typeface="+mn-ea"/>
                <a:cs typeface="+mn-cs"/>
              </a:rPr>
              <a:t>deze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zich</a:t>
            </a:r>
            <a:r>
              <a:rPr lang="en-US" sz="1200" b="0" i="0" u="none" strike="noStrike" kern="1200" baseline="0" dirty="0">
                <a:solidFill>
                  <a:schemeClr val="tx1"/>
                </a:solidFill>
                <a:latin typeface="+mn-lt"/>
                <a:ea typeface="+mn-ea"/>
                <a:cs typeface="+mn-cs"/>
              </a:rPr>
              <a:t> nu </a:t>
            </a:r>
            <a:r>
              <a:rPr lang="en-US" sz="1200" b="0" i="0" u="none" strike="noStrike" kern="1200" baseline="0" dirty="0" err="1">
                <a:solidFill>
                  <a:schemeClr val="tx1"/>
                </a:solidFill>
                <a:latin typeface="+mn-lt"/>
                <a:ea typeface="+mn-ea"/>
                <a:cs typeface="+mn-cs"/>
              </a:rPr>
              <a:t>lokaal</a:t>
            </a:r>
            <a:r>
              <a:rPr lang="en-US" sz="1200" b="0" i="0" u="none" strike="noStrike" kern="1200" baseline="0" dirty="0">
                <a:solidFill>
                  <a:schemeClr val="tx1"/>
                </a:solidFill>
                <a:latin typeface="+mn-lt"/>
                <a:ea typeface="+mn-ea"/>
                <a:cs typeface="+mn-cs"/>
              </a:rPr>
              <a:t> of </a:t>
            </a:r>
            <a:r>
              <a:rPr lang="en-US" sz="1200" b="0" i="0" u="none" strike="noStrike" kern="1200" baseline="0" dirty="0" err="1">
                <a:solidFill>
                  <a:schemeClr val="tx1"/>
                </a:solidFill>
                <a:latin typeface="+mn-lt"/>
                <a:ea typeface="+mn-ea"/>
                <a:cs typeface="+mn-cs"/>
              </a:rPr>
              <a:t>bovenlokaal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bevinden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Het </a:t>
            </a:r>
            <a:r>
              <a:rPr lang="en-US" sz="1200" b="0" i="0" u="none" strike="noStrike" kern="1200" baseline="0" dirty="0" err="1">
                <a:solidFill>
                  <a:schemeClr val="tx1"/>
                </a:solidFill>
                <a:latin typeface="+mn-lt"/>
                <a:ea typeface="+mn-ea"/>
                <a:cs typeface="+mn-cs"/>
              </a:rPr>
              <a:t>beleid</a:t>
            </a:r>
            <a:r>
              <a:rPr lang="en-US" sz="1200" b="0" i="0" u="none" strike="noStrike" kern="1200" baseline="0" dirty="0">
                <a:solidFill>
                  <a:schemeClr val="tx1"/>
                </a:solidFill>
                <a:latin typeface="+mn-lt"/>
                <a:ea typeface="+mn-ea"/>
                <a:cs typeface="+mn-cs"/>
              </a:rPr>
              <a:t> is </a:t>
            </a:r>
            <a:r>
              <a:rPr lang="en-US" sz="1200" b="0" i="0" u="none" strike="noStrike" kern="1200" baseline="0" dirty="0" err="1">
                <a:solidFill>
                  <a:schemeClr val="tx1"/>
                </a:solidFill>
                <a:latin typeface="+mn-lt"/>
                <a:ea typeface="+mn-ea"/>
                <a:cs typeface="+mn-cs"/>
              </a:rPr>
              <a:t>ook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stuk</a:t>
            </a:r>
            <a:r>
              <a:rPr lang="en-US" sz="1200" b="0" i="0" u="none" strike="noStrike" kern="1200" baseline="0" dirty="0">
                <a:solidFill>
                  <a:schemeClr val="tx1"/>
                </a:solidFill>
                <a:latin typeface="+mn-lt"/>
                <a:ea typeface="+mn-ea"/>
                <a:cs typeface="+mn-cs"/>
              </a:rPr>
              <a:t> van </a:t>
            </a:r>
            <a:r>
              <a:rPr lang="en-US" sz="1200" b="0" i="0" u="none" strike="noStrike" kern="1200" baseline="0" dirty="0" err="1">
                <a:solidFill>
                  <a:schemeClr val="tx1"/>
                </a:solidFill>
                <a:latin typeface="+mn-lt"/>
                <a:ea typeface="+mn-ea"/>
                <a:cs typeface="+mn-cs"/>
              </a:rPr>
              <a:t>ons</a:t>
            </a:r>
            <a:endParaRPr lang="en-US" sz="1200" b="0" i="0" u="none" strike="noStrike" kern="1200" baseline="0" dirty="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D461A-4E3A-47DB-B9C8-8FA02BE9472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724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Verbinding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authenticiteit</a:t>
            </a:r>
            <a:r>
              <a:rPr lang="en-US" sz="1200" b="0" i="0" u="none" strike="noStrike" kern="1200" baseline="0" dirty="0">
                <a:solidFill>
                  <a:schemeClr val="tx1"/>
                </a:solidFill>
                <a:latin typeface="+mn-lt"/>
                <a:ea typeface="+mn-ea"/>
                <a:cs typeface="+mn-cs"/>
              </a:rPr>
              <a:t> = open </a:t>
            </a:r>
            <a:r>
              <a:rPr lang="en-US" sz="1200" b="0" i="0" u="none" strike="noStrike" kern="1200" baseline="0" dirty="0" err="1">
                <a:solidFill>
                  <a:schemeClr val="tx1"/>
                </a:solidFill>
                <a:latin typeface="+mn-lt"/>
                <a:ea typeface="+mn-ea"/>
                <a:cs typeface="+mn-cs"/>
              </a:rPr>
              <a:t>voor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ander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referentiekader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vergt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ook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stuk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verwerking</a:t>
            </a:r>
            <a:r>
              <a:rPr lang="en-US" sz="1200" b="0" i="0" u="none" strike="noStrike" kern="1200" baseline="0" dirty="0">
                <a:solidFill>
                  <a:schemeClr val="tx1"/>
                </a:solidFill>
                <a:latin typeface="+mn-lt"/>
                <a:ea typeface="+mn-ea"/>
                <a:cs typeface="+mn-cs"/>
              </a:rPr>
              <a:t> van </a:t>
            </a:r>
            <a:r>
              <a:rPr lang="en-US" sz="1200" b="0" i="0" u="none" strike="noStrike" kern="1200" baseline="0" dirty="0" err="1">
                <a:solidFill>
                  <a:schemeClr val="tx1"/>
                </a:solidFill>
                <a:latin typeface="+mn-lt"/>
                <a:ea typeface="+mn-ea"/>
                <a:cs typeface="+mn-cs"/>
              </a:rPr>
              <a:t>eigen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positie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trauma’s)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Veel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organisaties</a:t>
            </a:r>
            <a:r>
              <a:rPr lang="en-US" sz="1200" b="0" i="0" u="none" strike="noStrike" kern="1200" baseline="0" dirty="0">
                <a:solidFill>
                  <a:schemeClr val="tx1"/>
                </a:solidFill>
                <a:latin typeface="+mn-lt"/>
                <a:ea typeface="+mn-ea"/>
                <a:cs typeface="+mn-cs"/>
              </a:rPr>
              <a:t> in de </a:t>
            </a:r>
            <a:r>
              <a:rPr lang="en-US" sz="1200" b="0" i="0" u="none" strike="noStrike" kern="1200" baseline="0" dirty="0" err="1">
                <a:solidFill>
                  <a:schemeClr val="tx1"/>
                </a:solidFill>
                <a:latin typeface="+mn-lt"/>
                <a:ea typeface="+mn-ea"/>
                <a:cs typeface="+mn-cs"/>
              </a:rPr>
              <a:t>jeugdhulp</a:t>
            </a:r>
            <a:r>
              <a:rPr lang="en-US" sz="1200" b="0" i="0" u="none" strike="noStrike" kern="1200" baseline="0" dirty="0">
                <a:solidFill>
                  <a:schemeClr val="tx1"/>
                </a:solidFill>
                <a:latin typeface="+mn-lt"/>
                <a:ea typeface="+mn-ea"/>
                <a:cs typeface="+mn-cs"/>
              </a:rPr>
              <a:t> (maar </a:t>
            </a:r>
            <a:r>
              <a:rPr lang="en-US" sz="1200" b="0" i="0" u="none" strike="noStrike" kern="1200" baseline="0" dirty="0" err="1">
                <a:solidFill>
                  <a:schemeClr val="tx1"/>
                </a:solidFill>
                <a:latin typeface="+mn-lt"/>
                <a:ea typeface="+mn-ea"/>
                <a:cs typeface="+mn-cs"/>
              </a:rPr>
              <a:t>niet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alleen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daar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werken</a:t>
            </a:r>
            <a:r>
              <a:rPr lang="en-US" sz="1200" b="0" i="0" u="none" strike="noStrike" kern="1200" baseline="0" dirty="0">
                <a:solidFill>
                  <a:schemeClr val="tx1"/>
                </a:solidFill>
                <a:latin typeface="+mn-lt"/>
                <a:ea typeface="+mn-ea"/>
                <a:cs typeface="+mn-cs"/>
              </a:rPr>
              <a:t> heel </a:t>
            </a:r>
            <a:r>
              <a:rPr lang="en-US" sz="1200" b="0" i="0" u="none" strike="noStrike" kern="1200" baseline="0" dirty="0" err="1">
                <a:solidFill>
                  <a:schemeClr val="tx1"/>
                </a:solidFill>
                <a:latin typeface="+mn-lt"/>
                <a:ea typeface="+mn-ea"/>
                <a:cs typeface="+mn-cs"/>
              </a:rPr>
              <a:t>topdown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dat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draaien</a:t>
            </a:r>
            <a:r>
              <a:rPr lang="en-US" sz="1200" b="0" i="0" u="none" strike="noStrike" kern="1200" baseline="0" dirty="0">
                <a:solidFill>
                  <a:schemeClr val="tx1"/>
                </a:solidFill>
                <a:latin typeface="+mn-lt"/>
                <a:ea typeface="+mn-ea"/>
                <a:cs typeface="+mn-cs"/>
              </a:rPr>
              <a:t> we </a:t>
            </a:r>
            <a:r>
              <a:rPr lang="en-US" sz="1200" b="0" i="0" u="none" strike="noStrike" kern="1200" baseline="0" dirty="0" err="1">
                <a:solidFill>
                  <a:schemeClr val="tx1"/>
                </a:solidFill>
                <a:latin typeface="+mn-lt"/>
                <a:ea typeface="+mn-ea"/>
                <a:cs typeface="+mn-cs"/>
              </a:rPr>
              <a:t>dus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beter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Opbouw</a:t>
            </a:r>
            <a:r>
              <a:rPr lang="en-US" sz="1200" b="0" i="0" u="none" strike="noStrike" kern="1200" baseline="0" dirty="0">
                <a:solidFill>
                  <a:schemeClr val="tx1"/>
                </a:solidFill>
                <a:latin typeface="+mn-lt"/>
                <a:ea typeface="+mn-ea"/>
                <a:cs typeface="+mn-cs"/>
              </a:rPr>
              <a:t> van </a:t>
            </a:r>
            <a:r>
              <a:rPr lang="en-US" sz="1200" b="0" i="0" u="none" strike="noStrike" kern="1200" baseline="0" dirty="0" err="1">
                <a:solidFill>
                  <a:schemeClr val="tx1"/>
                </a:solidFill>
                <a:latin typeface="+mn-lt"/>
                <a:ea typeface="+mn-ea"/>
                <a:cs typeface="+mn-cs"/>
              </a:rPr>
              <a:t>visie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beleid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actie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werkt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beter</a:t>
            </a:r>
            <a:r>
              <a:rPr lang="en-US" sz="1200" b="0" i="0" u="none" strike="noStrike" kern="1200" baseline="0" dirty="0">
                <a:solidFill>
                  <a:schemeClr val="tx1"/>
                </a:solidFill>
                <a:latin typeface="+mn-lt"/>
                <a:ea typeface="+mn-ea"/>
                <a:cs typeface="+mn-cs"/>
              </a:rPr>
              <a:t> van </a:t>
            </a:r>
            <a:r>
              <a:rPr lang="en-US" sz="1200" b="0" i="0" u="none" strike="noStrike" kern="1200" baseline="0" dirty="0" err="1">
                <a:solidFill>
                  <a:schemeClr val="tx1"/>
                </a:solidFill>
                <a:latin typeface="+mn-lt"/>
                <a:ea typeface="+mn-ea"/>
                <a:cs typeface="+mn-cs"/>
              </a:rPr>
              <a:t>onderuit</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Beleid</a:t>
            </a:r>
            <a:r>
              <a:rPr lang="en-US" sz="1200" b="0" i="0" u="none" strike="noStrike" kern="1200" baseline="0" dirty="0">
                <a:solidFill>
                  <a:schemeClr val="tx1"/>
                </a:solidFill>
                <a:latin typeface="+mn-lt"/>
                <a:ea typeface="+mn-ea"/>
                <a:cs typeface="+mn-cs"/>
              </a:rPr>
              <a:t> over </a:t>
            </a:r>
            <a:r>
              <a:rPr lang="en-US" sz="1200" b="0" i="0" u="none" strike="noStrike" kern="1200" baseline="0" dirty="0" err="1">
                <a:solidFill>
                  <a:schemeClr val="tx1"/>
                </a:solidFill>
                <a:latin typeface="+mn-lt"/>
                <a:ea typeface="+mn-ea"/>
                <a:cs typeface="+mn-cs"/>
              </a:rPr>
              <a:t>ons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werk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onze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sectoren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onze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jongeren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dat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hoort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ook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onze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zaak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zijn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niet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alleen</a:t>
            </a:r>
            <a:r>
              <a:rPr lang="en-US" sz="1200" b="0" i="0" u="none" strike="noStrike" kern="1200" baseline="0" dirty="0">
                <a:solidFill>
                  <a:schemeClr val="tx1"/>
                </a:solidFill>
                <a:latin typeface="+mn-lt"/>
                <a:ea typeface="+mn-ea"/>
                <a:cs typeface="+mn-cs"/>
              </a:rPr>
              <a:t> de </a:t>
            </a:r>
            <a:r>
              <a:rPr lang="en-US" sz="1200" b="0" i="0" u="none" strike="noStrike" kern="1200" baseline="0" dirty="0" err="1">
                <a:solidFill>
                  <a:schemeClr val="tx1"/>
                </a:solidFill>
                <a:latin typeface="+mn-lt"/>
                <a:ea typeface="+mn-ea"/>
                <a:cs typeface="+mn-cs"/>
              </a:rPr>
              <a:t>zaak</a:t>
            </a:r>
            <a:r>
              <a:rPr lang="en-US" sz="1200" b="0" i="0" u="none" strike="noStrike" kern="1200" baseline="0" dirty="0">
                <a:solidFill>
                  <a:schemeClr val="tx1"/>
                </a:solidFill>
                <a:latin typeface="+mn-lt"/>
                <a:ea typeface="+mn-ea"/>
                <a:cs typeface="+mn-cs"/>
              </a:rPr>
              <a:t> van het </a:t>
            </a:r>
            <a:r>
              <a:rPr lang="en-US" sz="1200" b="0" i="0" u="none" strike="noStrike" kern="1200" baseline="0" dirty="0" err="1">
                <a:solidFill>
                  <a:schemeClr val="tx1"/>
                </a:solidFill>
                <a:latin typeface="+mn-lt"/>
                <a:ea typeface="+mn-ea"/>
                <a:cs typeface="+mn-cs"/>
              </a:rPr>
              <a:t>agentschap</a:t>
            </a:r>
            <a:r>
              <a:rPr lang="en-US" sz="1200" b="0" i="0" u="none" strike="noStrike" kern="1200" baseline="0" dirty="0">
                <a:solidFill>
                  <a:schemeClr val="tx1"/>
                </a:solidFill>
                <a:latin typeface="+mn-lt"/>
                <a:ea typeface="+mn-ea"/>
                <a:cs typeface="+mn-cs"/>
              </a:rPr>
              <a:t> of de </a:t>
            </a:r>
            <a:r>
              <a:rPr lang="en-US" sz="1200" b="0" i="0" u="none" strike="noStrike" kern="1200" baseline="0" dirty="0" err="1">
                <a:solidFill>
                  <a:schemeClr val="tx1"/>
                </a:solidFill>
                <a:latin typeface="+mn-lt"/>
                <a:ea typeface="+mn-ea"/>
                <a:cs typeface="+mn-cs"/>
              </a:rPr>
              <a:t>agentschappen</a:t>
            </a:r>
            <a:r>
              <a:rPr lang="en-US" sz="1200" b="0" i="0" u="none" strike="noStrike" kern="1200" baseline="0" dirty="0">
                <a:solidFill>
                  <a:schemeClr val="tx1"/>
                </a:solidFill>
                <a:latin typeface="+mn-lt"/>
                <a:ea typeface="+mn-ea"/>
                <a:cs typeface="+mn-cs"/>
              </a:rPr>
              <a:t>, of </a:t>
            </a:r>
            <a:r>
              <a:rPr lang="en-US" sz="1200" b="0" i="0" u="none" strike="noStrike" kern="1200" baseline="0" dirty="0" err="1">
                <a:solidFill>
                  <a:schemeClr val="tx1"/>
                </a:solidFill>
                <a:latin typeface="+mn-lt"/>
                <a:ea typeface="+mn-ea"/>
                <a:cs typeface="+mn-cs"/>
              </a:rPr>
              <a:t>deze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zich</a:t>
            </a:r>
            <a:r>
              <a:rPr lang="en-US" sz="1200" b="0" i="0" u="none" strike="noStrike" kern="1200" baseline="0" dirty="0">
                <a:solidFill>
                  <a:schemeClr val="tx1"/>
                </a:solidFill>
                <a:latin typeface="+mn-lt"/>
                <a:ea typeface="+mn-ea"/>
                <a:cs typeface="+mn-cs"/>
              </a:rPr>
              <a:t> nu </a:t>
            </a:r>
            <a:r>
              <a:rPr lang="en-US" sz="1200" b="0" i="0" u="none" strike="noStrike" kern="1200" baseline="0" dirty="0" err="1">
                <a:solidFill>
                  <a:schemeClr val="tx1"/>
                </a:solidFill>
                <a:latin typeface="+mn-lt"/>
                <a:ea typeface="+mn-ea"/>
                <a:cs typeface="+mn-cs"/>
              </a:rPr>
              <a:t>lokaal</a:t>
            </a:r>
            <a:r>
              <a:rPr lang="en-US" sz="1200" b="0" i="0" u="none" strike="noStrike" kern="1200" baseline="0" dirty="0">
                <a:solidFill>
                  <a:schemeClr val="tx1"/>
                </a:solidFill>
                <a:latin typeface="+mn-lt"/>
                <a:ea typeface="+mn-ea"/>
                <a:cs typeface="+mn-cs"/>
              </a:rPr>
              <a:t> of </a:t>
            </a:r>
            <a:r>
              <a:rPr lang="en-US" sz="1200" b="0" i="0" u="none" strike="noStrike" kern="1200" baseline="0" dirty="0" err="1">
                <a:solidFill>
                  <a:schemeClr val="tx1"/>
                </a:solidFill>
                <a:latin typeface="+mn-lt"/>
                <a:ea typeface="+mn-ea"/>
                <a:cs typeface="+mn-cs"/>
              </a:rPr>
              <a:t>bovenlokaal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bevinden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Het </a:t>
            </a:r>
            <a:r>
              <a:rPr lang="en-US" sz="1200" b="0" i="0" u="none" strike="noStrike" kern="1200" baseline="0" dirty="0" err="1">
                <a:solidFill>
                  <a:schemeClr val="tx1"/>
                </a:solidFill>
                <a:latin typeface="+mn-lt"/>
                <a:ea typeface="+mn-ea"/>
                <a:cs typeface="+mn-cs"/>
              </a:rPr>
              <a:t>beleid</a:t>
            </a:r>
            <a:r>
              <a:rPr lang="en-US" sz="1200" b="0" i="0" u="none" strike="noStrike" kern="1200" baseline="0" dirty="0">
                <a:solidFill>
                  <a:schemeClr val="tx1"/>
                </a:solidFill>
                <a:latin typeface="+mn-lt"/>
                <a:ea typeface="+mn-ea"/>
                <a:cs typeface="+mn-cs"/>
              </a:rPr>
              <a:t> is </a:t>
            </a:r>
            <a:r>
              <a:rPr lang="en-US" sz="1200" b="0" i="0" u="none" strike="noStrike" kern="1200" baseline="0" dirty="0" err="1">
                <a:solidFill>
                  <a:schemeClr val="tx1"/>
                </a:solidFill>
                <a:latin typeface="+mn-lt"/>
                <a:ea typeface="+mn-ea"/>
                <a:cs typeface="+mn-cs"/>
              </a:rPr>
              <a:t>ook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stuk</a:t>
            </a:r>
            <a:r>
              <a:rPr lang="en-US" sz="1200" b="0" i="0" u="none" strike="noStrike" kern="1200" baseline="0" dirty="0">
                <a:solidFill>
                  <a:schemeClr val="tx1"/>
                </a:solidFill>
                <a:latin typeface="+mn-lt"/>
                <a:ea typeface="+mn-ea"/>
                <a:cs typeface="+mn-cs"/>
              </a:rPr>
              <a:t> van </a:t>
            </a:r>
            <a:r>
              <a:rPr lang="en-US" sz="1200" b="0" i="0" u="none" strike="noStrike" kern="1200" baseline="0" dirty="0" err="1">
                <a:solidFill>
                  <a:schemeClr val="tx1"/>
                </a:solidFill>
                <a:latin typeface="+mn-lt"/>
                <a:ea typeface="+mn-ea"/>
                <a:cs typeface="+mn-cs"/>
              </a:rPr>
              <a:t>ons</a:t>
            </a:r>
            <a:endParaRPr lang="en-US" sz="1200" b="0" i="0" u="none" strike="noStrike" kern="1200" baseline="0" dirty="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D461A-4E3A-47DB-B9C8-8FA02BE9472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980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Verbinding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authenticiteit</a:t>
            </a:r>
            <a:r>
              <a:rPr lang="en-US" sz="1200" b="0" i="0" u="none" strike="noStrike" kern="1200" baseline="0" dirty="0">
                <a:solidFill>
                  <a:schemeClr val="tx1"/>
                </a:solidFill>
                <a:latin typeface="+mn-lt"/>
                <a:ea typeface="+mn-ea"/>
                <a:cs typeface="+mn-cs"/>
              </a:rPr>
              <a:t> = open </a:t>
            </a:r>
            <a:r>
              <a:rPr lang="en-US" sz="1200" b="0" i="0" u="none" strike="noStrike" kern="1200" baseline="0" dirty="0" err="1">
                <a:solidFill>
                  <a:schemeClr val="tx1"/>
                </a:solidFill>
                <a:latin typeface="+mn-lt"/>
                <a:ea typeface="+mn-ea"/>
                <a:cs typeface="+mn-cs"/>
              </a:rPr>
              <a:t>voor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ander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referentiekader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vergt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ook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stuk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verwerking</a:t>
            </a:r>
            <a:r>
              <a:rPr lang="en-US" sz="1200" b="0" i="0" u="none" strike="noStrike" kern="1200" baseline="0" dirty="0">
                <a:solidFill>
                  <a:schemeClr val="tx1"/>
                </a:solidFill>
                <a:latin typeface="+mn-lt"/>
                <a:ea typeface="+mn-ea"/>
                <a:cs typeface="+mn-cs"/>
              </a:rPr>
              <a:t> van </a:t>
            </a:r>
            <a:r>
              <a:rPr lang="en-US" sz="1200" b="0" i="0" u="none" strike="noStrike" kern="1200" baseline="0" dirty="0" err="1">
                <a:solidFill>
                  <a:schemeClr val="tx1"/>
                </a:solidFill>
                <a:latin typeface="+mn-lt"/>
                <a:ea typeface="+mn-ea"/>
                <a:cs typeface="+mn-cs"/>
              </a:rPr>
              <a:t>eigen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positie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trauma’s)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Veel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organisaties</a:t>
            </a:r>
            <a:r>
              <a:rPr lang="en-US" sz="1200" b="0" i="0" u="none" strike="noStrike" kern="1200" baseline="0" dirty="0">
                <a:solidFill>
                  <a:schemeClr val="tx1"/>
                </a:solidFill>
                <a:latin typeface="+mn-lt"/>
                <a:ea typeface="+mn-ea"/>
                <a:cs typeface="+mn-cs"/>
              </a:rPr>
              <a:t> in de </a:t>
            </a:r>
            <a:r>
              <a:rPr lang="en-US" sz="1200" b="0" i="0" u="none" strike="noStrike" kern="1200" baseline="0" dirty="0" err="1">
                <a:solidFill>
                  <a:schemeClr val="tx1"/>
                </a:solidFill>
                <a:latin typeface="+mn-lt"/>
                <a:ea typeface="+mn-ea"/>
                <a:cs typeface="+mn-cs"/>
              </a:rPr>
              <a:t>jeugdhulp</a:t>
            </a:r>
            <a:r>
              <a:rPr lang="en-US" sz="1200" b="0" i="0" u="none" strike="noStrike" kern="1200" baseline="0" dirty="0">
                <a:solidFill>
                  <a:schemeClr val="tx1"/>
                </a:solidFill>
                <a:latin typeface="+mn-lt"/>
                <a:ea typeface="+mn-ea"/>
                <a:cs typeface="+mn-cs"/>
              </a:rPr>
              <a:t> (maar </a:t>
            </a:r>
            <a:r>
              <a:rPr lang="en-US" sz="1200" b="0" i="0" u="none" strike="noStrike" kern="1200" baseline="0" dirty="0" err="1">
                <a:solidFill>
                  <a:schemeClr val="tx1"/>
                </a:solidFill>
                <a:latin typeface="+mn-lt"/>
                <a:ea typeface="+mn-ea"/>
                <a:cs typeface="+mn-cs"/>
              </a:rPr>
              <a:t>niet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alleen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daar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werken</a:t>
            </a:r>
            <a:r>
              <a:rPr lang="en-US" sz="1200" b="0" i="0" u="none" strike="noStrike" kern="1200" baseline="0" dirty="0">
                <a:solidFill>
                  <a:schemeClr val="tx1"/>
                </a:solidFill>
                <a:latin typeface="+mn-lt"/>
                <a:ea typeface="+mn-ea"/>
                <a:cs typeface="+mn-cs"/>
              </a:rPr>
              <a:t> heel </a:t>
            </a:r>
            <a:r>
              <a:rPr lang="en-US" sz="1200" b="0" i="0" u="none" strike="noStrike" kern="1200" baseline="0" dirty="0" err="1">
                <a:solidFill>
                  <a:schemeClr val="tx1"/>
                </a:solidFill>
                <a:latin typeface="+mn-lt"/>
                <a:ea typeface="+mn-ea"/>
                <a:cs typeface="+mn-cs"/>
              </a:rPr>
              <a:t>topdown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dat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draaien</a:t>
            </a:r>
            <a:r>
              <a:rPr lang="en-US" sz="1200" b="0" i="0" u="none" strike="noStrike" kern="1200" baseline="0" dirty="0">
                <a:solidFill>
                  <a:schemeClr val="tx1"/>
                </a:solidFill>
                <a:latin typeface="+mn-lt"/>
                <a:ea typeface="+mn-ea"/>
                <a:cs typeface="+mn-cs"/>
              </a:rPr>
              <a:t> we </a:t>
            </a:r>
            <a:r>
              <a:rPr lang="en-US" sz="1200" b="0" i="0" u="none" strike="noStrike" kern="1200" baseline="0" dirty="0" err="1">
                <a:solidFill>
                  <a:schemeClr val="tx1"/>
                </a:solidFill>
                <a:latin typeface="+mn-lt"/>
                <a:ea typeface="+mn-ea"/>
                <a:cs typeface="+mn-cs"/>
              </a:rPr>
              <a:t>dus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beter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Opbouw</a:t>
            </a:r>
            <a:r>
              <a:rPr lang="en-US" sz="1200" b="0" i="0" u="none" strike="noStrike" kern="1200" baseline="0" dirty="0">
                <a:solidFill>
                  <a:schemeClr val="tx1"/>
                </a:solidFill>
                <a:latin typeface="+mn-lt"/>
                <a:ea typeface="+mn-ea"/>
                <a:cs typeface="+mn-cs"/>
              </a:rPr>
              <a:t> van </a:t>
            </a:r>
            <a:r>
              <a:rPr lang="en-US" sz="1200" b="0" i="0" u="none" strike="noStrike" kern="1200" baseline="0" dirty="0" err="1">
                <a:solidFill>
                  <a:schemeClr val="tx1"/>
                </a:solidFill>
                <a:latin typeface="+mn-lt"/>
                <a:ea typeface="+mn-ea"/>
                <a:cs typeface="+mn-cs"/>
              </a:rPr>
              <a:t>visie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beleid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actie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werkt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beter</a:t>
            </a:r>
            <a:r>
              <a:rPr lang="en-US" sz="1200" b="0" i="0" u="none" strike="noStrike" kern="1200" baseline="0" dirty="0">
                <a:solidFill>
                  <a:schemeClr val="tx1"/>
                </a:solidFill>
                <a:latin typeface="+mn-lt"/>
                <a:ea typeface="+mn-ea"/>
                <a:cs typeface="+mn-cs"/>
              </a:rPr>
              <a:t> van </a:t>
            </a:r>
            <a:r>
              <a:rPr lang="en-US" sz="1200" b="0" i="0" u="none" strike="noStrike" kern="1200" baseline="0" dirty="0" err="1">
                <a:solidFill>
                  <a:schemeClr val="tx1"/>
                </a:solidFill>
                <a:latin typeface="+mn-lt"/>
                <a:ea typeface="+mn-ea"/>
                <a:cs typeface="+mn-cs"/>
              </a:rPr>
              <a:t>onderuit</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Beleid</a:t>
            </a:r>
            <a:r>
              <a:rPr lang="en-US" sz="1200" b="0" i="0" u="none" strike="noStrike" kern="1200" baseline="0" dirty="0">
                <a:solidFill>
                  <a:schemeClr val="tx1"/>
                </a:solidFill>
                <a:latin typeface="+mn-lt"/>
                <a:ea typeface="+mn-ea"/>
                <a:cs typeface="+mn-cs"/>
              </a:rPr>
              <a:t> over </a:t>
            </a:r>
            <a:r>
              <a:rPr lang="en-US" sz="1200" b="0" i="0" u="none" strike="noStrike" kern="1200" baseline="0" dirty="0" err="1">
                <a:solidFill>
                  <a:schemeClr val="tx1"/>
                </a:solidFill>
                <a:latin typeface="+mn-lt"/>
                <a:ea typeface="+mn-ea"/>
                <a:cs typeface="+mn-cs"/>
              </a:rPr>
              <a:t>ons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werk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onze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sectoren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onze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jongeren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dat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hoort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ook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onze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zaak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zijn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niet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alleen</a:t>
            </a:r>
            <a:r>
              <a:rPr lang="en-US" sz="1200" b="0" i="0" u="none" strike="noStrike" kern="1200" baseline="0" dirty="0">
                <a:solidFill>
                  <a:schemeClr val="tx1"/>
                </a:solidFill>
                <a:latin typeface="+mn-lt"/>
                <a:ea typeface="+mn-ea"/>
                <a:cs typeface="+mn-cs"/>
              </a:rPr>
              <a:t> de </a:t>
            </a:r>
            <a:r>
              <a:rPr lang="en-US" sz="1200" b="0" i="0" u="none" strike="noStrike" kern="1200" baseline="0" dirty="0" err="1">
                <a:solidFill>
                  <a:schemeClr val="tx1"/>
                </a:solidFill>
                <a:latin typeface="+mn-lt"/>
                <a:ea typeface="+mn-ea"/>
                <a:cs typeface="+mn-cs"/>
              </a:rPr>
              <a:t>zaak</a:t>
            </a:r>
            <a:r>
              <a:rPr lang="en-US" sz="1200" b="0" i="0" u="none" strike="noStrike" kern="1200" baseline="0" dirty="0">
                <a:solidFill>
                  <a:schemeClr val="tx1"/>
                </a:solidFill>
                <a:latin typeface="+mn-lt"/>
                <a:ea typeface="+mn-ea"/>
                <a:cs typeface="+mn-cs"/>
              </a:rPr>
              <a:t> van het </a:t>
            </a:r>
            <a:r>
              <a:rPr lang="en-US" sz="1200" b="0" i="0" u="none" strike="noStrike" kern="1200" baseline="0" dirty="0" err="1">
                <a:solidFill>
                  <a:schemeClr val="tx1"/>
                </a:solidFill>
                <a:latin typeface="+mn-lt"/>
                <a:ea typeface="+mn-ea"/>
                <a:cs typeface="+mn-cs"/>
              </a:rPr>
              <a:t>agentschap</a:t>
            </a:r>
            <a:r>
              <a:rPr lang="en-US" sz="1200" b="0" i="0" u="none" strike="noStrike" kern="1200" baseline="0" dirty="0">
                <a:solidFill>
                  <a:schemeClr val="tx1"/>
                </a:solidFill>
                <a:latin typeface="+mn-lt"/>
                <a:ea typeface="+mn-ea"/>
                <a:cs typeface="+mn-cs"/>
              </a:rPr>
              <a:t> of de </a:t>
            </a:r>
            <a:r>
              <a:rPr lang="en-US" sz="1200" b="0" i="0" u="none" strike="noStrike" kern="1200" baseline="0" dirty="0" err="1">
                <a:solidFill>
                  <a:schemeClr val="tx1"/>
                </a:solidFill>
                <a:latin typeface="+mn-lt"/>
                <a:ea typeface="+mn-ea"/>
                <a:cs typeface="+mn-cs"/>
              </a:rPr>
              <a:t>agentschappen</a:t>
            </a:r>
            <a:r>
              <a:rPr lang="en-US" sz="1200" b="0" i="0" u="none" strike="noStrike" kern="1200" baseline="0" dirty="0">
                <a:solidFill>
                  <a:schemeClr val="tx1"/>
                </a:solidFill>
                <a:latin typeface="+mn-lt"/>
                <a:ea typeface="+mn-ea"/>
                <a:cs typeface="+mn-cs"/>
              </a:rPr>
              <a:t>, of </a:t>
            </a:r>
            <a:r>
              <a:rPr lang="en-US" sz="1200" b="0" i="0" u="none" strike="noStrike" kern="1200" baseline="0" dirty="0" err="1">
                <a:solidFill>
                  <a:schemeClr val="tx1"/>
                </a:solidFill>
                <a:latin typeface="+mn-lt"/>
                <a:ea typeface="+mn-ea"/>
                <a:cs typeface="+mn-cs"/>
              </a:rPr>
              <a:t>deze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zich</a:t>
            </a:r>
            <a:r>
              <a:rPr lang="en-US" sz="1200" b="0" i="0" u="none" strike="noStrike" kern="1200" baseline="0" dirty="0">
                <a:solidFill>
                  <a:schemeClr val="tx1"/>
                </a:solidFill>
                <a:latin typeface="+mn-lt"/>
                <a:ea typeface="+mn-ea"/>
                <a:cs typeface="+mn-cs"/>
              </a:rPr>
              <a:t> nu </a:t>
            </a:r>
            <a:r>
              <a:rPr lang="en-US" sz="1200" b="0" i="0" u="none" strike="noStrike" kern="1200" baseline="0" dirty="0" err="1">
                <a:solidFill>
                  <a:schemeClr val="tx1"/>
                </a:solidFill>
                <a:latin typeface="+mn-lt"/>
                <a:ea typeface="+mn-ea"/>
                <a:cs typeface="+mn-cs"/>
              </a:rPr>
              <a:t>lokaal</a:t>
            </a:r>
            <a:r>
              <a:rPr lang="en-US" sz="1200" b="0" i="0" u="none" strike="noStrike" kern="1200" baseline="0" dirty="0">
                <a:solidFill>
                  <a:schemeClr val="tx1"/>
                </a:solidFill>
                <a:latin typeface="+mn-lt"/>
                <a:ea typeface="+mn-ea"/>
                <a:cs typeface="+mn-cs"/>
              </a:rPr>
              <a:t> of </a:t>
            </a:r>
            <a:r>
              <a:rPr lang="en-US" sz="1200" b="0" i="0" u="none" strike="noStrike" kern="1200" baseline="0" dirty="0" err="1">
                <a:solidFill>
                  <a:schemeClr val="tx1"/>
                </a:solidFill>
                <a:latin typeface="+mn-lt"/>
                <a:ea typeface="+mn-ea"/>
                <a:cs typeface="+mn-cs"/>
              </a:rPr>
              <a:t>bovenlokaal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bevinden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Het </a:t>
            </a:r>
            <a:r>
              <a:rPr lang="en-US" sz="1200" b="0" i="0" u="none" strike="noStrike" kern="1200" baseline="0" dirty="0" err="1">
                <a:solidFill>
                  <a:schemeClr val="tx1"/>
                </a:solidFill>
                <a:latin typeface="+mn-lt"/>
                <a:ea typeface="+mn-ea"/>
                <a:cs typeface="+mn-cs"/>
              </a:rPr>
              <a:t>beleid</a:t>
            </a:r>
            <a:r>
              <a:rPr lang="en-US" sz="1200" b="0" i="0" u="none" strike="noStrike" kern="1200" baseline="0" dirty="0">
                <a:solidFill>
                  <a:schemeClr val="tx1"/>
                </a:solidFill>
                <a:latin typeface="+mn-lt"/>
                <a:ea typeface="+mn-ea"/>
                <a:cs typeface="+mn-cs"/>
              </a:rPr>
              <a:t> is </a:t>
            </a:r>
            <a:r>
              <a:rPr lang="en-US" sz="1200" b="0" i="0" u="none" strike="noStrike" kern="1200" baseline="0" dirty="0" err="1">
                <a:solidFill>
                  <a:schemeClr val="tx1"/>
                </a:solidFill>
                <a:latin typeface="+mn-lt"/>
                <a:ea typeface="+mn-ea"/>
                <a:cs typeface="+mn-cs"/>
              </a:rPr>
              <a:t>ook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stuk</a:t>
            </a:r>
            <a:r>
              <a:rPr lang="en-US" sz="1200" b="0" i="0" u="none" strike="noStrike" kern="1200" baseline="0" dirty="0">
                <a:solidFill>
                  <a:schemeClr val="tx1"/>
                </a:solidFill>
                <a:latin typeface="+mn-lt"/>
                <a:ea typeface="+mn-ea"/>
                <a:cs typeface="+mn-cs"/>
              </a:rPr>
              <a:t> van </a:t>
            </a:r>
            <a:r>
              <a:rPr lang="en-US" sz="1200" b="0" i="0" u="none" strike="noStrike" kern="1200" baseline="0" dirty="0" err="1">
                <a:solidFill>
                  <a:schemeClr val="tx1"/>
                </a:solidFill>
                <a:latin typeface="+mn-lt"/>
                <a:ea typeface="+mn-ea"/>
                <a:cs typeface="+mn-cs"/>
              </a:rPr>
              <a:t>ons</a:t>
            </a:r>
            <a:endParaRPr lang="en-US" sz="1200" b="0" i="0" u="none" strike="noStrike" kern="1200" baseline="0" dirty="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D461A-4E3A-47DB-B9C8-8FA02BE9472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180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Verbinding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authenticiteit</a:t>
            </a:r>
            <a:r>
              <a:rPr lang="en-US" sz="1200" b="0" i="0" u="none" strike="noStrike" kern="1200" baseline="0" dirty="0">
                <a:solidFill>
                  <a:schemeClr val="tx1"/>
                </a:solidFill>
                <a:latin typeface="+mn-lt"/>
                <a:ea typeface="+mn-ea"/>
                <a:cs typeface="+mn-cs"/>
              </a:rPr>
              <a:t> = open </a:t>
            </a:r>
            <a:r>
              <a:rPr lang="en-US" sz="1200" b="0" i="0" u="none" strike="noStrike" kern="1200" baseline="0" dirty="0" err="1">
                <a:solidFill>
                  <a:schemeClr val="tx1"/>
                </a:solidFill>
                <a:latin typeface="+mn-lt"/>
                <a:ea typeface="+mn-ea"/>
                <a:cs typeface="+mn-cs"/>
              </a:rPr>
              <a:t>voor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ander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referentiekader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vergt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ook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stuk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verwerking</a:t>
            </a:r>
            <a:r>
              <a:rPr lang="en-US" sz="1200" b="0" i="0" u="none" strike="noStrike" kern="1200" baseline="0" dirty="0">
                <a:solidFill>
                  <a:schemeClr val="tx1"/>
                </a:solidFill>
                <a:latin typeface="+mn-lt"/>
                <a:ea typeface="+mn-ea"/>
                <a:cs typeface="+mn-cs"/>
              </a:rPr>
              <a:t> van </a:t>
            </a:r>
            <a:r>
              <a:rPr lang="en-US" sz="1200" b="0" i="0" u="none" strike="noStrike" kern="1200" baseline="0" dirty="0" err="1">
                <a:solidFill>
                  <a:schemeClr val="tx1"/>
                </a:solidFill>
                <a:latin typeface="+mn-lt"/>
                <a:ea typeface="+mn-ea"/>
                <a:cs typeface="+mn-cs"/>
              </a:rPr>
              <a:t>eigen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positie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trauma’s)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Veel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organisaties</a:t>
            </a:r>
            <a:r>
              <a:rPr lang="en-US" sz="1200" b="0" i="0" u="none" strike="noStrike" kern="1200" baseline="0" dirty="0">
                <a:solidFill>
                  <a:schemeClr val="tx1"/>
                </a:solidFill>
                <a:latin typeface="+mn-lt"/>
                <a:ea typeface="+mn-ea"/>
                <a:cs typeface="+mn-cs"/>
              </a:rPr>
              <a:t> in de </a:t>
            </a:r>
            <a:r>
              <a:rPr lang="en-US" sz="1200" b="0" i="0" u="none" strike="noStrike" kern="1200" baseline="0" dirty="0" err="1">
                <a:solidFill>
                  <a:schemeClr val="tx1"/>
                </a:solidFill>
                <a:latin typeface="+mn-lt"/>
                <a:ea typeface="+mn-ea"/>
                <a:cs typeface="+mn-cs"/>
              </a:rPr>
              <a:t>jeugdhulp</a:t>
            </a:r>
            <a:r>
              <a:rPr lang="en-US" sz="1200" b="0" i="0" u="none" strike="noStrike" kern="1200" baseline="0" dirty="0">
                <a:solidFill>
                  <a:schemeClr val="tx1"/>
                </a:solidFill>
                <a:latin typeface="+mn-lt"/>
                <a:ea typeface="+mn-ea"/>
                <a:cs typeface="+mn-cs"/>
              </a:rPr>
              <a:t> (maar </a:t>
            </a:r>
            <a:r>
              <a:rPr lang="en-US" sz="1200" b="0" i="0" u="none" strike="noStrike" kern="1200" baseline="0" dirty="0" err="1">
                <a:solidFill>
                  <a:schemeClr val="tx1"/>
                </a:solidFill>
                <a:latin typeface="+mn-lt"/>
                <a:ea typeface="+mn-ea"/>
                <a:cs typeface="+mn-cs"/>
              </a:rPr>
              <a:t>niet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alleen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daar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werken</a:t>
            </a:r>
            <a:r>
              <a:rPr lang="en-US" sz="1200" b="0" i="0" u="none" strike="noStrike" kern="1200" baseline="0" dirty="0">
                <a:solidFill>
                  <a:schemeClr val="tx1"/>
                </a:solidFill>
                <a:latin typeface="+mn-lt"/>
                <a:ea typeface="+mn-ea"/>
                <a:cs typeface="+mn-cs"/>
              </a:rPr>
              <a:t> heel </a:t>
            </a:r>
            <a:r>
              <a:rPr lang="en-US" sz="1200" b="0" i="0" u="none" strike="noStrike" kern="1200" baseline="0" dirty="0" err="1">
                <a:solidFill>
                  <a:schemeClr val="tx1"/>
                </a:solidFill>
                <a:latin typeface="+mn-lt"/>
                <a:ea typeface="+mn-ea"/>
                <a:cs typeface="+mn-cs"/>
              </a:rPr>
              <a:t>topdown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dat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draaien</a:t>
            </a:r>
            <a:r>
              <a:rPr lang="en-US" sz="1200" b="0" i="0" u="none" strike="noStrike" kern="1200" baseline="0" dirty="0">
                <a:solidFill>
                  <a:schemeClr val="tx1"/>
                </a:solidFill>
                <a:latin typeface="+mn-lt"/>
                <a:ea typeface="+mn-ea"/>
                <a:cs typeface="+mn-cs"/>
              </a:rPr>
              <a:t> we </a:t>
            </a:r>
            <a:r>
              <a:rPr lang="en-US" sz="1200" b="0" i="0" u="none" strike="noStrike" kern="1200" baseline="0" dirty="0" err="1">
                <a:solidFill>
                  <a:schemeClr val="tx1"/>
                </a:solidFill>
                <a:latin typeface="+mn-lt"/>
                <a:ea typeface="+mn-ea"/>
                <a:cs typeface="+mn-cs"/>
              </a:rPr>
              <a:t>dus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beter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Opbouw</a:t>
            </a:r>
            <a:r>
              <a:rPr lang="en-US" sz="1200" b="0" i="0" u="none" strike="noStrike" kern="1200" baseline="0" dirty="0">
                <a:solidFill>
                  <a:schemeClr val="tx1"/>
                </a:solidFill>
                <a:latin typeface="+mn-lt"/>
                <a:ea typeface="+mn-ea"/>
                <a:cs typeface="+mn-cs"/>
              </a:rPr>
              <a:t> van </a:t>
            </a:r>
            <a:r>
              <a:rPr lang="en-US" sz="1200" b="0" i="0" u="none" strike="noStrike" kern="1200" baseline="0" dirty="0" err="1">
                <a:solidFill>
                  <a:schemeClr val="tx1"/>
                </a:solidFill>
                <a:latin typeface="+mn-lt"/>
                <a:ea typeface="+mn-ea"/>
                <a:cs typeface="+mn-cs"/>
              </a:rPr>
              <a:t>visie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beleid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actie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werkt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beter</a:t>
            </a:r>
            <a:r>
              <a:rPr lang="en-US" sz="1200" b="0" i="0" u="none" strike="noStrike" kern="1200" baseline="0" dirty="0">
                <a:solidFill>
                  <a:schemeClr val="tx1"/>
                </a:solidFill>
                <a:latin typeface="+mn-lt"/>
                <a:ea typeface="+mn-ea"/>
                <a:cs typeface="+mn-cs"/>
              </a:rPr>
              <a:t> van </a:t>
            </a:r>
            <a:r>
              <a:rPr lang="en-US" sz="1200" b="0" i="0" u="none" strike="noStrike" kern="1200" baseline="0" dirty="0" err="1">
                <a:solidFill>
                  <a:schemeClr val="tx1"/>
                </a:solidFill>
                <a:latin typeface="+mn-lt"/>
                <a:ea typeface="+mn-ea"/>
                <a:cs typeface="+mn-cs"/>
              </a:rPr>
              <a:t>onderuit</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Beleid</a:t>
            </a:r>
            <a:r>
              <a:rPr lang="en-US" sz="1200" b="0" i="0" u="none" strike="noStrike" kern="1200" baseline="0" dirty="0">
                <a:solidFill>
                  <a:schemeClr val="tx1"/>
                </a:solidFill>
                <a:latin typeface="+mn-lt"/>
                <a:ea typeface="+mn-ea"/>
                <a:cs typeface="+mn-cs"/>
              </a:rPr>
              <a:t> over </a:t>
            </a:r>
            <a:r>
              <a:rPr lang="en-US" sz="1200" b="0" i="0" u="none" strike="noStrike" kern="1200" baseline="0" dirty="0" err="1">
                <a:solidFill>
                  <a:schemeClr val="tx1"/>
                </a:solidFill>
                <a:latin typeface="+mn-lt"/>
                <a:ea typeface="+mn-ea"/>
                <a:cs typeface="+mn-cs"/>
              </a:rPr>
              <a:t>ons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werk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onze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sectoren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onze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jongeren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dat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hoort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ook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onze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zaak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zijn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niet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alleen</a:t>
            </a:r>
            <a:r>
              <a:rPr lang="en-US" sz="1200" b="0" i="0" u="none" strike="noStrike" kern="1200" baseline="0" dirty="0">
                <a:solidFill>
                  <a:schemeClr val="tx1"/>
                </a:solidFill>
                <a:latin typeface="+mn-lt"/>
                <a:ea typeface="+mn-ea"/>
                <a:cs typeface="+mn-cs"/>
              </a:rPr>
              <a:t> de </a:t>
            </a:r>
            <a:r>
              <a:rPr lang="en-US" sz="1200" b="0" i="0" u="none" strike="noStrike" kern="1200" baseline="0" dirty="0" err="1">
                <a:solidFill>
                  <a:schemeClr val="tx1"/>
                </a:solidFill>
                <a:latin typeface="+mn-lt"/>
                <a:ea typeface="+mn-ea"/>
                <a:cs typeface="+mn-cs"/>
              </a:rPr>
              <a:t>zaak</a:t>
            </a:r>
            <a:r>
              <a:rPr lang="en-US" sz="1200" b="0" i="0" u="none" strike="noStrike" kern="1200" baseline="0" dirty="0">
                <a:solidFill>
                  <a:schemeClr val="tx1"/>
                </a:solidFill>
                <a:latin typeface="+mn-lt"/>
                <a:ea typeface="+mn-ea"/>
                <a:cs typeface="+mn-cs"/>
              </a:rPr>
              <a:t> van het </a:t>
            </a:r>
            <a:r>
              <a:rPr lang="en-US" sz="1200" b="0" i="0" u="none" strike="noStrike" kern="1200" baseline="0" dirty="0" err="1">
                <a:solidFill>
                  <a:schemeClr val="tx1"/>
                </a:solidFill>
                <a:latin typeface="+mn-lt"/>
                <a:ea typeface="+mn-ea"/>
                <a:cs typeface="+mn-cs"/>
              </a:rPr>
              <a:t>agentschap</a:t>
            </a:r>
            <a:r>
              <a:rPr lang="en-US" sz="1200" b="0" i="0" u="none" strike="noStrike" kern="1200" baseline="0" dirty="0">
                <a:solidFill>
                  <a:schemeClr val="tx1"/>
                </a:solidFill>
                <a:latin typeface="+mn-lt"/>
                <a:ea typeface="+mn-ea"/>
                <a:cs typeface="+mn-cs"/>
              </a:rPr>
              <a:t> of de </a:t>
            </a:r>
            <a:r>
              <a:rPr lang="en-US" sz="1200" b="0" i="0" u="none" strike="noStrike" kern="1200" baseline="0" dirty="0" err="1">
                <a:solidFill>
                  <a:schemeClr val="tx1"/>
                </a:solidFill>
                <a:latin typeface="+mn-lt"/>
                <a:ea typeface="+mn-ea"/>
                <a:cs typeface="+mn-cs"/>
              </a:rPr>
              <a:t>agentschappen</a:t>
            </a:r>
            <a:r>
              <a:rPr lang="en-US" sz="1200" b="0" i="0" u="none" strike="noStrike" kern="1200" baseline="0" dirty="0">
                <a:solidFill>
                  <a:schemeClr val="tx1"/>
                </a:solidFill>
                <a:latin typeface="+mn-lt"/>
                <a:ea typeface="+mn-ea"/>
                <a:cs typeface="+mn-cs"/>
              </a:rPr>
              <a:t>, of </a:t>
            </a:r>
            <a:r>
              <a:rPr lang="en-US" sz="1200" b="0" i="0" u="none" strike="noStrike" kern="1200" baseline="0" dirty="0" err="1">
                <a:solidFill>
                  <a:schemeClr val="tx1"/>
                </a:solidFill>
                <a:latin typeface="+mn-lt"/>
                <a:ea typeface="+mn-ea"/>
                <a:cs typeface="+mn-cs"/>
              </a:rPr>
              <a:t>deze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zich</a:t>
            </a:r>
            <a:r>
              <a:rPr lang="en-US" sz="1200" b="0" i="0" u="none" strike="noStrike" kern="1200" baseline="0" dirty="0">
                <a:solidFill>
                  <a:schemeClr val="tx1"/>
                </a:solidFill>
                <a:latin typeface="+mn-lt"/>
                <a:ea typeface="+mn-ea"/>
                <a:cs typeface="+mn-cs"/>
              </a:rPr>
              <a:t> nu </a:t>
            </a:r>
            <a:r>
              <a:rPr lang="en-US" sz="1200" b="0" i="0" u="none" strike="noStrike" kern="1200" baseline="0" dirty="0" err="1">
                <a:solidFill>
                  <a:schemeClr val="tx1"/>
                </a:solidFill>
                <a:latin typeface="+mn-lt"/>
                <a:ea typeface="+mn-ea"/>
                <a:cs typeface="+mn-cs"/>
              </a:rPr>
              <a:t>lokaal</a:t>
            </a:r>
            <a:r>
              <a:rPr lang="en-US" sz="1200" b="0" i="0" u="none" strike="noStrike" kern="1200" baseline="0" dirty="0">
                <a:solidFill>
                  <a:schemeClr val="tx1"/>
                </a:solidFill>
                <a:latin typeface="+mn-lt"/>
                <a:ea typeface="+mn-ea"/>
                <a:cs typeface="+mn-cs"/>
              </a:rPr>
              <a:t> of </a:t>
            </a:r>
            <a:r>
              <a:rPr lang="en-US" sz="1200" b="0" i="0" u="none" strike="noStrike" kern="1200" baseline="0" dirty="0" err="1">
                <a:solidFill>
                  <a:schemeClr val="tx1"/>
                </a:solidFill>
                <a:latin typeface="+mn-lt"/>
                <a:ea typeface="+mn-ea"/>
                <a:cs typeface="+mn-cs"/>
              </a:rPr>
              <a:t>bovenlokaal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bevinden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Het </a:t>
            </a:r>
            <a:r>
              <a:rPr lang="en-US" sz="1200" b="0" i="0" u="none" strike="noStrike" kern="1200" baseline="0" dirty="0" err="1">
                <a:solidFill>
                  <a:schemeClr val="tx1"/>
                </a:solidFill>
                <a:latin typeface="+mn-lt"/>
                <a:ea typeface="+mn-ea"/>
                <a:cs typeface="+mn-cs"/>
              </a:rPr>
              <a:t>beleid</a:t>
            </a:r>
            <a:r>
              <a:rPr lang="en-US" sz="1200" b="0" i="0" u="none" strike="noStrike" kern="1200" baseline="0" dirty="0">
                <a:solidFill>
                  <a:schemeClr val="tx1"/>
                </a:solidFill>
                <a:latin typeface="+mn-lt"/>
                <a:ea typeface="+mn-ea"/>
                <a:cs typeface="+mn-cs"/>
              </a:rPr>
              <a:t> is </a:t>
            </a:r>
            <a:r>
              <a:rPr lang="en-US" sz="1200" b="0" i="0" u="none" strike="noStrike" kern="1200" baseline="0" dirty="0" err="1">
                <a:solidFill>
                  <a:schemeClr val="tx1"/>
                </a:solidFill>
                <a:latin typeface="+mn-lt"/>
                <a:ea typeface="+mn-ea"/>
                <a:cs typeface="+mn-cs"/>
              </a:rPr>
              <a:t>ook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stuk</a:t>
            </a:r>
            <a:r>
              <a:rPr lang="en-US" sz="1200" b="0" i="0" u="none" strike="noStrike" kern="1200" baseline="0" dirty="0">
                <a:solidFill>
                  <a:schemeClr val="tx1"/>
                </a:solidFill>
                <a:latin typeface="+mn-lt"/>
                <a:ea typeface="+mn-ea"/>
                <a:cs typeface="+mn-cs"/>
              </a:rPr>
              <a:t> van </a:t>
            </a:r>
            <a:r>
              <a:rPr lang="en-US" sz="1200" b="0" i="0" u="none" strike="noStrike" kern="1200" baseline="0" dirty="0" err="1">
                <a:solidFill>
                  <a:schemeClr val="tx1"/>
                </a:solidFill>
                <a:latin typeface="+mn-lt"/>
                <a:ea typeface="+mn-ea"/>
                <a:cs typeface="+mn-cs"/>
              </a:rPr>
              <a:t>ons</a:t>
            </a:r>
            <a:endParaRPr lang="en-US" sz="1200" b="0" i="0" u="none" strike="noStrike" kern="1200" baseline="0" dirty="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D461A-4E3A-47DB-B9C8-8FA02BE9472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337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atum 3"/>
          <p:cNvSpPr>
            <a:spLocks noGrp="1"/>
          </p:cNvSpPr>
          <p:nvPr>
            <p:ph type="dt"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EC39FF-6EF6-49EC-A249-58A4BC189ED1}" type="datetime4">
              <a:rPr kumimoji="0" lang="nl-BE"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 december 2022</a:t>
            </a:fld>
            <a:endParaRPr kumimoji="0" lang="nl-BE"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voettekst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dia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56F92-99B6-41A7-800F-0D7A3FC7CDD3}" type="slidenum">
              <a:rPr kumimoji="0" lang="nl-BE"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nl-BE"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62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 Mezelf even voorstellen: stafmedewerker wonen en duurzaamheid bij SAM, Steunpunt Mens en Samenleving. Wat zijn mijn taken en ervaring…</a:t>
            </a:r>
          </a:p>
          <a:p>
            <a:r>
              <a:rPr lang="nl-BE" dirty="0"/>
              <a:t>- SAM is een relatief nieuwe (fusie-)organisatie, die ondersteuning biedt voor zgn. prioritaire sectoren of domeinen, dus voor de ‘sociale professionals’ werkzaam binnen die domeinen (dus niet rechtstreeks voor de doelgroep) </a:t>
            </a:r>
          </a:p>
        </p:txBody>
      </p:sp>
      <p:sp>
        <p:nvSpPr>
          <p:cNvPr id="4" name="Tijdelijke aanduiding voor datum 3"/>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B6336A-62E6-4581-8CF5-1816997837A7}" type="datetime4">
              <a:rPr kumimoji="0" lang="nl-BE"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 december 2022</a:t>
            </a:fld>
            <a:endParaRPr kumimoji="0" lang="nl-BE"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voet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56F92-99B6-41A7-800F-0D7A3FC7CDD3}" type="slidenum">
              <a:rPr kumimoji="0" lang="nl-BE"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nl-BE"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439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dirty="0"/>
              <a:t>Wat doen we zoal binnen SAM?</a:t>
            </a:r>
          </a:p>
          <a:p>
            <a:pPr marL="345600" lvl="1" indent="-171450">
              <a:buFontTx/>
              <a:buChar char="-"/>
            </a:pPr>
            <a:r>
              <a:rPr lang="nl-BE" dirty="0"/>
              <a:t>Vormingen en trainingen, zoals bijv. de basisopleidingen voor samenlevingsopbouw, schuldhulp, straathoekwerk,… Maar ook thematische vormingen over tal van relevante onderwerpen voor het sociaal werk</a:t>
            </a:r>
          </a:p>
          <a:p>
            <a:pPr marL="345600" lvl="1" indent="-171450">
              <a:buFontTx/>
              <a:buChar char="-"/>
            </a:pPr>
            <a:r>
              <a:rPr lang="nl-BE" dirty="0"/>
              <a:t>Beleidswerk: bijv. justitieel welzijnswerk, actieplan dak- en thuisloosheid, ondersteuning </a:t>
            </a:r>
            <a:r>
              <a:rPr lang="nl-BE" dirty="0" err="1"/>
              <a:t>vd</a:t>
            </a:r>
            <a:r>
              <a:rPr lang="nl-BE" dirty="0"/>
              <a:t> Woonzaak (waarover later meer)</a:t>
            </a:r>
          </a:p>
          <a:p>
            <a:pPr marL="345600" lvl="1" indent="-171450">
              <a:buFontTx/>
              <a:buChar char="-"/>
            </a:pPr>
            <a:r>
              <a:rPr lang="nl-BE" dirty="0"/>
              <a:t>Dienstverlening via </a:t>
            </a:r>
            <a:r>
              <a:rPr lang="nl-BE" dirty="0" err="1"/>
              <a:t>oa</a:t>
            </a:r>
            <a:r>
              <a:rPr lang="nl-BE" dirty="0"/>
              <a:t> </a:t>
            </a:r>
            <a:r>
              <a:rPr lang="nl-BE" dirty="0" err="1"/>
              <a:t>helpdesks</a:t>
            </a:r>
            <a:r>
              <a:rPr lang="nl-BE" dirty="0"/>
              <a:t> en websites op vlak van werken in vertrouwen, jeugdzorg, schuldenproblematiek</a:t>
            </a:r>
          </a:p>
          <a:p>
            <a:pPr marL="345600" lvl="1" indent="-171450">
              <a:buFontTx/>
              <a:buChar char="-"/>
            </a:pPr>
            <a:r>
              <a:rPr lang="nl-BE" dirty="0"/>
              <a:t>(Ondersteuning van) praktijkontwikkeling, bijv. alternatieve woonvormen (waarover later ook meer)</a:t>
            </a:r>
          </a:p>
        </p:txBody>
      </p:sp>
      <p:sp>
        <p:nvSpPr>
          <p:cNvPr id="4" name="Tijdelijke aanduiding voor datum 3"/>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4B146A-425F-405C-8EB8-3541C5E68F73}" type="datetime4">
              <a:rPr kumimoji="0" lang="nl-BE"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 december 2022</a:t>
            </a:fld>
            <a:endParaRPr kumimoji="0" lang="nl-BE"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voet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56F92-99B6-41A7-800F-0D7A3FC7CDD3}" type="slidenum">
              <a:rPr kumimoji="0" lang="nl-BE"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nl-BE"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2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dirty="0"/>
              <a:t>Grondrechten, zoals bijv. het recht op wonen, staan centraal binnen structurele armoedebestrijding. Het zijn belangrijke kapstokken om ons werk aan op te hangen.</a:t>
            </a:r>
          </a:p>
          <a:p>
            <a:pPr marL="171450" indent="-171450">
              <a:buFontTx/>
              <a:buChar char="-"/>
            </a:pPr>
            <a:r>
              <a:rPr lang="nl-BE" dirty="0"/>
              <a:t>Wat is eigenlijk de betekenis van die grondrechten? </a:t>
            </a:r>
          </a:p>
          <a:p>
            <a:pPr marL="345600" lvl="1" indent="-171450">
              <a:buFontTx/>
              <a:buChar char="-"/>
            </a:pPr>
            <a:r>
              <a:rPr lang="nl-BE" dirty="0"/>
              <a:t>Baken (ethische benadering): grondrechten geven invulling aan basisbehoeften, wat we nodig hebben om een menswaardig leven te leiden. Deze basisbehoeften liggen natuurlijk niet volledig vast, evenals de invulling van ‘menswaardig leven’. Dat hangt deels af van de maatschappelijke context (welvaartsniveau, de rol van de overheid,…) Over de specifieke invulling kan dus gediscussieerd worden, wat er feitelijk ook gebeurt in een democratie. Het sociaal werk draagt bij aan deze discussie, met het doel dit grondrecht te verbeteren en uit te breiden (aanpassen aan maatschappelijke omstandigheden, effectievere toepassing op het terrein,…)</a:t>
            </a:r>
          </a:p>
          <a:p>
            <a:pPr marL="345600" lvl="1" indent="-171450">
              <a:buFontTx/>
              <a:buChar char="-"/>
            </a:pPr>
            <a:r>
              <a:rPr lang="nl-BE" dirty="0"/>
              <a:t>Toetssteen (juridische benadering): het grondrecht zoals het nu bestaat vormt voor ons een waarborg om dit recht te realiseren en af te dwingen</a:t>
            </a:r>
          </a:p>
          <a:p>
            <a:pPr marL="345600" lvl="1" indent="-171450">
              <a:buFontTx/>
              <a:buChar char="-"/>
            </a:pPr>
            <a:endParaRPr lang="nl-BE" dirty="0"/>
          </a:p>
          <a:p>
            <a:pPr marL="345600" lvl="1" indent="-171450">
              <a:buFontTx/>
              <a:buChar char="-"/>
            </a:pPr>
            <a:r>
              <a:rPr lang="nl-BE" dirty="0"/>
              <a:t>Drie benaderingen van armoedebestrijding: metafoor van de kuil</a:t>
            </a:r>
          </a:p>
          <a:p>
            <a:pPr marL="518400" lvl="2" indent="-171450">
              <a:buFontTx/>
              <a:buChar char="-"/>
            </a:pPr>
            <a:r>
              <a:rPr lang="nl-BE" dirty="0" err="1"/>
              <a:t>Vb</a:t>
            </a:r>
            <a:r>
              <a:rPr lang="nl-BE" dirty="0"/>
              <a:t> 1: winteropvang voor daklozen (er wordt af en toe iets in de kuil gegooid; de gevolgen worden aangepakt of verzacht, maar de oorzaak niet)</a:t>
            </a:r>
          </a:p>
          <a:p>
            <a:pPr marL="518400" lvl="2" indent="-171450">
              <a:buFontTx/>
              <a:buChar char="-"/>
            </a:pPr>
            <a:r>
              <a:rPr lang="nl-BE" dirty="0" err="1"/>
              <a:t>Vb</a:t>
            </a:r>
            <a:r>
              <a:rPr lang="nl-BE" dirty="0"/>
              <a:t> 2: begeleiding bij het zoeken naar een woning (voor een individu wordt er een ladder in de kuil gezet, maar de kuil blijft bestaan)</a:t>
            </a:r>
          </a:p>
          <a:p>
            <a:pPr marL="518400" lvl="2" indent="-171450">
              <a:buFontTx/>
              <a:buChar char="-"/>
            </a:pPr>
            <a:r>
              <a:rPr lang="nl-BE" dirty="0" err="1"/>
              <a:t>Vb</a:t>
            </a:r>
            <a:r>
              <a:rPr lang="nl-BE" dirty="0"/>
              <a:t> 3: meer sociale huisvesting, </a:t>
            </a:r>
            <a:r>
              <a:rPr lang="nl-BE" dirty="0" err="1"/>
              <a:t>huurprijrsegulering</a:t>
            </a:r>
            <a:r>
              <a:rPr lang="nl-BE" dirty="0"/>
              <a:t> op de PH (de kuil wordt gedempt, het probleem wordt structureel opgelost)</a:t>
            </a:r>
          </a:p>
        </p:txBody>
      </p:sp>
      <p:sp>
        <p:nvSpPr>
          <p:cNvPr id="4" name="Tijdelijke aanduiding voor datum 3"/>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D9026E-2470-4AA4-9503-B9C2CE191046}" type="datetime4">
              <a:rPr kumimoji="0" lang="nl-BE"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 december 2022</a:t>
            </a:fld>
            <a:endParaRPr kumimoji="0" lang="nl-BE"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voet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56F92-99B6-41A7-800F-0D7A3FC7CDD3}" type="slidenum">
              <a:rPr kumimoji="0" lang="nl-BE"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nl-BE"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527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dirty="0"/>
              <a:t>Binnen het opbouwwerk spreken we van een agogische en politieke kernopdracht. Deze laatste werd nog niet zo heel lang geleden grondig uitgespit, en biedt interessante kapstokken om die strijd voor het recht op wonen aan op te hangen</a:t>
            </a:r>
          </a:p>
          <a:p>
            <a:pPr marL="171450" indent="-171450">
              <a:buFontTx/>
              <a:buChar char="-"/>
            </a:pPr>
            <a:r>
              <a:rPr lang="nl-BE" dirty="0"/>
              <a:t>Het gaat meer specifiek over enkele ‘bouwstenen’, of een bepaald soort resultaten die we willen bereiken in het streven naar structurele verandering.</a:t>
            </a:r>
          </a:p>
          <a:p>
            <a:pPr marL="171450" indent="-171450">
              <a:buFontTx/>
              <a:buChar char="-"/>
            </a:pPr>
            <a:r>
              <a:rPr lang="nl-BE" dirty="0"/>
              <a:t>Interessant om te vermelden is dat we ook niet meer alleen naar de overheid kijken, maar in feite op verschillende maatschappelijke domeinen (en hun samenspel) rekenen, met name overheid, gemeenschap, markt en middenveld. Belangrijk is wel dat we een bijzondere rol voor de overheid blijven zien in het garanderen van de grondrechten. Dit kan bijv. niet overgelaten worden aan onderlinge solidariteit, of bijv. nog erger aan de markt</a:t>
            </a:r>
          </a:p>
        </p:txBody>
      </p:sp>
      <p:sp>
        <p:nvSpPr>
          <p:cNvPr id="4" name="Tijdelijke aanduiding voor datum 3"/>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FB8A7F-8851-4D0D-A04F-8963953D116F}" type="datetime4">
              <a:rPr kumimoji="0" lang="nl-BE"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 december 2022</a:t>
            </a:fld>
            <a:endParaRPr kumimoji="0" lang="nl-BE"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voet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56F92-99B6-41A7-800F-0D7A3FC7CDD3}" type="slidenum">
              <a:rPr kumimoji="0" lang="nl-BE"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nl-BE"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744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lnSpc>
                <a:spcPct val="107000"/>
              </a:lnSpc>
              <a:buFont typeface="Calibri" panose="020F0502020204030204" pitchFamily="34" charset="0"/>
              <a:buChar char="-"/>
            </a:pPr>
            <a:r>
              <a:rPr lang="nl-BE" sz="1100" b="1" dirty="0">
                <a:effectLst/>
                <a:latin typeface="Calibri" panose="020F0502020204030204" pitchFamily="34" charset="0"/>
                <a:ea typeface="Calibri" panose="020F0502020204030204" pitchFamily="34" charset="0"/>
                <a:cs typeface="Times New Roman" panose="02020603050405020304" pitchFamily="18" charset="0"/>
              </a:rPr>
              <a:t>Economisch</a:t>
            </a:r>
            <a:r>
              <a:rPr lang="nl-BE" sz="1100" dirty="0">
                <a:effectLst/>
                <a:latin typeface="Calibri" panose="020F0502020204030204" pitchFamily="34" charset="0"/>
                <a:ea typeface="Calibri" panose="020F0502020204030204" pitchFamily="34" charset="0"/>
                <a:cs typeface="Times New Roman" panose="02020603050405020304" pitchFamily="18" charset="0"/>
              </a:rPr>
              <a:t>: permanente woonnood en opmars van deeleconomie</a:t>
            </a:r>
          </a:p>
          <a:p>
            <a:pPr marL="742950" lvl="1" indent="-285750">
              <a:lnSpc>
                <a:spcPct val="107000"/>
              </a:lnSpc>
              <a:buFont typeface="Courier New" panose="02070309020205020404" pitchFamily="49" charset="0"/>
              <a:buChar char="o"/>
            </a:pPr>
            <a:r>
              <a:rPr lang="nl-BE" sz="1100" dirty="0">
                <a:effectLst/>
                <a:latin typeface="Calibri" panose="020F0502020204030204" pitchFamily="34" charset="0"/>
                <a:ea typeface="Calibri" panose="020F0502020204030204" pitchFamily="34" charset="0"/>
                <a:cs typeface="Times New Roman" panose="02020603050405020304" pitchFamily="18" charset="0"/>
              </a:rPr>
              <a:t>Over de wooncrisis hebben we het al uitgebreid gehad.</a:t>
            </a:r>
          </a:p>
          <a:p>
            <a:pPr marL="742950" lvl="1" indent="-285750">
              <a:lnSpc>
                <a:spcPct val="107000"/>
              </a:lnSpc>
              <a:buFont typeface="Courier New" panose="02070309020205020404" pitchFamily="49" charset="0"/>
              <a:buChar char="o"/>
            </a:pPr>
            <a:r>
              <a:rPr lang="nl-BE" sz="1100" dirty="0">
                <a:effectLst/>
                <a:latin typeface="Calibri" panose="020F0502020204030204" pitchFamily="34" charset="0"/>
                <a:ea typeface="Calibri" panose="020F0502020204030204" pitchFamily="34" charset="0"/>
                <a:cs typeface="Times New Roman" panose="02020603050405020304" pitchFamily="18" charset="0"/>
              </a:rPr>
              <a:t>Het </a:t>
            </a:r>
            <a:r>
              <a:rPr lang="nl-BE" sz="1100" u="sng" dirty="0">
                <a:effectLst/>
                <a:latin typeface="Calibri" panose="020F0502020204030204" pitchFamily="34" charset="0"/>
                <a:ea typeface="Calibri" panose="020F0502020204030204" pitchFamily="34" charset="0"/>
                <a:cs typeface="Times New Roman" panose="02020603050405020304" pitchFamily="18" charset="0"/>
              </a:rPr>
              <a:t>streven naar duurzaamheid</a:t>
            </a:r>
            <a:r>
              <a:rPr lang="nl-BE" sz="1100" dirty="0">
                <a:effectLst/>
                <a:latin typeface="Calibri" panose="020F0502020204030204" pitchFamily="34" charset="0"/>
                <a:ea typeface="Calibri" panose="020F0502020204030204" pitchFamily="34" charset="0"/>
                <a:cs typeface="Times New Roman" panose="02020603050405020304" pitchFamily="18" charset="0"/>
              </a:rPr>
              <a:t> vertaalt zich in de praktijk o.a. in initiatieven binnen de deeleconomie (‘</a:t>
            </a:r>
            <a:r>
              <a:rPr lang="nl-BE" sz="1100" dirty="0" err="1">
                <a:effectLst/>
                <a:latin typeface="Calibri" panose="020F0502020204030204" pitchFamily="34" charset="0"/>
                <a:ea typeface="Calibri" panose="020F0502020204030204" pitchFamily="34" charset="0"/>
                <a:cs typeface="Times New Roman" panose="02020603050405020304" pitchFamily="18" charset="0"/>
              </a:rPr>
              <a:t>commons</a:t>
            </a:r>
            <a:r>
              <a:rPr lang="nl-BE" sz="1100" dirty="0">
                <a:effectLst/>
                <a:latin typeface="Calibri" panose="020F0502020204030204" pitchFamily="34" charset="0"/>
                <a:ea typeface="Calibri" panose="020F0502020204030204" pitchFamily="34" charset="0"/>
                <a:cs typeface="Times New Roman" panose="02020603050405020304" pitchFamily="18" charset="0"/>
              </a:rPr>
              <a:t>-ideaal’), zoals bijv.  coöperatieven, </a:t>
            </a:r>
            <a:r>
              <a:rPr lang="nl-BE" sz="1100" dirty="0" err="1">
                <a:effectLst/>
                <a:latin typeface="Calibri" panose="020F0502020204030204" pitchFamily="34" charset="0"/>
                <a:ea typeface="Calibri" panose="020F0502020204030204" pitchFamily="34" charset="0"/>
                <a:cs typeface="Times New Roman" panose="02020603050405020304" pitchFamily="18" charset="0"/>
              </a:rPr>
              <a:t>cohousing</a:t>
            </a:r>
            <a:r>
              <a:rPr lang="nl-BE" sz="1100" dirty="0">
                <a:effectLst/>
                <a:latin typeface="Calibri" panose="020F0502020204030204" pitchFamily="34" charset="0"/>
                <a:ea typeface="Calibri" panose="020F0502020204030204" pitchFamily="34" charset="0"/>
                <a:cs typeface="Times New Roman" panose="02020603050405020304" pitchFamily="18" charset="0"/>
              </a:rPr>
              <a:t>,… Wegens krachtige hefbomen op het vlak van duurzaam ruimtegebruik en gemeenschapsvorming hebben zeker ook alternatieve woonprojecten hier een belangrijke rol in te spelen. Wonen op maat projecten worden buiten de sector ook vaak als goede voorbeelden genoemd in het streven naar duurzaamheid. [eigen artikel nog eens bekijken]</a:t>
            </a:r>
          </a:p>
          <a:p>
            <a:pPr marL="342900" lvl="0" indent="-342900">
              <a:lnSpc>
                <a:spcPct val="107000"/>
              </a:lnSpc>
              <a:buFont typeface="Calibri" panose="020F0502020204030204" pitchFamily="34" charset="0"/>
              <a:buChar char="-"/>
            </a:pPr>
            <a:r>
              <a:rPr lang="nl-BE" sz="1100" b="1" dirty="0">
                <a:effectLst/>
                <a:latin typeface="Calibri" panose="020F0502020204030204" pitchFamily="34" charset="0"/>
                <a:ea typeface="Calibri" panose="020F0502020204030204" pitchFamily="34" charset="0"/>
                <a:cs typeface="Times New Roman" panose="02020603050405020304" pitchFamily="18" charset="0"/>
              </a:rPr>
              <a:t>Demografisch</a:t>
            </a:r>
            <a:r>
              <a:rPr lang="nl-BE" sz="1100" dirty="0">
                <a:effectLst/>
                <a:latin typeface="Calibri" panose="020F0502020204030204" pitchFamily="34" charset="0"/>
                <a:ea typeface="Calibri" panose="020F0502020204030204" pitchFamily="34" charset="0"/>
                <a:cs typeface="Times New Roman" panose="02020603050405020304" pitchFamily="18" charset="0"/>
              </a:rPr>
              <a:t>: verwacht wordt dat toekomstige demografische evoluties, zoals gezinsverdunning, vergrijzing en migratie, in combinatie met de groeiende eisen op het vlak van duurzaamheid zullen bijdrage aan de noodzakelijke transitie op het vlak van wonen. Het huidige woonpatrimonium zal daarvoor grondig getransformeerd moeten worden.</a:t>
            </a:r>
          </a:p>
          <a:p>
            <a:pPr marL="342900" lvl="0" indent="-342900">
              <a:lnSpc>
                <a:spcPct val="107000"/>
              </a:lnSpc>
              <a:spcAft>
                <a:spcPts val="800"/>
              </a:spcAft>
              <a:buFont typeface="Calibri" panose="020F0502020204030204" pitchFamily="34" charset="0"/>
              <a:buChar char="-"/>
            </a:pPr>
            <a:r>
              <a:rPr lang="nl-BE" sz="1100" b="1" dirty="0">
                <a:effectLst/>
                <a:latin typeface="Calibri" panose="020F0502020204030204" pitchFamily="34" charset="0"/>
                <a:ea typeface="Calibri" panose="020F0502020204030204" pitchFamily="34" charset="0"/>
                <a:cs typeface="Times New Roman" panose="02020603050405020304" pitchFamily="18" charset="0"/>
              </a:rPr>
              <a:t>Vermaatschappelijking van de zorg</a:t>
            </a:r>
            <a:r>
              <a:rPr lang="nl-BE" sz="1100" dirty="0">
                <a:effectLst/>
                <a:latin typeface="Calibri" panose="020F0502020204030204" pitchFamily="34" charset="0"/>
                <a:ea typeface="Calibri" panose="020F0502020204030204" pitchFamily="34" charset="0"/>
                <a:cs typeface="Times New Roman" panose="02020603050405020304" pitchFamily="18" charset="0"/>
              </a:rPr>
              <a:t>: dit “…heeft gevolgen voor het woonbeleid want een stabiele woonplaats is een belangrijke voorwaarde om in de samenleving te (her)integreren. Nieuwe wooninitiatieven zoeken dus naar de beste combinatie tussen wonen en welzijn. Ze doen dit door enerzijds de toegang tot de woningmarkt te verbeteren, maar ook door nieuwe woonformules te optimaliseren, zoals </a:t>
            </a:r>
            <a:r>
              <a:rPr lang="nl-BE" sz="1100" dirty="0" err="1">
                <a:effectLst/>
                <a:latin typeface="Calibri" panose="020F0502020204030204" pitchFamily="34" charset="0"/>
                <a:ea typeface="Calibri" panose="020F0502020204030204" pitchFamily="34" charset="0"/>
                <a:cs typeface="Times New Roman" panose="02020603050405020304" pitchFamily="18" charset="0"/>
              </a:rPr>
              <a:t>proefwonen</a:t>
            </a:r>
            <a:r>
              <a:rPr lang="nl-BE" sz="1100" dirty="0">
                <a:effectLst/>
                <a:latin typeface="Calibri" panose="020F0502020204030204" pitchFamily="34" charset="0"/>
                <a:ea typeface="Calibri" panose="020F0502020204030204" pitchFamily="34" charset="0"/>
                <a:cs typeface="Times New Roman" panose="02020603050405020304" pitchFamily="18" charset="0"/>
              </a:rPr>
              <a:t>. Aangezien men nu streeft om mensen zoveel mogelijk in hun thuisomgeving te laten wonen, zijn er woningen nodig die aangepast zijn aan de noden.”  </a:t>
            </a:r>
          </a:p>
          <a:p>
            <a:endParaRPr lang="nl-BE"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atum 3"/>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1C6871-72E9-4074-933C-EF07CCF60287}" type="datetime4">
              <a:rPr kumimoji="0" lang="nl-BE"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 december 2022</a:t>
            </a:fld>
            <a:endParaRPr kumimoji="0" lang="nl-BE"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voet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56F92-99B6-41A7-800F-0D7A3FC7CDD3}" type="slidenum">
              <a:rPr kumimoji="0" lang="nl-BE"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nl-BE"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411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Dit</a:t>
            </a:r>
            <a:r>
              <a:rPr lang="en-US" dirty="0"/>
              <a:t> </a:t>
            </a:r>
            <a:r>
              <a:rPr lang="en-US" dirty="0" err="1"/>
              <a:t>terwijl</a:t>
            </a:r>
            <a:r>
              <a:rPr lang="en-US" baseline="0" dirty="0"/>
              <a:t> we </a:t>
            </a:r>
            <a:r>
              <a:rPr lang="en-US" baseline="0" dirty="0" err="1"/>
              <a:t>bv</a:t>
            </a:r>
            <a:r>
              <a:rPr lang="en-US" baseline="0" dirty="0"/>
              <a:t>. </a:t>
            </a:r>
            <a:r>
              <a:rPr lang="en-US" baseline="0" dirty="0" err="1"/>
              <a:t>Rond</a:t>
            </a:r>
            <a:r>
              <a:rPr lang="en-US" baseline="0" dirty="0"/>
              <a:t> wat </a:t>
            </a:r>
            <a:r>
              <a:rPr lang="en-US" baseline="0" dirty="0" err="1"/>
              <a:t>jongeren</a:t>
            </a:r>
            <a:r>
              <a:rPr lang="en-US" baseline="0" dirty="0"/>
              <a:t> </a:t>
            </a:r>
            <a:r>
              <a:rPr lang="en-US" baseline="0" dirty="0" err="1"/>
              <a:t>verwachten</a:t>
            </a:r>
            <a:r>
              <a:rPr lang="en-US" baseline="0" dirty="0"/>
              <a:t> in de </a:t>
            </a:r>
            <a:r>
              <a:rPr lang="en-US" baseline="0" dirty="0" err="1"/>
              <a:t>jeugdhulp</a:t>
            </a:r>
            <a:r>
              <a:rPr lang="en-US" baseline="0" dirty="0"/>
              <a:t> </a:t>
            </a:r>
            <a:r>
              <a:rPr lang="en-US" baseline="0" dirty="0" err="1"/>
              <a:t>vaak</a:t>
            </a:r>
            <a:r>
              <a:rPr lang="en-US" baseline="0" dirty="0"/>
              <a:t> </a:t>
            </a:r>
            <a:r>
              <a:rPr lang="en-US" baseline="0" dirty="0" err="1"/>
              <a:t>een</a:t>
            </a:r>
            <a:r>
              <a:rPr lang="en-US" baseline="0" dirty="0"/>
              <a:t> </a:t>
            </a:r>
            <a:r>
              <a:rPr lang="en-US" baseline="0" dirty="0" err="1"/>
              <a:t>helder</a:t>
            </a:r>
            <a:r>
              <a:rPr lang="en-US" baseline="0" dirty="0"/>
              <a:t> </a:t>
            </a:r>
            <a:r>
              <a:rPr lang="en-US" baseline="0" dirty="0" err="1"/>
              <a:t>idee</a:t>
            </a:r>
            <a:r>
              <a:rPr lang="en-US" baseline="0" dirty="0"/>
              <a:t> </a:t>
            </a:r>
            <a:r>
              <a:rPr lang="en-US" baseline="0" dirty="0" err="1"/>
              <a:t>hebben</a:t>
            </a:r>
            <a:r>
              <a:rPr lang="en-US" baseline="0" dirty="0"/>
              <a:t>. </a:t>
            </a:r>
          </a:p>
          <a:p>
            <a:r>
              <a:rPr lang="en-US" baseline="0" dirty="0"/>
              <a:t>(</a:t>
            </a:r>
            <a:r>
              <a:rPr lang="en-US" baseline="0" dirty="0" err="1"/>
              <a:t>luister</a:t>
            </a:r>
            <a:r>
              <a:rPr lang="en-US" baseline="0" dirty="0"/>
              <a:t> </a:t>
            </a:r>
            <a:r>
              <a:rPr lang="en-US" baseline="0" dirty="0" err="1"/>
              <a:t>eens</a:t>
            </a:r>
            <a:r>
              <a:rPr lang="en-US" baseline="0" dirty="0"/>
              <a:t> </a:t>
            </a:r>
            <a:r>
              <a:rPr lang="en-US" baseline="0" dirty="0" err="1"/>
              <a:t>naar</a:t>
            </a:r>
            <a:r>
              <a:rPr lang="en-US" baseline="0" dirty="0"/>
              <a:t> wat </a:t>
            </a:r>
            <a:r>
              <a:rPr lang="en-US" baseline="0" dirty="0" err="1"/>
              <a:t>ik</a:t>
            </a:r>
            <a:r>
              <a:rPr lang="en-US" baseline="0" dirty="0"/>
              <a:t> </a:t>
            </a:r>
            <a:r>
              <a:rPr lang="en-US" baseline="0" dirty="0" err="1"/>
              <a:t>te</a:t>
            </a:r>
            <a:r>
              <a:rPr lang="en-US" baseline="0" dirty="0"/>
              <a:t> </a:t>
            </a:r>
            <a:r>
              <a:rPr lang="en-US" baseline="0" dirty="0" err="1"/>
              <a:t>zeggen</a:t>
            </a:r>
            <a:r>
              <a:rPr lang="en-US" baseline="0" dirty="0"/>
              <a:t> </a:t>
            </a:r>
            <a:r>
              <a:rPr lang="en-US" baseline="0" dirty="0" err="1"/>
              <a:t>heb</a:t>
            </a:r>
            <a:r>
              <a:rPr lang="en-US" baseline="0" dirty="0"/>
              <a:t>, </a:t>
            </a:r>
            <a:r>
              <a:rPr lang="en-US" baseline="0" dirty="0" err="1"/>
              <a:t>hou</a:t>
            </a:r>
            <a:r>
              <a:rPr lang="en-US" baseline="0" dirty="0"/>
              <a:t> </a:t>
            </a:r>
            <a:r>
              <a:rPr lang="en-US" baseline="0" dirty="0" err="1"/>
              <a:t>een</a:t>
            </a:r>
            <a:r>
              <a:rPr lang="en-US" baseline="0" dirty="0"/>
              <a:t> </a:t>
            </a:r>
            <a:r>
              <a:rPr lang="en-US" baseline="0" dirty="0" err="1"/>
              <a:t>rekening</a:t>
            </a:r>
            <a:r>
              <a:rPr lang="en-US" baseline="0" dirty="0"/>
              <a:t> met </a:t>
            </a:r>
            <a:r>
              <a:rPr lang="en-US" baseline="0" dirty="0" err="1"/>
              <a:t>ons</a:t>
            </a:r>
            <a:r>
              <a:rPr lang="en-US" baseline="0" dirty="0"/>
              <a:t> </a:t>
            </a:r>
            <a:r>
              <a:rPr lang="en-US" baseline="0" dirty="0" err="1"/>
              <a:t>verhaal</a:t>
            </a:r>
            <a:r>
              <a:rPr lang="en-US" baseline="0" dirty="0"/>
              <a:t>, we </a:t>
            </a:r>
            <a:r>
              <a:rPr lang="en-US" baseline="0" dirty="0" err="1"/>
              <a:t>willen</a:t>
            </a:r>
            <a:r>
              <a:rPr lang="en-US" baseline="0" dirty="0"/>
              <a:t> </a:t>
            </a:r>
            <a:r>
              <a:rPr lang="en-US" baseline="0" dirty="0" err="1"/>
              <a:t>ons</a:t>
            </a:r>
            <a:r>
              <a:rPr lang="en-US" baseline="0" dirty="0"/>
              <a:t> </a:t>
            </a:r>
            <a:r>
              <a:rPr lang="en-US" baseline="0" dirty="0" err="1"/>
              <a:t>thuis</a:t>
            </a:r>
            <a:r>
              <a:rPr lang="en-US" baseline="0" dirty="0"/>
              <a:t> </a:t>
            </a:r>
            <a:r>
              <a:rPr lang="en-US" baseline="0" dirty="0" err="1"/>
              <a:t>voelen</a:t>
            </a:r>
            <a:r>
              <a:rPr lang="en-US" baseline="0" dirty="0"/>
              <a:t> </a:t>
            </a:r>
            <a:r>
              <a:rPr lang="en-US" baseline="0" dirty="0" err="1"/>
              <a:t>en</a:t>
            </a:r>
            <a:r>
              <a:rPr lang="en-US" baseline="0" dirty="0"/>
              <a:t> </a:t>
            </a:r>
            <a:r>
              <a:rPr lang="en-US" baseline="0" dirty="0" err="1"/>
              <a:t>oprecht</a:t>
            </a:r>
            <a:r>
              <a:rPr lang="en-US" baseline="0" dirty="0"/>
              <a:t> </a:t>
            </a:r>
            <a:r>
              <a:rPr lang="en-US" baseline="0" dirty="0" err="1"/>
              <a:t>behandeld</a:t>
            </a:r>
            <a:r>
              <a:rPr lang="en-US" baseline="0" dirty="0"/>
              <a:t> </a:t>
            </a:r>
            <a:r>
              <a:rPr lang="en-US" baseline="0" dirty="0" err="1"/>
              <a:t>voelen</a:t>
            </a:r>
            <a:r>
              <a:rPr lang="en-US" baseline="0" dirty="0"/>
              <a:t> in </a:t>
            </a:r>
            <a:r>
              <a:rPr lang="en-US" baseline="0" dirty="0" err="1"/>
              <a:t>onze</a:t>
            </a:r>
            <a:r>
              <a:rPr lang="en-US" baseline="0" dirty="0"/>
              <a:t> </a:t>
            </a:r>
            <a:r>
              <a:rPr lang="en-US" baseline="0" dirty="0" err="1"/>
              <a:t>organisatie</a:t>
            </a:r>
            <a:r>
              <a:rPr lang="en-US" baseline="0" dirty="0"/>
              <a:t> </a:t>
            </a:r>
            <a:r>
              <a:rPr lang="en-US" baseline="0" dirty="0" err="1"/>
              <a:t>enz</a:t>
            </a:r>
            <a:r>
              <a:rPr lang="en-US" baseline="0" dirty="0"/>
              <a:t>.)</a:t>
            </a:r>
          </a:p>
          <a:p>
            <a:r>
              <a:rPr lang="en-US" baseline="0" dirty="0" err="1"/>
              <a:t>Lijken</a:t>
            </a:r>
            <a:r>
              <a:rPr lang="en-US" baseline="0" dirty="0"/>
              <a:t> </a:t>
            </a:r>
            <a:r>
              <a:rPr lang="en-US" baseline="0" dirty="0" err="1"/>
              <a:t>niet</a:t>
            </a:r>
            <a:r>
              <a:rPr lang="en-US" baseline="0" dirty="0"/>
              <a:t> </a:t>
            </a:r>
            <a:r>
              <a:rPr lang="en-US" baseline="0" dirty="0" err="1"/>
              <a:t>zo’n</a:t>
            </a:r>
            <a:r>
              <a:rPr lang="en-US" baseline="0" dirty="0"/>
              <a:t> </a:t>
            </a:r>
            <a:r>
              <a:rPr lang="en-US" baseline="0" dirty="0" err="1"/>
              <a:t>wereldschokkende</a:t>
            </a:r>
            <a:r>
              <a:rPr lang="en-US" baseline="0" dirty="0"/>
              <a:t> </a:t>
            </a:r>
            <a:r>
              <a:rPr lang="en-US" baseline="0" dirty="0" err="1"/>
              <a:t>zaken</a:t>
            </a:r>
            <a:r>
              <a:rPr lang="en-US" baseline="0" dirty="0"/>
              <a:t> </a:t>
            </a:r>
            <a:r>
              <a:rPr lang="en-US" baseline="0" dirty="0" err="1"/>
              <a:t>te</a:t>
            </a:r>
            <a:r>
              <a:rPr lang="en-US" baseline="0" dirty="0"/>
              <a:t> </a:t>
            </a:r>
            <a:r>
              <a:rPr lang="en-US" baseline="0" dirty="0" err="1"/>
              <a:t>zijn</a:t>
            </a:r>
            <a:r>
              <a:rPr lang="en-US" baseline="0" dirty="0"/>
              <a:t> </a:t>
            </a:r>
            <a:r>
              <a:rPr lang="en-US" baseline="0" dirty="0" err="1"/>
              <a:t>toch</a:t>
            </a:r>
            <a:r>
              <a:rPr lang="en-US" baseline="0" dirty="0"/>
              <a:t>? </a:t>
            </a:r>
          </a:p>
          <a:p>
            <a:endParaRPr lang="en-US" baseline="0" dirty="0"/>
          </a:p>
          <a:p>
            <a:r>
              <a:rPr lang="en-US" baseline="0" dirty="0"/>
              <a:t>In </a:t>
            </a:r>
            <a:r>
              <a:rPr lang="en-US" baseline="0" dirty="0" err="1"/>
              <a:t>realiteit</a:t>
            </a:r>
            <a:r>
              <a:rPr lang="en-US" baseline="0" dirty="0"/>
              <a:t> is </a:t>
            </a:r>
            <a:r>
              <a:rPr lang="en-US" baseline="0" dirty="0" err="1"/>
              <a:t>er</a:t>
            </a:r>
            <a:r>
              <a:rPr lang="en-US" baseline="0" dirty="0"/>
              <a:t> </a:t>
            </a:r>
            <a:r>
              <a:rPr lang="en-US" baseline="0" dirty="0" err="1"/>
              <a:t>echter</a:t>
            </a:r>
            <a:r>
              <a:rPr lang="en-US" baseline="0" dirty="0"/>
              <a:t> </a:t>
            </a:r>
            <a:r>
              <a:rPr lang="en-US" baseline="0" dirty="0" err="1"/>
              <a:t>bijzonder</a:t>
            </a:r>
            <a:r>
              <a:rPr lang="en-US" baseline="0" dirty="0"/>
              <a:t> </a:t>
            </a:r>
            <a:r>
              <a:rPr lang="en-US" baseline="0" dirty="0" err="1"/>
              <a:t>veel</a:t>
            </a:r>
            <a:r>
              <a:rPr lang="en-US" baseline="0" dirty="0"/>
              <a:t> </a:t>
            </a:r>
            <a:r>
              <a:rPr lang="en-US" baseline="0" dirty="0" err="1"/>
              <a:t>ruis</a:t>
            </a:r>
            <a:r>
              <a:rPr lang="en-US" baseline="0" dirty="0"/>
              <a:t> op </a:t>
            </a:r>
            <a:r>
              <a:rPr lang="en-US" baseline="0" dirty="0" err="1"/>
              <a:t>deze</a:t>
            </a:r>
            <a:r>
              <a:rPr lang="en-US" baseline="0" dirty="0"/>
              <a:t> </a:t>
            </a:r>
            <a:r>
              <a:rPr lang="en-US" baseline="0" dirty="0" err="1"/>
              <a:t>elementen</a:t>
            </a:r>
            <a:endParaRPr lang="en-US" baseline="0" dirty="0"/>
          </a:p>
          <a:p>
            <a:endParaRPr lang="en-US" baseline="0" dirty="0"/>
          </a:p>
          <a:p>
            <a:r>
              <a:rPr lang="en-US" baseline="0" dirty="0" err="1"/>
              <a:t>Jongeren</a:t>
            </a:r>
            <a:r>
              <a:rPr lang="en-US" baseline="0" dirty="0"/>
              <a:t> </a:t>
            </a:r>
            <a:r>
              <a:rPr lang="en-US" baseline="0" dirty="0" err="1"/>
              <a:t>voelen</a:t>
            </a:r>
            <a:r>
              <a:rPr lang="en-US" baseline="0" dirty="0"/>
              <a:t> </a:t>
            </a:r>
            <a:r>
              <a:rPr lang="en-US" baseline="0" dirty="0" err="1"/>
              <a:t>zich</a:t>
            </a:r>
            <a:r>
              <a:rPr lang="en-US" baseline="0" dirty="0"/>
              <a:t> heel </a:t>
            </a:r>
            <a:r>
              <a:rPr lang="en-US" baseline="0" dirty="0" err="1"/>
              <a:t>vaak</a:t>
            </a:r>
            <a:r>
              <a:rPr lang="en-US" baseline="0" dirty="0"/>
              <a:t> </a:t>
            </a:r>
            <a:r>
              <a:rPr lang="en-US" baseline="0" dirty="0" err="1"/>
              <a:t>enorm</a:t>
            </a:r>
            <a:r>
              <a:rPr lang="en-US" baseline="0" dirty="0"/>
              <a:t> </a:t>
            </a:r>
            <a:r>
              <a:rPr lang="en-US" baseline="0" dirty="0" err="1"/>
              <a:t>machteloos</a:t>
            </a:r>
            <a:r>
              <a:rPr lang="en-US" baseline="0" dirty="0"/>
              <a:t> </a:t>
            </a:r>
            <a:r>
              <a:rPr lang="en-US" baseline="0" dirty="0" err="1"/>
              <a:t>tegenover</a:t>
            </a:r>
            <a:r>
              <a:rPr lang="en-US" baseline="0" dirty="0"/>
              <a:t> het </a:t>
            </a:r>
            <a:r>
              <a:rPr lang="en-US" baseline="0" dirty="0" err="1"/>
              <a:t>instituut</a:t>
            </a:r>
            <a:r>
              <a:rPr lang="en-US" baseline="0" dirty="0"/>
              <a:t>, </a:t>
            </a:r>
            <a:r>
              <a:rPr lang="en-US" baseline="0" dirty="0" err="1"/>
              <a:t>tegenover</a:t>
            </a:r>
            <a:r>
              <a:rPr lang="en-US" baseline="0" dirty="0"/>
              <a:t> de </a:t>
            </a:r>
            <a:r>
              <a:rPr lang="en-US" baseline="0" dirty="0" err="1"/>
              <a:t>jeugdhulp</a:t>
            </a:r>
            <a:endParaRPr lang="en-US" baseline="0" dirty="0"/>
          </a:p>
          <a:p>
            <a:endParaRPr lang="en-US" baseline="0" dirty="0"/>
          </a:p>
          <a:p>
            <a:r>
              <a:rPr lang="en-US" baseline="0" dirty="0"/>
              <a:t>= </a:t>
            </a:r>
            <a:r>
              <a:rPr lang="en-US" baseline="0" dirty="0" err="1"/>
              <a:t>bijzonder</a:t>
            </a:r>
            <a:r>
              <a:rPr lang="en-US" baseline="0" dirty="0"/>
              <a:t> </a:t>
            </a:r>
            <a:r>
              <a:rPr lang="en-US" baseline="0" dirty="0" err="1"/>
              <a:t>ernstig</a:t>
            </a:r>
            <a:r>
              <a:rPr lang="en-US" baseline="0" dirty="0"/>
              <a:t>, </a:t>
            </a:r>
            <a:r>
              <a:rPr lang="en-US" baseline="0" dirty="0" err="1"/>
              <a:t>traumatiserend</a:t>
            </a:r>
            <a:r>
              <a:rPr lang="en-US" baseline="0" dirty="0"/>
              <a:t>, </a:t>
            </a:r>
            <a:r>
              <a:rPr lang="en-US" baseline="0" dirty="0" err="1"/>
              <a:t>demotiverend</a:t>
            </a:r>
            <a:r>
              <a:rPr lang="en-US" baseline="0" dirty="0"/>
              <a:t> </a:t>
            </a:r>
            <a:r>
              <a:rPr lang="en-US" baseline="0" dirty="0" err="1"/>
              <a:t>voor</a:t>
            </a:r>
            <a:r>
              <a:rPr lang="en-US" baseline="0" dirty="0"/>
              <a:t> </a:t>
            </a:r>
            <a:r>
              <a:rPr lang="en-US" baseline="0" dirty="0" err="1"/>
              <a:t>andere</a:t>
            </a:r>
            <a:r>
              <a:rPr lang="en-US" baseline="0" dirty="0"/>
              <a:t> </a:t>
            </a:r>
            <a:r>
              <a:rPr lang="en-US" baseline="0" dirty="0" err="1"/>
              <a:t>contacten</a:t>
            </a:r>
            <a:r>
              <a:rPr lang="en-US" baseline="0" dirty="0"/>
              <a:t> … </a:t>
            </a:r>
            <a:r>
              <a:rPr lang="en-US" baseline="0" dirty="0" err="1"/>
              <a:t>desubjectiverend</a:t>
            </a:r>
            <a:r>
              <a:rPr lang="en-US" baseline="0" dirty="0"/>
              <a:t> </a:t>
            </a:r>
          </a:p>
          <a:p>
            <a:r>
              <a:rPr lang="en-US" baseline="0" dirty="0"/>
              <a:t>(</a:t>
            </a:r>
            <a:r>
              <a:rPr lang="en-US" baseline="0" dirty="0" err="1"/>
              <a:t>zie</a:t>
            </a:r>
            <a:r>
              <a:rPr lang="en-US" baseline="0" dirty="0"/>
              <a:t> </a:t>
            </a:r>
            <a:r>
              <a:rPr lang="en-US" baseline="0" dirty="0" err="1"/>
              <a:t>ook</a:t>
            </a:r>
            <a:r>
              <a:rPr lang="en-US" baseline="0" dirty="0"/>
              <a:t> </a:t>
            </a:r>
            <a:r>
              <a:rPr lang="en-US" baseline="0" dirty="0" err="1"/>
              <a:t>onderzoek</a:t>
            </a:r>
            <a:r>
              <a:rPr lang="en-US" baseline="0" dirty="0"/>
              <a:t>: double bind, je </a:t>
            </a:r>
            <a:r>
              <a:rPr lang="en-US" baseline="0" dirty="0" err="1"/>
              <a:t>kan</a:t>
            </a:r>
            <a:r>
              <a:rPr lang="en-US" baseline="0" dirty="0"/>
              <a:t> </a:t>
            </a:r>
            <a:r>
              <a:rPr lang="en-US" baseline="0" dirty="0" err="1"/>
              <a:t>daar</a:t>
            </a:r>
            <a:r>
              <a:rPr lang="en-US" baseline="0" dirty="0"/>
              <a:t> heel </a:t>
            </a:r>
            <a:r>
              <a:rPr lang="en-US" baseline="0" dirty="0" err="1"/>
              <a:t>moeilijk</a:t>
            </a:r>
            <a:r>
              <a:rPr lang="en-US" baseline="0" dirty="0"/>
              <a:t> </a:t>
            </a:r>
            <a:r>
              <a:rPr lang="en-US" baseline="0" dirty="0" err="1"/>
              <a:t>tegenop</a:t>
            </a:r>
            <a:r>
              <a:rPr lang="en-US" baseline="0" dirty="0"/>
              <a:t>)</a:t>
            </a:r>
            <a:endParaRPr lang="en-US"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D461A-4E3A-47DB-B9C8-8FA02BE9472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194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atum 3"/>
          <p:cNvSpPr>
            <a:spLocks noGrp="1"/>
          </p:cNvSpPr>
          <p:nvPr>
            <p:ph type="dt"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4BDE06-F4DC-46E8-A349-3FB2DA9CF641}" type="datetime4">
              <a:rPr kumimoji="0" lang="nl-BE"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 december 2022</a:t>
            </a:fld>
            <a:endParaRPr kumimoji="0" lang="nl-BE"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voettekst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dia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56F92-99B6-41A7-800F-0D7A3FC7CDD3}" type="slidenum">
              <a:rPr kumimoji="0" lang="nl-BE"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nl-BE"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944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D461A-4E3A-47DB-B9C8-8FA02BE9472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932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nl-BE" sz="1200" b="1" i="0" u="none" strike="noStrike" kern="1200" baseline="0" dirty="0">
                <a:solidFill>
                  <a:schemeClr val="tx1"/>
                </a:solidFill>
                <a:latin typeface="+mn-lt"/>
                <a:ea typeface="+mn-ea"/>
                <a:cs typeface="+mn-cs"/>
              </a:rPr>
              <a:t>Continuïteit vanuit het perspectief van kinderen en jongeren in kwetsbare situaties</a:t>
            </a:r>
            <a:endParaRPr lang="nl-BE" sz="1200" b="0" i="0" u="none" strike="noStrike" kern="1200" baseline="0" dirty="0">
              <a:solidFill>
                <a:schemeClr val="tx1"/>
              </a:solidFill>
              <a:latin typeface="+mn-lt"/>
              <a:ea typeface="+mn-ea"/>
              <a:cs typeface="+mn-cs"/>
            </a:endParaRPr>
          </a:p>
          <a:p>
            <a:r>
              <a:rPr lang="nl-BE" sz="1200" b="0" i="0" u="none" strike="noStrike" kern="1200" baseline="0" dirty="0">
                <a:solidFill>
                  <a:schemeClr val="tx1"/>
                </a:solidFill>
                <a:latin typeface="+mn-lt"/>
                <a:ea typeface="+mn-ea"/>
                <a:cs typeface="+mn-cs"/>
              </a:rPr>
              <a:t>Continuïteit staat momenteel bovenaan de agenda als het gaat over jongeren in </a:t>
            </a:r>
            <a:r>
              <a:rPr lang="nl-BE" sz="1200" b="0" i="0" u="none" strike="noStrike" kern="1200" baseline="0" dirty="0" err="1">
                <a:solidFill>
                  <a:schemeClr val="tx1"/>
                </a:solidFill>
                <a:latin typeface="+mn-lt"/>
                <a:ea typeface="+mn-ea"/>
                <a:cs typeface="+mn-cs"/>
              </a:rPr>
              <a:t>kwetsbaresituaties</a:t>
            </a:r>
            <a:r>
              <a:rPr lang="nl-BE" sz="1200" b="0" i="0" u="none" strike="noStrike" kern="1200" baseline="0" dirty="0">
                <a:solidFill>
                  <a:schemeClr val="tx1"/>
                </a:solidFill>
                <a:latin typeface="+mn-lt"/>
                <a:ea typeface="+mn-ea"/>
                <a:cs typeface="+mn-cs"/>
              </a:rPr>
              <a:t>. Om een betere continuïteit te verwezenlijken wordt er vaak verwezen </a:t>
            </a:r>
            <a:r>
              <a:rPr lang="nl-BE" sz="1200" b="0" i="0" u="none" strike="noStrike" kern="1200" baseline="0" dirty="0" err="1">
                <a:solidFill>
                  <a:schemeClr val="tx1"/>
                </a:solidFill>
                <a:latin typeface="+mn-lt"/>
                <a:ea typeface="+mn-ea"/>
                <a:cs typeface="+mn-cs"/>
              </a:rPr>
              <a:t>naarsamenwerking</a:t>
            </a:r>
            <a:r>
              <a:rPr lang="nl-BE" sz="1200" b="0" i="0" u="none" strike="noStrike" kern="1200" baseline="0" dirty="0">
                <a:solidFill>
                  <a:schemeClr val="tx1"/>
                </a:solidFill>
                <a:latin typeface="+mn-lt"/>
                <a:ea typeface="+mn-ea"/>
                <a:cs typeface="+mn-cs"/>
              </a:rPr>
              <a:t> en netwerking overheen sectoren. Dit schiet echter tekort als antwoord.</a:t>
            </a:r>
          </a:p>
          <a:p>
            <a:r>
              <a:rPr lang="nl-BE" sz="1200" b="0" i="0" u="none" strike="noStrike" kern="1200" baseline="0" dirty="0">
                <a:solidFill>
                  <a:schemeClr val="tx1"/>
                </a:solidFill>
                <a:latin typeface="+mn-lt"/>
                <a:ea typeface="+mn-ea"/>
                <a:cs typeface="+mn-cs"/>
              </a:rPr>
              <a:t>Continuïteit is een complex begrip dat jongeren in kwetsbare situaties vooral verbinden </a:t>
            </a:r>
            <a:r>
              <a:rPr lang="nl-BE" sz="1200" b="0" i="0" u="none" strike="noStrike" kern="1200" baseline="0" dirty="0" err="1">
                <a:solidFill>
                  <a:schemeClr val="tx1"/>
                </a:solidFill>
                <a:latin typeface="+mn-lt"/>
                <a:ea typeface="+mn-ea"/>
                <a:cs typeface="+mn-cs"/>
              </a:rPr>
              <a:t>aanauthentiek</a:t>
            </a:r>
            <a:r>
              <a:rPr lang="nl-BE" sz="1200" b="0" i="0" u="none" strike="noStrike" kern="1200" baseline="0" dirty="0">
                <a:solidFill>
                  <a:schemeClr val="tx1"/>
                </a:solidFill>
                <a:latin typeface="+mn-lt"/>
                <a:ea typeface="+mn-ea"/>
                <a:cs typeface="+mn-cs"/>
              </a:rPr>
              <a:t> luisteren. De vraag is of we dit voldoende doen of wat hier soms in de weg </a:t>
            </a:r>
            <a:r>
              <a:rPr lang="nl-BE" sz="1200" b="0" i="0" u="none" strike="noStrike" kern="1200" baseline="0" dirty="0" err="1">
                <a:solidFill>
                  <a:schemeClr val="tx1"/>
                </a:solidFill>
                <a:latin typeface="+mn-lt"/>
                <a:ea typeface="+mn-ea"/>
                <a:cs typeface="+mn-cs"/>
              </a:rPr>
              <a:t>zit?In</a:t>
            </a:r>
            <a:r>
              <a:rPr lang="nl-BE" sz="1200" b="0" i="0" u="none" strike="noStrike" kern="1200" baseline="0" dirty="0">
                <a:solidFill>
                  <a:schemeClr val="tx1"/>
                </a:solidFill>
                <a:latin typeface="+mn-lt"/>
                <a:ea typeface="+mn-ea"/>
                <a:cs typeface="+mn-cs"/>
              </a:rPr>
              <a:t> onderzoek geven jongeren aan dat er vaak niet echt geluisterd wordt naar hen. </a:t>
            </a:r>
            <a:r>
              <a:rPr lang="nl-BE" sz="1200" b="0" i="0" u="none" strike="noStrike" kern="1200" baseline="0" dirty="0" err="1">
                <a:solidFill>
                  <a:schemeClr val="tx1"/>
                </a:solidFill>
                <a:latin typeface="+mn-lt"/>
                <a:ea typeface="+mn-ea"/>
                <a:cs typeface="+mn-cs"/>
              </a:rPr>
              <a:t>Ooktussen</a:t>
            </a:r>
            <a:r>
              <a:rPr lang="nl-BE" sz="1200" b="0" i="0" u="none" strike="noStrike" kern="1200" baseline="0" dirty="0">
                <a:solidFill>
                  <a:schemeClr val="tx1"/>
                </a:solidFill>
                <a:latin typeface="+mn-lt"/>
                <a:ea typeface="+mn-ea"/>
                <a:cs typeface="+mn-cs"/>
              </a:rPr>
              <a:t> organisaties of sectoren is er vaak wel wat ruis. Ander jargon en onderlinge visiesmaken samenwerking niet evident, zelfs als dit voor jongeren een goede zaak zou </a:t>
            </a:r>
            <a:r>
              <a:rPr lang="nl-BE" sz="1200" b="0" i="0" u="none" strike="noStrike" kern="1200" baseline="0" dirty="0" err="1">
                <a:solidFill>
                  <a:schemeClr val="tx1"/>
                </a:solidFill>
                <a:latin typeface="+mn-lt"/>
                <a:ea typeface="+mn-ea"/>
                <a:cs typeface="+mn-cs"/>
              </a:rPr>
              <a:t>zijn.Nochtans</a:t>
            </a:r>
            <a:r>
              <a:rPr lang="nl-BE" sz="1200" b="0" i="0" u="none" strike="noStrike" kern="1200" baseline="0" dirty="0">
                <a:solidFill>
                  <a:schemeClr val="tx1"/>
                </a:solidFill>
                <a:latin typeface="+mn-lt"/>
                <a:ea typeface="+mn-ea"/>
                <a:cs typeface="+mn-cs"/>
              </a:rPr>
              <a:t> is samenwerking in. We dienen over grenzen van sectoren te denken en </a:t>
            </a:r>
            <a:r>
              <a:rPr lang="nl-BE" sz="1200" b="0" i="0" u="none" strike="noStrike" kern="1200" baseline="0" dirty="0" err="1">
                <a:solidFill>
                  <a:schemeClr val="tx1"/>
                </a:solidFill>
                <a:latin typeface="+mn-lt"/>
                <a:ea typeface="+mn-ea"/>
                <a:cs typeface="+mn-cs"/>
              </a:rPr>
              <a:t>tehandelen</a:t>
            </a:r>
            <a:r>
              <a:rPr lang="nl-BE" sz="1200" b="0" i="0" u="none" strike="noStrike" kern="1200" baseline="0" dirty="0">
                <a:solidFill>
                  <a:schemeClr val="tx1"/>
                </a:solidFill>
                <a:latin typeface="+mn-lt"/>
                <a:ea typeface="+mn-ea"/>
                <a:cs typeface="+mn-cs"/>
              </a:rPr>
              <a:t> en verschillende netwerken schieten als paddenstoelen uit de grond. Als het </a:t>
            </a:r>
            <a:r>
              <a:rPr lang="nl-BE" sz="1200" b="0" i="0" u="none" strike="noStrike" kern="1200" baseline="0" dirty="0" err="1">
                <a:solidFill>
                  <a:schemeClr val="tx1"/>
                </a:solidFill>
                <a:latin typeface="+mn-lt"/>
                <a:ea typeface="+mn-ea"/>
                <a:cs typeface="+mn-cs"/>
              </a:rPr>
              <a:t>tendienste</a:t>
            </a:r>
            <a:r>
              <a:rPr lang="nl-BE" sz="1200" b="0" i="0" u="none" strike="noStrike" kern="1200" baseline="0" dirty="0">
                <a:solidFill>
                  <a:schemeClr val="tx1"/>
                </a:solidFill>
                <a:latin typeface="+mn-lt"/>
                <a:ea typeface="+mn-ea"/>
                <a:cs typeface="+mn-cs"/>
              </a:rPr>
              <a:t> staat van jongeren is samenwerking toch een goede zaak? Uiteraard, maar we </a:t>
            </a:r>
            <a:r>
              <a:rPr lang="nl-BE" sz="1200" b="0" i="0" u="none" strike="noStrike" kern="1200" baseline="0" dirty="0" err="1">
                <a:solidFill>
                  <a:schemeClr val="tx1"/>
                </a:solidFill>
                <a:latin typeface="+mn-lt"/>
                <a:ea typeface="+mn-ea"/>
                <a:cs typeface="+mn-cs"/>
              </a:rPr>
              <a:t>zienin</a:t>
            </a:r>
            <a:r>
              <a:rPr lang="nl-BE" sz="1200" b="0" i="0" u="none" strike="noStrike" kern="1200" baseline="0" dirty="0">
                <a:solidFill>
                  <a:schemeClr val="tx1"/>
                </a:solidFill>
                <a:latin typeface="+mn-lt"/>
                <a:ea typeface="+mn-ea"/>
                <a:cs typeface="+mn-cs"/>
              </a:rPr>
              <a:t> onderzoek een genuanceerd beeld. In de inleiding gaan we in op deze drie aspecten </a:t>
            </a:r>
            <a:r>
              <a:rPr lang="nl-BE" sz="1200" b="0" i="0" u="none" strike="noStrike" kern="1200" baseline="0" dirty="0" err="1">
                <a:solidFill>
                  <a:schemeClr val="tx1"/>
                </a:solidFill>
                <a:latin typeface="+mn-lt"/>
                <a:ea typeface="+mn-ea"/>
                <a:cs typeface="+mn-cs"/>
              </a:rPr>
              <a:t>enwe</a:t>
            </a:r>
            <a:r>
              <a:rPr lang="nl-BE" sz="1200" b="0" i="0" u="none" strike="noStrike" kern="1200" baseline="0" dirty="0">
                <a:solidFill>
                  <a:schemeClr val="tx1"/>
                </a:solidFill>
                <a:latin typeface="+mn-lt"/>
                <a:ea typeface="+mn-ea"/>
                <a:cs typeface="+mn-cs"/>
              </a:rPr>
              <a:t> geven enkele insteken die kunnen richting geven aan het samenwerken </a:t>
            </a:r>
            <a:endParaRPr lang="en-US"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D461A-4E3A-47DB-B9C8-8FA02BE9472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07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nl-BE" sz="1200" b="0" i="0" u="none" strike="noStrike" kern="1200" baseline="0" dirty="0">
                <a:solidFill>
                  <a:schemeClr val="tx1"/>
                </a:solidFill>
                <a:latin typeface="+mn-lt"/>
                <a:ea typeface="+mn-ea"/>
                <a:cs typeface="+mn-cs"/>
              </a:rPr>
              <a:t>Uit elkaar getrokken, maar ook hier, inherente verbinding</a:t>
            </a:r>
          </a:p>
          <a:p>
            <a:endParaRPr lang="nl-BE" sz="1200" b="1" i="0" u="none" strike="noStrike" kern="1200" baseline="0" dirty="0">
              <a:solidFill>
                <a:schemeClr val="tx1"/>
              </a:solidFill>
              <a:latin typeface="+mn-lt"/>
              <a:ea typeface="+mn-ea"/>
              <a:cs typeface="+mn-cs"/>
            </a:endParaRPr>
          </a:p>
          <a:p>
            <a:r>
              <a:rPr lang="nl-BE" sz="1200" b="1" i="0" u="none" strike="noStrike" kern="1200" baseline="0" dirty="0">
                <a:solidFill>
                  <a:schemeClr val="tx1"/>
                </a:solidFill>
                <a:latin typeface="+mn-lt"/>
                <a:ea typeface="+mn-ea"/>
                <a:cs typeface="+mn-cs"/>
              </a:rPr>
              <a:t>net als jeugdwerk, jeugdwelzijnswerk &gt; connectie met jongeren, ze zijn er, die optie tot diepgaand beluisteren van hun verhaal is uniek</a:t>
            </a:r>
          </a:p>
          <a:p>
            <a:endParaRPr lang="nl-BE" sz="1200" b="1" i="0" u="none" strike="noStrike" kern="1200" baseline="0" dirty="0">
              <a:solidFill>
                <a:schemeClr val="tx1"/>
              </a:solidFill>
              <a:latin typeface="+mn-lt"/>
              <a:ea typeface="+mn-ea"/>
              <a:cs typeface="+mn-cs"/>
            </a:endParaRPr>
          </a:p>
          <a:p>
            <a:endParaRPr lang="nl-BE" sz="1200" b="1" i="0" u="none" strike="noStrike" kern="1200" baseline="0" dirty="0">
              <a:solidFill>
                <a:schemeClr val="tx1"/>
              </a:solidFill>
              <a:latin typeface="+mn-lt"/>
              <a:ea typeface="+mn-ea"/>
              <a:cs typeface="+mn-cs"/>
            </a:endParaRPr>
          </a:p>
          <a:p>
            <a:r>
              <a:rPr lang="nl-BE" sz="1200" b="1" i="0" u="none" strike="noStrike" kern="1200" baseline="0" dirty="0">
                <a:solidFill>
                  <a:schemeClr val="tx1"/>
                </a:solidFill>
                <a:latin typeface="+mn-lt"/>
                <a:ea typeface="+mn-ea"/>
                <a:cs typeface="+mn-cs"/>
              </a:rPr>
              <a:t>Nu nog veel te weinig uit de cocon. In het defensief. (Zie debat van NPM sinds de jaren 80). Die defensieve houding zorgt voor verdrukking. </a:t>
            </a:r>
          </a:p>
          <a:p>
            <a:r>
              <a:rPr lang="nl-BE" sz="1200" b="1" i="0" u="none" strike="noStrike" kern="1200" baseline="0" dirty="0">
                <a:solidFill>
                  <a:schemeClr val="tx1"/>
                </a:solidFill>
                <a:latin typeface="+mn-lt"/>
                <a:ea typeface="+mn-ea"/>
                <a:cs typeface="+mn-cs"/>
              </a:rPr>
              <a:t>Nood aan een offensief beleid waar actief gewogen wordt op de verschillende niveaus</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D461A-4E3A-47DB-B9C8-8FA02BE9472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109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Het </a:t>
            </a:r>
            <a:r>
              <a:rPr lang="en-US" sz="1200" b="0" i="0" u="none" strike="noStrike" kern="1200" baseline="0" dirty="0" err="1">
                <a:solidFill>
                  <a:schemeClr val="tx1"/>
                </a:solidFill>
                <a:latin typeface="+mn-lt"/>
                <a:ea typeface="+mn-ea"/>
                <a:cs typeface="+mn-cs"/>
              </a:rPr>
              <a:t>politieke</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Gaat</a:t>
            </a:r>
            <a:r>
              <a:rPr lang="en-US" sz="1200" b="0" i="0" u="none" strike="noStrike" kern="1200" baseline="0" dirty="0">
                <a:solidFill>
                  <a:schemeClr val="tx1"/>
                </a:solidFill>
                <a:latin typeface="+mn-lt"/>
                <a:ea typeface="+mn-ea"/>
                <a:cs typeface="+mn-cs"/>
              </a:rPr>
              <a:t> over </a:t>
            </a:r>
            <a:r>
              <a:rPr lang="en-US" sz="1200" b="0" i="0" u="none" strike="noStrike" kern="1200" baseline="0" dirty="0" err="1">
                <a:solidFill>
                  <a:schemeClr val="tx1"/>
                </a:solidFill>
                <a:latin typeface="+mn-lt"/>
                <a:ea typeface="+mn-ea"/>
                <a:cs typeface="+mn-cs"/>
              </a:rPr>
              <a:t>individu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over de </a:t>
            </a:r>
            <a:r>
              <a:rPr lang="en-US" sz="1200" b="0" i="0" u="none" strike="noStrike" kern="1200" baseline="0" dirty="0" err="1">
                <a:solidFill>
                  <a:schemeClr val="tx1"/>
                </a:solidFill>
                <a:latin typeface="+mn-lt"/>
                <a:ea typeface="+mn-ea"/>
                <a:cs typeface="+mn-cs"/>
              </a:rPr>
              <a:t>groep</a:t>
            </a:r>
            <a:r>
              <a:rPr lang="en-US" sz="1200" b="0" i="0" u="none" strike="noStrike" kern="1200" baseline="0" dirty="0">
                <a:solidFill>
                  <a:schemeClr val="tx1"/>
                </a:solidFill>
                <a:latin typeface="+mn-lt"/>
                <a:ea typeface="+mn-ea"/>
                <a:cs typeface="+mn-cs"/>
              </a:rPr>
              <a:t> (de community)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Bio: </a:t>
            </a:r>
            <a:r>
              <a:rPr lang="nl-BE" dirty="0"/>
              <a:t>wie ben ik en wat wil ik, waar sta ik voor?</a:t>
            </a:r>
          </a:p>
          <a:p>
            <a:r>
              <a:rPr lang="nl-BE" sz="1200" b="0" i="0" u="none" strike="noStrike" kern="1200" baseline="0" dirty="0">
                <a:solidFill>
                  <a:schemeClr val="tx1"/>
                </a:solidFill>
                <a:latin typeface="+mn-lt"/>
                <a:ea typeface="+mn-ea"/>
                <a:cs typeface="+mn-cs"/>
              </a:rPr>
              <a:t>Institutionele: hoe werken deze, hoe kan ik me daartoe verhouden? </a:t>
            </a:r>
          </a:p>
          <a:p>
            <a:r>
              <a:rPr lang="nl-BE" sz="1200" b="0" i="0" u="none" strike="noStrike" kern="1200" baseline="0" dirty="0">
                <a:solidFill>
                  <a:schemeClr val="tx1"/>
                </a:solidFill>
                <a:latin typeface="+mn-lt"/>
                <a:ea typeface="+mn-ea"/>
                <a:cs typeface="+mn-cs"/>
              </a:rPr>
              <a:t>Politieke: hoe kunnen we organiseren en de context, het beleid, instituties beïnvloeden?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Ten dele </a:t>
            </a:r>
            <a:r>
              <a:rPr lang="en-US" sz="1200" b="0" i="0" u="none" strike="noStrike" kern="1200" baseline="0" dirty="0" err="1">
                <a:solidFill>
                  <a:schemeClr val="tx1"/>
                </a:solidFill>
                <a:latin typeface="+mn-lt"/>
                <a:ea typeface="+mn-ea"/>
                <a:cs typeface="+mn-cs"/>
              </a:rPr>
              <a:t>dus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werken</a:t>
            </a:r>
            <a:r>
              <a:rPr lang="en-US" sz="1200" b="0" i="0" u="none" strike="noStrike" kern="1200" baseline="0" dirty="0">
                <a:solidFill>
                  <a:schemeClr val="tx1"/>
                </a:solidFill>
                <a:latin typeface="+mn-lt"/>
                <a:ea typeface="+mn-ea"/>
                <a:cs typeface="+mn-cs"/>
              </a:rPr>
              <a:t> op </a:t>
            </a:r>
            <a:r>
              <a:rPr lang="en-US" sz="1200" b="0" i="0" u="none" strike="noStrike" kern="1200" baseline="0" dirty="0" err="1">
                <a:solidFill>
                  <a:schemeClr val="tx1"/>
                </a:solidFill>
                <a:latin typeface="+mn-lt"/>
                <a:ea typeface="+mn-ea"/>
                <a:cs typeface="+mn-cs"/>
              </a:rPr>
              <a:t>verschillende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niveaus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alle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niveaus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zijn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belangrijk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hoeven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ook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niet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persé</a:t>
            </a:r>
            <a:r>
              <a:rPr lang="en-US" sz="1200" b="0" i="0" u="none" strike="noStrike" kern="1200" baseline="0" dirty="0">
                <a:solidFill>
                  <a:schemeClr val="tx1"/>
                </a:solidFill>
                <a:latin typeface="+mn-lt"/>
                <a:ea typeface="+mn-ea"/>
                <a:cs typeface="+mn-cs"/>
              </a:rPr>
              <a:t> door </a:t>
            </a:r>
            <a:r>
              <a:rPr lang="en-US" sz="1200" b="0" i="0" u="none" strike="noStrike" kern="1200" baseline="0" dirty="0" err="1">
                <a:solidFill>
                  <a:schemeClr val="tx1"/>
                </a:solidFill>
                <a:latin typeface="+mn-lt"/>
                <a:ea typeface="+mn-ea"/>
                <a:cs typeface="+mn-cs"/>
              </a:rPr>
              <a:t>iedereen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afzonderlijk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altijd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uitgevoerd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worden</a:t>
            </a:r>
            <a:r>
              <a:rPr lang="en-US" sz="1200" b="0" i="0" u="none" strike="noStrike" kern="1200" baseline="0" dirty="0">
                <a:solidFill>
                  <a:schemeClr val="tx1"/>
                </a:solidFill>
                <a:latin typeface="+mn-lt"/>
                <a:ea typeface="+mn-ea"/>
                <a:cs typeface="+mn-cs"/>
              </a:rPr>
              <a:t> = SAMEN!)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a:t>
            </a:r>
            <a:r>
              <a:rPr lang="en-US" sz="1200" b="0" i="0" u="none" strike="noStrike" kern="1200" baseline="0" dirty="0" err="1">
                <a:solidFill>
                  <a:schemeClr val="tx1"/>
                </a:solidFill>
                <a:latin typeface="+mn-lt"/>
                <a:ea typeface="+mn-ea"/>
                <a:cs typeface="+mn-cs"/>
              </a:rPr>
              <a:t>alles</a:t>
            </a:r>
            <a:r>
              <a:rPr lang="en-US" sz="1200" b="0" i="0" u="none" strike="noStrike" kern="1200" baseline="0" dirty="0">
                <a:solidFill>
                  <a:schemeClr val="tx1"/>
                </a:solidFill>
                <a:latin typeface="+mn-lt"/>
                <a:ea typeface="+mn-ea"/>
                <a:cs typeface="+mn-cs"/>
              </a:rPr>
              <a:t> wat we </a:t>
            </a:r>
            <a:r>
              <a:rPr lang="en-US" sz="1200" b="0" i="0" u="none" strike="noStrike" kern="1200" baseline="0" dirty="0" err="1">
                <a:solidFill>
                  <a:schemeClr val="tx1"/>
                </a:solidFill>
                <a:latin typeface="+mn-lt"/>
                <a:ea typeface="+mn-ea"/>
                <a:cs typeface="+mn-cs"/>
              </a:rPr>
              <a:t>doen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samen</a:t>
            </a:r>
            <a:r>
              <a:rPr lang="en-US" sz="1200" b="0" i="0" u="none" strike="noStrike" kern="1200" baseline="0" dirty="0">
                <a:solidFill>
                  <a:schemeClr val="tx1"/>
                </a:solidFill>
                <a:latin typeface="+mn-lt"/>
                <a:ea typeface="+mn-ea"/>
                <a:cs typeface="+mn-cs"/>
              </a:rPr>
              <a:t>, in de </a:t>
            </a:r>
            <a:r>
              <a:rPr lang="en-US" sz="1200" b="0" i="0" u="none" strike="noStrike" kern="1200" baseline="0" dirty="0" err="1">
                <a:solidFill>
                  <a:schemeClr val="tx1"/>
                </a:solidFill>
                <a:latin typeface="+mn-lt"/>
                <a:ea typeface="+mn-ea"/>
                <a:cs typeface="+mn-cs"/>
              </a:rPr>
              <a:t>pedagogische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ruimte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gaat</a:t>
            </a:r>
            <a:r>
              <a:rPr lang="en-US" sz="1200" b="0" i="0" u="none" strike="noStrike" kern="1200" baseline="0" dirty="0">
                <a:solidFill>
                  <a:schemeClr val="tx1"/>
                </a:solidFill>
                <a:latin typeface="+mn-lt"/>
                <a:ea typeface="+mn-ea"/>
                <a:cs typeface="+mn-cs"/>
              </a:rPr>
              <a:t> het over </a:t>
            </a:r>
            <a:r>
              <a:rPr lang="en-US" sz="1200" b="0" i="0" u="none" strike="noStrike" kern="1200" baseline="0" dirty="0" err="1">
                <a:solidFill>
                  <a:schemeClr val="tx1"/>
                </a:solidFill>
                <a:latin typeface="+mn-lt"/>
                <a:ea typeface="+mn-ea"/>
                <a:cs typeface="+mn-cs"/>
              </a:rPr>
              <a:t>sociale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rechtvaardigheid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democratie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dus</a:t>
            </a:r>
            <a:r>
              <a:rPr lang="en-US" sz="1200" b="0" i="0" u="none" strike="noStrike" kern="1200" baseline="0" dirty="0">
                <a:solidFill>
                  <a:schemeClr val="tx1"/>
                </a:solidFill>
                <a:latin typeface="+mn-lt"/>
                <a:ea typeface="+mn-ea"/>
                <a:cs typeface="+mn-cs"/>
              </a:rPr>
              <a:t> over </a:t>
            </a:r>
            <a:r>
              <a:rPr lang="en-US" sz="1200" b="0" i="0" u="none" strike="noStrike" kern="1200" baseline="0" dirty="0" err="1">
                <a:solidFill>
                  <a:schemeClr val="tx1"/>
                </a:solidFill>
                <a:latin typeface="+mn-lt"/>
                <a:ea typeface="+mn-ea"/>
                <a:cs typeface="+mn-cs"/>
              </a:rPr>
              <a:t>macht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Feire</a:t>
            </a:r>
            <a:r>
              <a:rPr lang="en-US" sz="1200" b="0" i="0" u="none" strike="noStrike" kern="1200" baseline="0" dirty="0">
                <a:solidFill>
                  <a:schemeClr val="tx1"/>
                </a:solidFill>
                <a:latin typeface="+mn-lt"/>
                <a:ea typeface="+mn-ea"/>
                <a:cs typeface="+mn-cs"/>
              </a:rPr>
              <a:t> &gt; door </a:t>
            </a:r>
            <a:r>
              <a:rPr lang="en-US" sz="1200" b="0" i="0" u="none" strike="noStrike" kern="1200" baseline="0" dirty="0" err="1">
                <a:solidFill>
                  <a:schemeClr val="tx1"/>
                </a:solidFill>
                <a:latin typeface="+mn-lt"/>
                <a:ea typeface="+mn-ea"/>
                <a:cs typeface="+mn-cs"/>
              </a:rPr>
              <a:t>analyse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actie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deze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zijn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wezenlijk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verbonden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D461A-4E3A-47DB-B9C8-8FA02BE9472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687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Politisering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begint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waar</a:t>
            </a:r>
            <a:r>
              <a:rPr lang="en-US" sz="1200" b="0" i="0" u="none" strike="noStrike" kern="1200" baseline="0" dirty="0">
                <a:solidFill>
                  <a:schemeClr val="tx1"/>
                </a:solidFill>
                <a:latin typeface="+mn-lt"/>
                <a:ea typeface="+mn-ea"/>
                <a:cs typeface="+mn-cs"/>
              </a:rPr>
              <a:t> het </a:t>
            </a:r>
            <a:r>
              <a:rPr lang="en-US" sz="1200" b="0" i="0" u="none" strike="noStrike" kern="1200" baseline="0" dirty="0" err="1">
                <a:solidFill>
                  <a:schemeClr val="tx1"/>
                </a:solidFill>
                <a:latin typeface="+mn-lt"/>
                <a:ea typeface="+mn-ea"/>
                <a:cs typeface="+mn-cs"/>
              </a:rPr>
              <a:t>wringt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schuurt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niet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gemakkelijk</a:t>
            </a:r>
            <a:r>
              <a:rPr lang="en-US" sz="1200" b="0" i="0" u="none" strike="noStrike" kern="1200" baseline="0" dirty="0">
                <a:solidFill>
                  <a:schemeClr val="tx1"/>
                </a:solidFill>
                <a:latin typeface="+mn-lt"/>
                <a:ea typeface="+mn-ea"/>
                <a:cs typeface="+mn-cs"/>
              </a:rPr>
              <a:t> is … </a:t>
            </a:r>
          </a:p>
          <a:p>
            <a:r>
              <a:rPr lang="en-US" sz="1200" b="0" i="0" u="none" strike="noStrike" kern="1200" baseline="0" dirty="0" err="1">
                <a:solidFill>
                  <a:schemeClr val="tx1"/>
                </a:solidFill>
                <a:latin typeface="+mn-lt"/>
                <a:ea typeface="+mn-ea"/>
                <a:cs typeface="+mn-cs"/>
              </a:rPr>
              <a:t>Dus</a:t>
            </a:r>
            <a:r>
              <a:rPr lang="en-US" sz="1200" b="0" i="0" u="none" strike="noStrike" kern="1200" baseline="0" dirty="0">
                <a:solidFill>
                  <a:schemeClr val="tx1"/>
                </a:solidFill>
                <a:latin typeface="+mn-lt"/>
                <a:ea typeface="+mn-ea"/>
                <a:cs typeface="+mn-cs"/>
              </a:rPr>
              <a:t> het </a:t>
            </a:r>
            <a:r>
              <a:rPr lang="en-US" sz="1200" b="0" i="0" u="none" strike="noStrike" kern="1200" baseline="0" dirty="0" err="1">
                <a:solidFill>
                  <a:schemeClr val="tx1"/>
                </a:solidFill>
                <a:latin typeface="+mn-lt"/>
                <a:ea typeface="+mn-ea"/>
                <a:cs typeface="+mn-cs"/>
              </a:rPr>
              <a:t>vergt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als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professioneel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ook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een</a:t>
            </a:r>
            <a:r>
              <a:rPr lang="en-US" sz="1200" b="0" i="0" u="none" strike="noStrike" kern="1200" baseline="0" dirty="0">
                <a:solidFill>
                  <a:schemeClr val="tx1"/>
                </a:solidFill>
                <a:latin typeface="+mn-lt"/>
                <a:ea typeface="+mn-ea"/>
                <a:cs typeface="+mn-cs"/>
              </a:rPr>
              <a:t> engagement (</a:t>
            </a:r>
            <a:r>
              <a:rPr lang="en-US" sz="1200" b="0" i="0" u="none" strike="noStrike" kern="1200" baseline="0" dirty="0" err="1">
                <a:solidFill>
                  <a:schemeClr val="tx1"/>
                </a:solidFill>
                <a:latin typeface="+mn-lt"/>
                <a:ea typeface="+mn-ea"/>
                <a:cs typeface="+mn-cs"/>
              </a:rPr>
              <a:t>situering</a:t>
            </a:r>
            <a:r>
              <a:rPr lang="en-US" sz="1200" b="0" i="0" u="none" strike="noStrike" kern="1200" baseline="0" dirty="0">
                <a:solidFill>
                  <a:schemeClr val="tx1"/>
                </a:solidFill>
                <a:latin typeface="+mn-lt"/>
                <a:ea typeface="+mn-ea"/>
                <a:cs typeface="+mn-cs"/>
              </a:rPr>
              <a:t> in het conflict is </a:t>
            </a:r>
            <a:r>
              <a:rPr lang="en-US" sz="1200" b="0" i="0" u="none" strike="noStrike" kern="1200" baseline="0" dirty="0" err="1">
                <a:solidFill>
                  <a:schemeClr val="tx1"/>
                </a:solidFill>
                <a:latin typeface="+mn-lt"/>
                <a:ea typeface="+mn-ea"/>
                <a:cs typeface="+mn-cs"/>
              </a:rPr>
              <a:t>langs</a:t>
            </a:r>
            <a:r>
              <a:rPr lang="en-US" sz="1200" b="0" i="0" u="none" strike="noStrike" kern="1200" baseline="0" dirty="0">
                <a:solidFill>
                  <a:schemeClr val="tx1"/>
                </a:solidFill>
                <a:latin typeface="+mn-lt"/>
                <a:ea typeface="+mn-ea"/>
                <a:cs typeface="+mn-cs"/>
              </a:rPr>
              <a:t> de </a:t>
            </a:r>
            <a:r>
              <a:rPr lang="en-US" sz="1200" b="0" i="0" u="none" strike="noStrike" kern="1200" baseline="0" dirty="0" err="1">
                <a:solidFill>
                  <a:schemeClr val="tx1"/>
                </a:solidFill>
                <a:latin typeface="+mn-lt"/>
                <a:ea typeface="+mn-ea"/>
                <a:cs typeface="+mn-cs"/>
              </a:rPr>
              <a:t>kant</a:t>
            </a:r>
            <a:r>
              <a:rPr lang="en-US" sz="1200" b="0" i="0" u="none" strike="noStrike" kern="1200" baseline="0" dirty="0">
                <a:solidFill>
                  <a:schemeClr val="tx1"/>
                </a:solidFill>
                <a:latin typeface="+mn-lt"/>
                <a:ea typeface="+mn-ea"/>
                <a:cs typeface="+mn-cs"/>
              </a:rPr>
              <a:t> van de </a:t>
            </a:r>
            <a:r>
              <a:rPr lang="en-US" sz="1200" b="0" i="0" u="none" strike="noStrike" kern="1200" baseline="0" dirty="0" err="1">
                <a:solidFill>
                  <a:schemeClr val="tx1"/>
                </a:solidFill>
                <a:latin typeface="+mn-lt"/>
                <a:ea typeface="+mn-ea"/>
                <a:cs typeface="+mn-cs"/>
              </a:rPr>
              <a:t>minst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machtige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partij</a:t>
            </a:r>
            <a:r>
              <a:rPr lang="en-US" sz="1200" b="0" i="0" u="none" strike="noStrike" kern="1200" baseline="0" dirty="0">
                <a:solidFill>
                  <a:schemeClr val="tx1"/>
                </a:solidFill>
                <a:latin typeface="+mn-lt"/>
                <a:ea typeface="+mn-ea"/>
                <a:cs typeface="+mn-cs"/>
              </a:rPr>
              <a:t> in de </a:t>
            </a:r>
            <a:r>
              <a:rPr lang="en-US" sz="1200" b="0" i="0" u="none" strike="noStrike" kern="1200" baseline="0" dirty="0" err="1">
                <a:solidFill>
                  <a:schemeClr val="tx1"/>
                </a:solidFill>
                <a:latin typeface="+mn-lt"/>
                <a:ea typeface="+mn-ea"/>
                <a:cs typeface="+mn-cs"/>
              </a:rPr>
              <a:t>verhouding</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Het is die </a:t>
            </a:r>
            <a:r>
              <a:rPr lang="en-US" sz="1200" b="0" i="0" u="none" strike="noStrike" kern="1200" baseline="0" dirty="0" err="1">
                <a:solidFill>
                  <a:schemeClr val="tx1"/>
                </a:solidFill>
                <a:latin typeface="+mn-lt"/>
                <a:ea typeface="+mn-ea"/>
                <a:cs typeface="+mn-cs"/>
              </a:rPr>
              <a:t>balans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waar</a:t>
            </a:r>
            <a:r>
              <a:rPr lang="en-US" sz="1200" b="0" i="0" u="none" strike="noStrike" kern="1200" baseline="0" dirty="0">
                <a:solidFill>
                  <a:schemeClr val="tx1"/>
                </a:solidFill>
                <a:latin typeface="+mn-lt"/>
                <a:ea typeface="+mn-ea"/>
                <a:cs typeface="+mn-cs"/>
              </a:rPr>
              <a:t> we op </a:t>
            </a:r>
            <a:r>
              <a:rPr lang="en-US" sz="1200" b="0" i="0" u="none" strike="noStrike" kern="1200" baseline="0" dirty="0" err="1">
                <a:solidFill>
                  <a:schemeClr val="tx1"/>
                </a:solidFill>
                <a:latin typeface="+mn-lt"/>
                <a:ea typeface="+mn-ea"/>
                <a:cs typeface="+mn-cs"/>
              </a:rPr>
              <a:t>werken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als</a:t>
            </a:r>
            <a:r>
              <a:rPr lang="en-US" sz="1200" b="0" i="0" u="none" strike="noStrike" kern="1200" baseline="0" dirty="0">
                <a:solidFill>
                  <a:schemeClr val="tx1"/>
                </a:solidFill>
                <a:latin typeface="+mn-lt"/>
                <a:ea typeface="+mn-ea"/>
                <a:cs typeface="+mn-cs"/>
              </a:rPr>
              <a:t> we het </a:t>
            </a:r>
            <a:r>
              <a:rPr lang="en-US" sz="1200" b="0" i="0" u="none" strike="noStrike" kern="1200" baseline="0" dirty="0" err="1">
                <a:solidFill>
                  <a:schemeClr val="tx1"/>
                </a:solidFill>
                <a:latin typeface="+mn-lt"/>
                <a:ea typeface="+mn-ea"/>
                <a:cs typeface="+mn-cs"/>
              </a:rPr>
              <a:t>hebben</a:t>
            </a:r>
            <a:r>
              <a:rPr lang="en-US" sz="1200" b="0" i="0" u="none" strike="noStrike" kern="1200" baseline="0" dirty="0">
                <a:solidFill>
                  <a:schemeClr val="tx1"/>
                </a:solidFill>
                <a:latin typeface="+mn-lt"/>
                <a:ea typeface="+mn-ea"/>
                <a:cs typeface="+mn-cs"/>
              </a:rPr>
              <a:t> over </a:t>
            </a:r>
            <a:r>
              <a:rPr lang="en-US" sz="1200" b="0" i="0" u="none" strike="noStrike" kern="1200" baseline="0" dirty="0" err="1">
                <a:solidFill>
                  <a:schemeClr val="tx1"/>
                </a:solidFill>
                <a:latin typeface="+mn-lt"/>
                <a:ea typeface="+mn-ea"/>
                <a:cs typeface="+mn-cs"/>
              </a:rPr>
              <a:t>politiseren</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Het </a:t>
            </a:r>
            <a:r>
              <a:rPr lang="en-US" sz="1200" b="0" i="0" u="none" strike="noStrike" kern="1200" baseline="0" dirty="0" err="1">
                <a:solidFill>
                  <a:schemeClr val="tx1"/>
                </a:solidFill>
                <a:latin typeface="+mn-lt"/>
                <a:ea typeface="+mn-ea"/>
                <a:cs typeface="+mn-cs"/>
              </a:rPr>
              <a:t>pedagogische</a:t>
            </a:r>
            <a:r>
              <a:rPr lang="en-US" sz="1200" b="0" i="0" u="none" strike="noStrike" kern="1200" baseline="0" dirty="0">
                <a:solidFill>
                  <a:schemeClr val="tx1"/>
                </a:solidFill>
                <a:latin typeface="+mn-lt"/>
                <a:ea typeface="+mn-ea"/>
                <a:cs typeface="+mn-cs"/>
              </a:rPr>
              <a:t> is </a:t>
            </a:r>
            <a:r>
              <a:rPr lang="en-US" sz="1200" b="0" i="0" u="none" strike="noStrike" kern="1200" baseline="0" dirty="0" err="1">
                <a:solidFill>
                  <a:schemeClr val="tx1"/>
                </a:solidFill>
                <a:latin typeface="+mn-lt"/>
                <a:ea typeface="+mn-ea"/>
                <a:cs typeface="+mn-cs"/>
              </a:rPr>
              <a:t>ook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tegengas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bieden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voorbeeld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nieuw</a:t>
            </a:r>
            <a:r>
              <a:rPr lang="en-US" sz="1200" b="0" i="0" u="none" strike="noStrike" kern="1200" baseline="0" dirty="0">
                <a:solidFill>
                  <a:schemeClr val="tx1"/>
                </a:solidFill>
                <a:latin typeface="+mn-lt"/>
                <a:ea typeface="+mn-ea"/>
                <a:cs typeface="+mn-cs"/>
              </a:rPr>
              <a:t> Gent, je </a:t>
            </a:r>
            <a:r>
              <a:rPr lang="en-US" sz="1200" b="0" i="0" u="none" strike="noStrike" kern="1200" baseline="0" dirty="0" err="1">
                <a:solidFill>
                  <a:schemeClr val="tx1"/>
                </a:solidFill>
                <a:latin typeface="+mn-lt"/>
                <a:ea typeface="+mn-ea"/>
                <a:cs typeface="+mn-cs"/>
              </a:rPr>
              <a:t>gaat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samen</a:t>
            </a:r>
            <a:r>
              <a:rPr lang="en-US" sz="1200" b="0" i="0" u="none" strike="noStrike" kern="1200" baseline="0" dirty="0">
                <a:solidFill>
                  <a:schemeClr val="tx1"/>
                </a:solidFill>
                <a:latin typeface="+mn-lt"/>
                <a:ea typeface="+mn-ea"/>
                <a:cs typeface="+mn-cs"/>
              </a:rPr>
              <a:t> met </a:t>
            </a:r>
            <a:r>
              <a:rPr lang="en-US" sz="1200" b="0" i="0" u="none" strike="noStrike" kern="1200" baseline="0" dirty="0" err="1">
                <a:solidFill>
                  <a:schemeClr val="tx1"/>
                </a:solidFill>
                <a:latin typeface="+mn-lt"/>
                <a:ea typeface="+mn-ea"/>
                <a:cs typeface="+mn-cs"/>
              </a:rPr>
              <a:t>jongeren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voor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gelijke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rechten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tegelijk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wil</a:t>
            </a:r>
            <a:r>
              <a:rPr lang="en-US" sz="1200" b="0" i="0" u="none" strike="noStrike" kern="1200" baseline="0" dirty="0">
                <a:solidFill>
                  <a:schemeClr val="tx1"/>
                </a:solidFill>
                <a:latin typeface="+mn-lt"/>
                <a:ea typeface="+mn-ea"/>
                <a:cs typeface="+mn-cs"/>
              </a:rPr>
              <a:t> je die </a:t>
            </a:r>
            <a:r>
              <a:rPr lang="en-US" sz="1200" b="0" i="0" u="none" strike="noStrike" kern="1200" baseline="0" dirty="0" err="1">
                <a:solidFill>
                  <a:schemeClr val="tx1"/>
                </a:solidFill>
                <a:latin typeface="+mn-lt"/>
                <a:ea typeface="+mn-ea"/>
                <a:cs typeface="+mn-cs"/>
              </a:rPr>
              <a:t>gasten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ook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iets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meegeven</a:t>
            </a:r>
            <a:r>
              <a:rPr lang="en-US" sz="1200" b="0" i="0" u="none" strike="noStrike" kern="1200" baseline="0" dirty="0">
                <a:solidFill>
                  <a:schemeClr val="tx1"/>
                </a:solidFill>
                <a:latin typeface="+mn-lt"/>
                <a:ea typeface="+mn-ea"/>
                <a:cs typeface="+mn-cs"/>
              </a:rPr>
              <a:t>, </a:t>
            </a:r>
          </a:p>
          <a:p>
            <a:r>
              <a:rPr lang="en-US" sz="1200" b="0" i="0" u="none" strike="noStrike" kern="1200" baseline="0" dirty="0" err="1">
                <a:solidFill>
                  <a:schemeClr val="tx1"/>
                </a:solidFill>
                <a:latin typeface="+mn-lt"/>
                <a:ea typeface="+mn-ea"/>
                <a:cs typeface="+mn-cs"/>
              </a:rPr>
              <a:t>dat</a:t>
            </a:r>
            <a:r>
              <a:rPr lang="en-US" sz="1200" b="0" i="0" u="none" strike="noStrike" kern="1200" baseline="0" dirty="0">
                <a:solidFill>
                  <a:schemeClr val="tx1"/>
                </a:solidFill>
                <a:latin typeface="+mn-lt"/>
                <a:ea typeface="+mn-ea"/>
                <a:cs typeface="+mn-cs"/>
              </a:rPr>
              <a:t> is </a:t>
            </a:r>
            <a:r>
              <a:rPr lang="en-US" sz="1200" b="0" i="0" u="none" strike="noStrike" kern="1200" baseline="0" dirty="0" err="1">
                <a:solidFill>
                  <a:schemeClr val="tx1"/>
                </a:solidFill>
                <a:latin typeface="+mn-lt"/>
                <a:ea typeface="+mn-ea"/>
                <a:cs typeface="+mn-cs"/>
              </a:rPr>
              <a:t>een</a:t>
            </a:r>
            <a:r>
              <a:rPr lang="en-US" sz="1200" b="0" i="0" u="none" strike="noStrike" kern="1200" baseline="0" dirty="0">
                <a:solidFill>
                  <a:schemeClr val="tx1"/>
                </a:solidFill>
                <a:latin typeface="+mn-lt"/>
                <a:ea typeface="+mn-ea"/>
                <a:cs typeface="+mn-cs"/>
              </a:rPr>
              <a:t> continue struggle, maar de </a:t>
            </a:r>
            <a:r>
              <a:rPr lang="en-US" sz="1200" b="0" i="0" u="none" strike="noStrike" kern="1200" baseline="0" dirty="0" err="1">
                <a:solidFill>
                  <a:schemeClr val="tx1"/>
                </a:solidFill>
                <a:latin typeface="+mn-lt"/>
                <a:ea typeface="+mn-ea"/>
                <a:cs typeface="+mn-cs"/>
              </a:rPr>
              <a:t>nadruk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moet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liggen</a:t>
            </a:r>
            <a:r>
              <a:rPr lang="en-US" sz="1200" b="0" i="0" u="none" strike="noStrike" kern="1200" baseline="0" dirty="0">
                <a:solidFill>
                  <a:schemeClr val="tx1"/>
                </a:solidFill>
                <a:latin typeface="+mn-lt"/>
                <a:ea typeface="+mn-ea"/>
                <a:cs typeface="+mn-cs"/>
              </a:rPr>
              <a:t> op </a:t>
            </a:r>
            <a:r>
              <a:rPr lang="en-US" sz="1200" b="0" i="0" u="none" strike="noStrike" kern="1200" baseline="0" dirty="0" err="1">
                <a:solidFill>
                  <a:schemeClr val="tx1"/>
                </a:solidFill>
                <a:latin typeface="+mn-lt"/>
                <a:ea typeface="+mn-ea"/>
                <a:cs typeface="+mn-cs"/>
              </a:rPr>
              <a:t>luisteren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veeleer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dan</a:t>
            </a:r>
            <a:r>
              <a:rPr lang="en-US" sz="1200" b="0" i="0" u="none" strike="noStrike" kern="1200" baseline="0" dirty="0">
                <a:solidFill>
                  <a:schemeClr val="tx1"/>
                </a:solidFill>
                <a:latin typeface="+mn-lt"/>
                <a:ea typeface="+mn-ea"/>
                <a:cs typeface="+mn-cs"/>
              </a:rPr>
              <a:t> op het ‘</a:t>
            </a:r>
            <a:r>
              <a:rPr lang="en-US" sz="1200" b="0" i="0" u="none" strike="noStrike" kern="1200" baseline="0" dirty="0" err="1">
                <a:solidFill>
                  <a:schemeClr val="tx1"/>
                </a:solidFill>
                <a:latin typeface="+mn-lt"/>
                <a:ea typeface="+mn-ea"/>
                <a:cs typeface="+mn-cs"/>
              </a:rPr>
              <a:t>meegeven</a:t>
            </a:r>
            <a:r>
              <a:rPr lang="en-US" sz="1200" b="0" i="0" u="none" strike="noStrike" kern="1200" baseline="0" dirty="0">
                <a:solidFill>
                  <a:schemeClr val="tx1"/>
                </a:solidFill>
                <a:latin typeface="+mn-lt"/>
                <a:ea typeface="+mn-ea"/>
                <a:cs typeface="+mn-cs"/>
              </a:rPr>
              <a:t> of </a:t>
            </a:r>
            <a:r>
              <a:rPr lang="en-US" sz="1200" b="0" i="0" u="none" strike="noStrike" kern="1200" baseline="0" dirty="0" err="1">
                <a:solidFill>
                  <a:schemeClr val="tx1"/>
                </a:solidFill>
                <a:latin typeface="+mn-lt"/>
                <a:ea typeface="+mn-ea"/>
                <a:cs typeface="+mn-cs"/>
              </a:rPr>
              <a:t>belerende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dat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krijgen</a:t>
            </a:r>
            <a:r>
              <a:rPr lang="en-US" sz="1200" b="0" i="0" u="none" strike="noStrike" kern="1200" baseline="0" dirty="0">
                <a:solidFill>
                  <a:schemeClr val="tx1"/>
                </a:solidFill>
                <a:latin typeface="+mn-lt"/>
                <a:ea typeface="+mn-ea"/>
                <a:cs typeface="+mn-cs"/>
              </a:rPr>
              <a:t> die </a:t>
            </a:r>
            <a:r>
              <a:rPr lang="en-US" sz="1200" b="0" i="0" u="none" strike="noStrike" kern="1200" baseline="0" dirty="0" err="1">
                <a:solidFill>
                  <a:schemeClr val="tx1"/>
                </a:solidFill>
                <a:latin typeface="+mn-lt"/>
                <a:ea typeface="+mn-ea"/>
                <a:cs typeface="+mn-cs"/>
              </a:rPr>
              <a:t>jongeren</a:t>
            </a:r>
            <a:r>
              <a:rPr lang="en-US" sz="1200" b="0" i="0" u="none" strike="noStrike" kern="1200" baseline="0" dirty="0">
                <a:solidFill>
                  <a:schemeClr val="tx1"/>
                </a:solidFill>
                <a:latin typeface="+mn-lt"/>
                <a:ea typeface="+mn-ea"/>
                <a:cs typeface="+mn-cs"/>
              </a:rPr>
              <a:t> al </a:t>
            </a:r>
            <a:r>
              <a:rPr lang="en-US" sz="1200" b="0" i="0" u="none" strike="noStrike" kern="1200" baseline="0" dirty="0" err="1">
                <a:solidFill>
                  <a:schemeClr val="tx1"/>
                </a:solidFill>
                <a:latin typeface="+mn-lt"/>
                <a:ea typeface="+mn-ea"/>
                <a:cs typeface="+mn-cs"/>
              </a:rPr>
              <a:t>zoveel</a:t>
            </a:r>
            <a:r>
              <a:rPr lang="en-US" sz="1200" b="0" i="0" u="none" strike="noStrike" kern="1200" baseline="0" dirty="0">
                <a:solidFill>
                  <a:schemeClr val="tx1"/>
                </a:solidFill>
                <a:latin typeface="+mn-lt"/>
                <a:ea typeface="+mn-ea"/>
                <a:cs typeface="+mn-cs"/>
              </a:rPr>
              <a:t> op </a:t>
            </a:r>
            <a:r>
              <a:rPr lang="en-US" sz="1200" b="0" i="0" u="none" strike="noStrike" kern="1200" baseline="0" dirty="0" err="1">
                <a:solidFill>
                  <a:schemeClr val="tx1"/>
                </a:solidFill>
                <a:latin typeface="+mn-lt"/>
                <a:ea typeface="+mn-ea"/>
                <a:cs typeface="+mn-cs"/>
              </a:rPr>
              <a:t>hun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dak</a:t>
            </a:r>
            <a:r>
              <a:rPr lang="en-US" sz="1200" b="0" i="0" u="none" strike="noStrike" kern="1200" baseline="0" dirty="0">
                <a:solidFill>
                  <a:schemeClr val="tx1"/>
                </a:solidFill>
                <a:latin typeface="+mn-lt"/>
                <a:ea typeface="+mn-ea"/>
                <a:cs typeface="+mn-cs"/>
              </a:rPr>
              <a:t>!</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D461A-4E3A-47DB-B9C8-8FA02BE9472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218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u="none" strike="noStrike" kern="1200" baseline="0" dirty="0">
                <a:solidFill>
                  <a:schemeClr val="tx1"/>
                </a:solidFill>
                <a:latin typeface="+mn-lt"/>
                <a:ea typeface="+mn-ea"/>
                <a:cs typeface="+mn-cs"/>
              </a:rPr>
              <a:t>Participatie als term legt als term de reflectiviteit over macht lam</a:t>
            </a:r>
          </a:p>
          <a:p>
            <a:r>
              <a:rPr lang="nl-BE" sz="1200" b="0" i="0" u="none" strike="noStrike" kern="1200" baseline="0" dirty="0">
                <a:solidFill>
                  <a:schemeClr val="tx1"/>
                </a:solidFill>
                <a:latin typeface="+mn-lt"/>
                <a:ea typeface="+mn-ea"/>
                <a:cs typeface="+mn-cs"/>
              </a:rPr>
              <a:t>Wie bepaalt wat vooraf en onder welke voorwaarden bv. (in analyse: participatie heel vaak gebrekkig en pacificerend)</a:t>
            </a:r>
          </a:p>
          <a:p>
            <a:endParaRPr lang="nl-BE" sz="1200" b="0" i="0" u="none" strike="noStrike" kern="1200" baseline="0" dirty="0">
              <a:solidFill>
                <a:schemeClr val="tx1"/>
              </a:solidFill>
              <a:latin typeface="+mn-lt"/>
              <a:ea typeface="+mn-ea"/>
              <a:cs typeface="+mn-cs"/>
            </a:endParaRPr>
          </a:p>
          <a:p>
            <a:pPr marL="0" indent="0">
              <a:buNone/>
            </a:pPr>
            <a:endParaRPr lang="nl-BE" b="1" dirty="0"/>
          </a:p>
          <a:p>
            <a:pPr marL="0" indent="0">
              <a:buNone/>
            </a:pPr>
            <a:r>
              <a:rPr lang="nl-BE" b="1" dirty="0"/>
              <a:t>omdat bestaande orde geen evidentie is voor iedereen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omdat er sprake is van onrechtvaardige praktijk </a:t>
            </a:r>
          </a:p>
          <a:p>
            <a:endParaRPr lang="nl-BE" b="1"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D461A-4E3A-47DB-B9C8-8FA02BE9472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7158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Dialogisch</a:t>
            </a:r>
            <a:r>
              <a:rPr lang="en-US" sz="1200" b="0" i="0" u="none" strike="noStrike" kern="1200" baseline="0" dirty="0">
                <a:solidFill>
                  <a:schemeClr val="tx1"/>
                </a:solidFill>
                <a:latin typeface="+mn-lt"/>
                <a:ea typeface="+mn-ea"/>
                <a:cs typeface="+mn-cs"/>
              </a:rPr>
              <a:t> is </a:t>
            </a:r>
            <a:r>
              <a:rPr lang="en-US" sz="1200" b="0" i="0" u="none" strike="noStrike" kern="1200" baseline="0" dirty="0" err="1">
                <a:solidFill>
                  <a:schemeClr val="tx1"/>
                </a:solidFill>
                <a:latin typeface="+mn-lt"/>
                <a:ea typeface="+mn-ea"/>
                <a:cs typeface="+mn-cs"/>
              </a:rPr>
              <a:t>niet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gelijk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aan</a:t>
            </a:r>
            <a:r>
              <a:rPr lang="en-US" sz="1200" b="0" i="0" u="none" strike="noStrike" kern="1200" baseline="0" dirty="0">
                <a:solidFill>
                  <a:schemeClr val="tx1"/>
                </a:solidFill>
                <a:latin typeface="+mn-lt"/>
                <a:ea typeface="+mn-ea"/>
                <a:cs typeface="+mn-cs"/>
              </a:rPr>
              <a:t> consensus </a:t>
            </a:r>
            <a:r>
              <a:rPr lang="en-US" sz="1200" b="0" i="0" u="none" strike="noStrike" kern="1200" baseline="0" dirty="0" err="1">
                <a:solidFill>
                  <a:schemeClr val="tx1"/>
                </a:solidFill>
                <a:latin typeface="+mn-lt"/>
                <a:ea typeface="+mn-ea"/>
                <a:cs typeface="+mn-cs"/>
              </a:rPr>
              <a:t>zoekend</a:t>
            </a:r>
            <a:r>
              <a:rPr lang="en-US" sz="1200" b="0" i="0" u="none" strike="noStrike" kern="1200" baseline="0" dirty="0">
                <a:solidFill>
                  <a:schemeClr val="tx1"/>
                </a:solidFill>
                <a:latin typeface="+mn-lt"/>
                <a:ea typeface="+mn-ea"/>
                <a:cs typeface="+mn-cs"/>
              </a:rPr>
              <a:t> of </a:t>
            </a:r>
            <a:r>
              <a:rPr lang="en-US" sz="1200" b="0" i="0" u="none" strike="noStrike" kern="1200" baseline="0" dirty="0" err="1">
                <a:solidFill>
                  <a:schemeClr val="tx1"/>
                </a:solidFill>
                <a:latin typeface="+mn-lt"/>
                <a:ea typeface="+mn-ea"/>
                <a:cs typeface="+mn-cs"/>
              </a:rPr>
              <a:t>opleggen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Het is </a:t>
            </a:r>
            <a:r>
              <a:rPr lang="en-US" sz="1200" b="0" i="0" u="none" strike="noStrike" kern="1200" baseline="0" dirty="0" err="1">
                <a:solidFill>
                  <a:schemeClr val="tx1"/>
                </a:solidFill>
                <a:latin typeface="+mn-lt"/>
                <a:ea typeface="+mn-ea"/>
                <a:cs typeface="+mn-cs"/>
              </a:rPr>
              <a:t>telkens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opnieuw</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zoeken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naar</a:t>
            </a:r>
            <a:r>
              <a:rPr lang="en-US" sz="1200" b="0" i="0" u="none" strike="noStrike" kern="1200" baseline="0" dirty="0">
                <a:solidFill>
                  <a:schemeClr val="tx1"/>
                </a:solidFill>
                <a:latin typeface="+mn-lt"/>
                <a:ea typeface="+mn-ea"/>
                <a:cs typeface="+mn-cs"/>
              </a:rPr>
              <a:t> het </a:t>
            </a:r>
            <a:r>
              <a:rPr lang="en-US" sz="1200" b="0" i="0" u="none" strike="noStrike" kern="1200" baseline="0" dirty="0" err="1">
                <a:solidFill>
                  <a:schemeClr val="tx1"/>
                </a:solidFill>
                <a:latin typeface="+mn-lt"/>
                <a:ea typeface="+mn-ea"/>
                <a:cs typeface="+mn-cs"/>
              </a:rPr>
              <a:t>begrijpen</a:t>
            </a:r>
            <a:r>
              <a:rPr lang="en-US" sz="1200" b="0" i="0" u="none" strike="noStrike" kern="1200" baseline="0" dirty="0">
                <a:solidFill>
                  <a:schemeClr val="tx1"/>
                </a:solidFill>
                <a:latin typeface="+mn-lt"/>
                <a:ea typeface="+mn-ea"/>
                <a:cs typeface="+mn-cs"/>
              </a:rPr>
              <a:t>, de </a:t>
            </a:r>
            <a:r>
              <a:rPr lang="en-US" sz="1200" b="0" i="0" u="none" strike="noStrike" kern="1200" baseline="0" dirty="0" err="1">
                <a:solidFill>
                  <a:schemeClr val="tx1"/>
                </a:solidFill>
                <a:latin typeface="+mn-lt"/>
                <a:ea typeface="+mn-ea"/>
                <a:cs typeface="+mn-cs"/>
              </a:rPr>
              <a:t>positionering</a:t>
            </a:r>
            <a:r>
              <a:rPr lang="en-US" sz="1200" b="0" i="0" u="none" strike="noStrike" kern="1200" baseline="0" dirty="0">
                <a:solidFill>
                  <a:schemeClr val="tx1"/>
                </a:solidFill>
                <a:latin typeface="+mn-lt"/>
                <a:ea typeface="+mn-ea"/>
                <a:cs typeface="+mn-cs"/>
              </a:rPr>
              <a:t> van de </a:t>
            </a:r>
            <a:r>
              <a:rPr lang="en-US" sz="1200" b="0" i="0" u="none" strike="noStrike" kern="1200" baseline="0" dirty="0" err="1">
                <a:solidFill>
                  <a:schemeClr val="tx1"/>
                </a:solidFill>
                <a:latin typeface="+mn-lt"/>
                <a:ea typeface="+mn-ea"/>
                <a:cs typeface="+mn-cs"/>
              </a:rPr>
              <a:t>ander</a:t>
            </a:r>
            <a:r>
              <a:rPr lang="en-US" sz="1200" b="0" i="0" u="none" strike="noStrike" kern="1200" baseline="0" dirty="0">
                <a:solidFill>
                  <a:schemeClr val="tx1"/>
                </a:solidFill>
                <a:latin typeface="+mn-lt"/>
                <a:ea typeface="+mn-ea"/>
                <a:cs typeface="+mn-cs"/>
              </a:rPr>
              <a:t>, </a:t>
            </a:r>
          </a:p>
          <a:p>
            <a:r>
              <a:rPr lang="en-US" sz="1200" b="0" i="0" u="none" strike="noStrike" kern="1200" baseline="0" dirty="0" err="1">
                <a:solidFill>
                  <a:schemeClr val="tx1"/>
                </a:solidFill>
                <a:latin typeface="+mn-lt"/>
                <a:ea typeface="+mn-ea"/>
                <a:cs typeface="+mn-cs"/>
              </a:rPr>
              <a:t>zonder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daar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persé</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mee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akkoord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zijn</a:t>
            </a:r>
            <a:r>
              <a:rPr lang="en-US" sz="1200" b="0" i="0" u="none" strike="noStrike" kern="1200" baseline="0" dirty="0">
                <a:solidFill>
                  <a:schemeClr val="tx1"/>
                </a:solidFill>
                <a:latin typeface="+mn-lt"/>
                <a:ea typeface="+mn-ea"/>
                <a:cs typeface="+mn-cs"/>
              </a:rPr>
              <a:t> of </a:t>
            </a:r>
            <a:r>
              <a:rPr lang="en-US" sz="1200" b="0" i="0" u="none" strike="noStrike" kern="1200" baseline="0" dirty="0" err="1">
                <a:solidFill>
                  <a:schemeClr val="tx1"/>
                </a:solidFill>
                <a:latin typeface="+mn-lt"/>
                <a:ea typeface="+mn-ea"/>
                <a:cs typeface="+mn-cs"/>
              </a:rPr>
              <a:t>hetzelfde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denken</a:t>
            </a:r>
            <a:endParaRPr lang="en-US" sz="1200" b="0" i="0" u="none" strike="noStrike" kern="1200" baseline="0" dirty="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D461A-4E3A-47DB-B9C8-8FA02BE94721}"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838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12/1/2022</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331319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12/1/2022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3946863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12/1/2022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3550282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2E3AB2-A09A-ECAF-57D3-B556F520FC2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13EF1F06-429E-F698-22CB-E7BC912820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AE2BF1BA-E1DF-1050-8512-93F6989087F1}"/>
              </a:ext>
            </a:extLst>
          </p:cNvPr>
          <p:cNvSpPr>
            <a:spLocks noGrp="1"/>
          </p:cNvSpPr>
          <p:nvPr>
            <p:ph type="dt" sz="half" idx="10"/>
          </p:nvPr>
        </p:nvSpPr>
        <p:spPr/>
        <p:txBody>
          <a:bodyPr/>
          <a:lstStyle/>
          <a:p>
            <a:fld id="{E1B15A7F-02E3-8F44-8825-6A3308A770B7}" type="datetimeFigureOut">
              <a:rPr lang="nl-BE" smtClean="0"/>
              <a:t>1/12/2022</a:t>
            </a:fld>
            <a:endParaRPr lang="nl-BE"/>
          </a:p>
        </p:txBody>
      </p:sp>
      <p:sp>
        <p:nvSpPr>
          <p:cNvPr id="5" name="Tijdelijke aanduiding voor voettekst 4">
            <a:extLst>
              <a:ext uri="{FF2B5EF4-FFF2-40B4-BE49-F238E27FC236}">
                <a16:creationId xmlns:a16="http://schemas.microsoft.com/office/drawing/2014/main" id="{DCFD96E4-88F0-BF23-1897-2D6B3CAD1D2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C475F81-EC18-A425-6D36-D8AF199BB347}"/>
              </a:ext>
            </a:extLst>
          </p:cNvPr>
          <p:cNvSpPr>
            <a:spLocks noGrp="1"/>
          </p:cNvSpPr>
          <p:nvPr>
            <p:ph type="sldNum" sz="quarter" idx="12"/>
          </p:nvPr>
        </p:nvSpPr>
        <p:spPr/>
        <p:txBody>
          <a:bodyPr/>
          <a:lstStyle/>
          <a:p>
            <a:fld id="{0D8B4A43-BE99-F145-9DB0-E0CF819CD2D0}" type="slidenum">
              <a:rPr lang="nl-BE" smtClean="0"/>
              <a:t>‹nr.›</a:t>
            </a:fld>
            <a:endParaRPr lang="nl-BE"/>
          </a:p>
        </p:txBody>
      </p:sp>
    </p:spTree>
    <p:extLst>
      <p:ext uri="{BB962C8B-B14F-4D97-AF65-F5344CB8AC3E}">
        <p14:creationId xmlns:p14="http://schemas.microsoft.com/office/powerpoint/2010/main" val="4076101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94A62F-CC20-A900-B4B9-5A1100F3CE48}"/>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80A8492D-3B45-44D5-CFC5-E19088DEF4D8}"/>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D37240A9-F695-5E89-F90A-421DEA18D12B}"/>
              </a:ext>
            </a:extLst>
          </p:cNvPr>
          <p:cNvSpPr>
            <a:spLocks noGrp="1"/>
          </p:cNvSpPr>
          <p:nvPr>
            <p:ph type="dt" sz="half" idx="10"/>
          </p:nvPr>
        </p:nvSpPr>
        <p:spPr/>
        <p:txBody>
          <a:bodyPr/>
          <a:lstStyle/>
          <a:p>
            <a:fld id="{E1B15A7F-02E3-8F44-8825-6A3308A770B7}" type="datetimeFigureOut">
              <a:rPr lang="nl-BE" smtClean="0"/>
              <a:t>1/12/2022</a:t>
            </a:fld>
            <a:endParaRPr lang="nl-BE"/>
          </a:p>
        </p:txBody>
      </p:sp>
      <p:sp>
        <p:nvSpPr>
          <p:cNvPr id="5" name="Tijdelijke aanduiding voor voettekst 4">
            <a:extLst>
              <a:ext uri="{FF2B5EF4-FFF2-40B4-BE49-F238E27FC236}">
                <a16:creationId xmlns:a16="http://schemas.microsoft.com/office/drawing/2014/main" id="{7BF66352-318E-8A5F-4F5E-7533F118472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2A4A177-34CD-FAD0-0D9D-FEF37703A9AC}"/>
              </a:ext>
            </a:extLst>
          </p:cNvPr>
          <p:cNvSpPr>
            <a:spLocks noGrp="1"/>
          </p:cNvSpPr>
          <p:nvPr>
            <p:ph type="sldNum" sz="quarter" idx="12"/>
          </p:nvPr>
        </p:nvSpPr>
        <p:spPr/>
        <p:txBody>
          <a:bodyPr/>
          <a:lstStyle/>
          <a:p>
            <a:fld id="{0D8B4A43-BE99-F145-9DB0-E0CF819CD2D0}" type="slidenum">
              <a:rPr lang="nl-BE" smtClean="0"/>
              <a:t>‹nr.›</a:t>
            </a:fld>
            <a:endParaRPr lang="nl-BE"/>
          </a:p>
        </p:txBody>
      </p:sp>
    </p:spTree>
    <p:extLst>
      <p:ext uri="{BB962C8B-B14F-4D97-AF65-F5344CB8AC3E}">
        <p14:creationId xmlns:p14="http://schemas.microsoft.com/office/powerpoint/2010/main" val="4261256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B119F2-D301-CFF4-F382-D227A51B469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02E19AC9-3476-60BA-8755-A5398F1AAF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D078EBB-8BC7-2AF1-64D1-E821D7DE758A}"/>
              </a:ext>
            </a:extLst>
          </p:cNvPr>
          <p:cNvSpPr>
            <a:spLocks noGrp="1"/>
          </p:cNvSpPr>
          <p:nvPr>
            <p:ph type="dt" sz="half" idx="10"/>
          </p:nvPr>
        </p:nvSpPr>
        <p:spPr/>
        <p:txBody>
          <a:bodyPr/>
          <a:lstStyle/>
          <a:p>
            <a:fld id="{E1B15A7F-02E3-8F44-8825-6A3308A770B7}" type="datetimeFigureOut">
              <a:rPr lang="nl-BE" smtClean="0"/>
              <a:t>1/12/2022</a:t>
            </a:fld>
            <a:endParaRPr lang="nl-BE"/>
          </a:p>
        </p:txBody>
      </p:sp>
      <p:sp>
        <p:nvSpPr>
          <p:cNvPr id="5" name="Tijdelijke aanduiding voor voettekst 4">
            <a:extLst>
              <a:ext uri="{FF2B5EF4-FFF2-40B4-BE49-F238E27FC236}">
                <a16:creationId xmlns:a16="http://schemas.microsoft.com/office/drawing/2014/main" id="{AFB5F359-3F84-4FC7-82C0-81DDF83D081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1AECA51-A5B7-7563-BE47-23A245ED36C0}"/>
              </a:ext>
            </a:extLst>
          </p:cNvPr>
          <p:cNvSpPr>
            <a:spLocks noGrp="1"/>
          </p:cNvSpPr>
          <p:nvPr>
            <p:ph type="sldNum" sz="quarter" idx="12"/>
          </p:nvPr>
        </p:nvSpPr>
        <p:spPr/>
        <p:txBody>
          <a:bodyPr/>
          <a:lstStyle/>
          <a:p>
            <a:fld id="{0D8B4A43-BE99-F145-9DB0-E0CF819CD2D0}" type="slidenum">
              <a:rPr lang="nl-BE" smtClean="0"/>
              <a:t>‹nr.›</a:t>
            </a:fld>
            <a:endParaRPr lang="nl-BE"/>
          </a:p>
        </p:txBody>
      </p:sp>
    </p:spTree>
    <p:extLst>
      <p:ext uri="{BB962C8B-B14F-4D97-AF65-F5344CB8AC3E}">
        <p14:creationId xmlns:p14="http://schemas.microsoft.com/office/powerpoint/2010/main" val="3646925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B9FFA-BB9C-F3B5-E97C-AE9D73B366F6}"/>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EF93160-5585-FBF4-A110-CCA6D1F7D08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E60459AF-6F3D-5E95-31DA-08794351318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FC124373-9D16-4F4E-11BB-2650B527F898}"/>
              </a:ext>
            </a:extLst>
          </p:cNvPr>
          <p:cNvSpPr>
            <a:spLocks noGrp="1"/>
          </p:cNvSpPr>
          <p:nvPr>
            <p:ph type="dt" sz="half" idx="10"/>
          </p:nvPr>
        </p:nvSpPr>
        <p:spPr/>
        <p:txBody>
          <a:bodyPr/>
          <a:lstStyle/>
          <a:p>
            <a:fld id="{E1B15A7F-02E3-8F44-8825-6A3308A770B7}" type="datetimeFigureOut">
              <a:rPr lang="nl-BE" smtClean="0"/>
              <a:t>1/12/2022</a:t>
            </a:fld>
            <a:endParaRPr lang="nl-BE"/>
          </a:p>
        </p:txBody>
      </p:sp>
      <p:sp>
        <p:nvSpPr>
          <p:cNvPr id="6" name="Tijdelijke aanduiding voor voettekst 5">
            <a:extLst>
              <a:ext uri="{FF2B5EF4-FFF2-40B4-BE49-F238E27FC236}">
                <a16:creationId xmlns:a16="http://schemas.microsoft.com/office/drawing/2014/main" id="{BD8DB61A-9006-F078-7EC2-7FC5284C9CAA}"/>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A05F7D61-1401-867E-AF19-5D9247D392C1}"/>
              </a:ext>
            </a:extLst>
          </p:cNvPr>
          <p:cNvSpPr>
            <a:spLocks noGrp="1"/>
          </p:cNvSpPr>
          <p:nvPr>
            <p:ph type="sldNum" sz="quarter" idx="12"/>
          </p:nvPr>
        </p:nvSpPr>
        <p:spPr/>
        <p:txBody>
          <a:bodyPr/>
          <a:lstStyle/>
          <a:p>
            <a:fld id="{0D8B4A43-BE99-F145-9DB0-E0CF819CD2D0}" type="slidenum">
              <a:rPr lang="nl-BE" smtClean="0"/>
              <a:t>‹nr.›</a:t>
            </a:fld>
            <a:endParaRPr lang="nl-BE"/>
          </a:p>
        </p:txBody>
      </p:sp>
    </p:spTree>
    <p:extLst>
      <p:ext uri="{BB962C8B-B14F-4D97-AF65-F5344CB8AC3E}">
        <p14:creationId xmlns:p14="http://schemas.microsoft.com/office/powerpoint/2010/main" val="1112903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591955-87CA-CC21-B263-18604713F095}"/>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DAFCC1A8-1D9E-E69B-44E2-24771DE5C7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8975616-CB98-7947-666A-FF421461397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0C8E58DB-DC72-DFE5-5DD4-418A396B28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E6AF7DE-BA21-65F2-FF51-BF22C5D3978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46EF12F9-5DBF-E08B-9069-D47CF0DE3F6B}"/>
              </a:ext>
            </a:extLst>
          </p:cNvPr>
          <p:cNvSpPr>
            <a:spLocks noGrp="1"/>
          </p:cNvSpPr>
          <p:nvPr>
            <p:ph type="dt" sz="half" idx="10"/>
          </p:nvPr>
        </p:nvSpPr>
        <p:spPr/>
        <p:txBody>
          <a:bodyPr/>
          <a:lstStyle/>
          <a:p>
            <a:fld id="{E1B15A7F-02E3-8F44-8825-6A3308A770B7}" type="datetimeFigureOut">
              <a:rPr lang="nl-BE" smtClean="0"/>
              <a:t>1/12/2022</a:t>
            </a:fld>
            <a:endParaRPr lang="nl-BE"/>
          </a:p>
        </p:txBody>
      </p:sp>
      <p:sp>
        <p:nvSpPr>
          <p:cNvPr id="8" name="Tijdelijke aanduiding voor voettekst 7">
            <a:extLst>
              <a:ext uri="{FF2B5EF4-FFF2-40B4-BE49-F238E27FC236}">
                <a16:creationId xmlns:a16="http://schemas.microsoft.com/office/drawing/2014/main" id="{6C49D122-56A9-F3E5-E9AB-5045572111A1}"/>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DC68D2D1-0BCB-78E8-2A4A-2238C5FADEDA}"/>
              </a:ext>
            </a:extLst>
          </p:cNvPr>
          <p:cNvSpPr>
            <a:spLocks noGrp="1"/>
          </p:cNvSpPr>
          <p:nvPr>
            <p:ph type="sldNum" sz="quarter" idx="12"/>
          </p:nvPr>
        </p:nvSpPr>
        <p:spPr/>
        <p:txBody>
          <a:bodyPr/>
          <a:lstStyle/>
          <a:p>
            <a:fld id="{0D8B4A43-BE99-F145-9DB0-E0CF819CD2D0}" type="slidenum">
              <a:rPr lang="nl-BE" smtClean="0"/>
              <a:t>‹nr.›</a:t>
            </a:fld>
            <a:endParaRPr lang="nl-BE"/>
          </a:p>
        </p:txBody>
      </p:sp>
    </p:spTree>
    <p:extLst>
      <p:ext uri="{BB962C8B-B14F-4D97-AF65-F5344CB8AC3E}">
        <p14:creationId xmlns:p14="http://schemas.microsoft.com/office/powerpoint/2010/main" val="168553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650573-9015-5B71-D44F-73E813BFF2BE}"/>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7035E6F5-606C-6F52-D783-ECFEB2E678C4}"/>
              </a:ext>
            </a:extLst>
          </p:cNvPr>
          <p:cNvSpPr>
            <a:spLocks noGrp="1"/>
          </p:cNvSpPr>
          <p:nvPr>
            <p:ph type="dt" sz="half" idx="10"/>
          </p:nvPr>
        </p:nvSpPr>
        <p:spPr/>
        <p:txBody>
          <a:bodyPr/>
          <a:lstStyle/>
          <a:p>
            <a:fld id="{E1B15A7F-02E3-8F44-8825-6A3308A770B7}" type="datetimeFigureOut">
              <a:rPr lang="nl-BE" smtClean="0"/>
              <a:t>1/12/2022</a:t>
            </a:fld>
            <a:endParaRPr lang="nl-BE"/>
          </a:p>
        </p:txBody>
      </p:sp>
      <p:sp>
        <p:nvSpPr>
          <p:cNvPr id="4" name="Tijdelijke aanduiding voor voettekst 3">
            <a:extLst>
              <a:ext uri="{FF2B5EF4-FFF2-40B4-BE49-F238E27FC236}">
                <a16:creationId xmlns:a16="http://schemas.microsoft.com/office/drawing/2014/main" id="{8B5C5D19-7CAE-10DC-2445-5E852230F4E3}"/>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F3CAE2A8-C557-7711-123A-F26E9EF07721}"/>
              </a:ext>
            </a:extLst>
          </p:cNvPr>
          <p:cNvSpPr>
            <a:spLocks noGrp="1"/>
          </p:cNvSpPr>
          <p:nvPr>
            <p:ph type="sldNum" sz="quarter" idx="12"/>
          </p:nvPr>
        </p:nvSpPr>
        <p:spPr/>
        <p:txBody>
          <a:bodyPr/>
          <a:lstStyle/>
          <a:p>
            <a:fld id="{0D8B4A43-BE99-F145-9DB0-E0CF819CD2D0}" type="slidenum">
              <a:rPr lang="nl-BE" smtClean="0"/>
              <a:t>‹nr.›</a:t>
            </a:fld>
            <a:endParaRPr lang="nl-BE"/>
          </a:p>
        </p:txBody>
      </p:sp>
    </p:spTree>
    <p:extLst>
      <p:ext uri="{BB962C8B-B14F-4D97-AF65-F5344CB8AC3E}">
        <p14:creationId xmlns:p14="http://schemas.microsoft.com/office/powerpoint/2010/main" val="1441412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901F631-3DCD-A842-3FB2-9C0FF204AE73}"/>
              </a:ext>
            </a:extLst>
          </p:cNvPr>
          <p:cNvSpPr>
            <a:spLocks noGrp="1"/>
          </p:cNvSpPr>
          <p:nvPr>
            <p:ph type="dt" sz="half" idx="10"/>
          </p:nvPr>
        </p:nvSpPr>
        <p:spPr/>
        <p:txBody>
          <a:bodyPr/>
          <a:lstStyle/>
          <a:p>
            <a:fld id="{E1B15A7F-02E3-8F44-8825-6A3308A770B7}" type="datetimeFigureOut">
              <a:rPr lang="nl-BE" smtClean="0"/>
              <a:t>1/12/2022</a:t>
            </a:fld>
            <a:endParaRPr lang="nl-BE"/>
          </a:p>
        </p:txBody>
      </p:sp>
      <p:sp>
        <p:nvSpPr>
          <p:cNvPr id="3" name="Tijdelijke aanduiding voor voettekst 2">
            <a:extLst>
              <a:ext uri="{FF2B5EF4-FFF2-40B4-BE49-F238E27FC236}">
                <a16:creationId xmlns:a16="http://schemas.microsoft.com/office/drawing/2014/main" id="{AD2582E9-7D83-5F96-3FF5-EE21A2ED2013}"/>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9F737F0C-6CD4-F099-F731-84166B0DD2FF}"/>
              </a:ext>
            </a:extLst>
          </p:cNvPr>
          <p:cNvSpPr>
            <a:spLocks noGrp="1"/>
          </p:cNvSpPr>
          <p:nvPr>
            <p:ph type="sldNum" sz="quarter" idx="12"/>
          </p:nvPr>
        </p:nvSpPr>
        <p:spPr/>
        <p:txBody>
          <a:bodyPr/>
          <a:lstStyle/>
          <a:p>
            <a:fld id="{0D8B4A43-BE99-F145-9DB0-E0CF819CD2D0}" type="slidenum">
              <a:rPr lang="nl-BE" smtClean="0"/>
              <a:t>‹nr.›</a:t>
            </a:fld>
            <a:endParaRPr lang="nl-BE"/>
          </a:p>
        </p:txBody>
      </p:sp>
    </p:spTree>
    <p:extLst>
      <p:ext uri="{BB962C8B-B14F-4D97-AF65-F5344CB8AC3E}">
        <p14:creationId xmlns:p14="http://schemas.microsoft.com/office/powerpoint/2010/main" val="3791694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6B7BD0-DF0C-345A-AD97-328BD64DDE0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6291605B-943A-DE6D-DB4E-038B75CE49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D7F618A5-EEF4-341E-B1C8-DDA3280EE9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A334B01-8F86-924E-60FA-0BD12493EE0A}"/>
              </a:ext>
            </a:extLst>
          </p:cNvPr>
          <p:cNvSpPr>
            <a:spLocks noGrp="1"/>
          </p:cNvSpPr>
          <p:nvPr>
            <p:ph type="dt" sz="half" idx="10"/>
          </p:nvPr>
        </p:nvSpPr>
        <p:spPr/>
        <p:txBody>
          <a:bodyPr/>
          <a:lstStyle/>
          <a:p>
            <a:fld id="{E1B15A7F-02E3-8F44-8825-6A3308A770B7}" type="datetimeFigureOut">
              <a:rPr lang="nl-BE" smtClean="0"/>
              <a:t>1/12/2022</a:t>
            </a:fld>
            <a:endParaRPr lang="nl-BE"/>
          </a:p>
        </p:txBody>
      </p:sp>
      <p:sp>
        <p:nvSpPr>
          <p:cNvPr id="6" name="Tijdelijke aanduiding voor voettekst 5">
            <a:extLst>
              <a:ext uri="{FF2B5EF4-FFF2-40B4-BE49-F238E27FC236}">
                <a16:creationId xmlns:a16="http://schemas.microsoft.com/office/drawing/2014/main" id="{550A3537-496E-3F08-67B9-CD5C12C35028}"/>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64672201-0820-66D4-0504-5798A91DB9E8}"/>
              </a:ext>
            </a:extLst>
          </p:cNvPr>
          <p:cNvSpPr>
            <a:spLocks noGrp="1"/>
          </p:cNvSpPr>
          <p:nvPr>
            <p:ph type="sldNum" sz="quarter" idx="12"/>
          </p:nvPr>
        </p:nvSpPr>
        <p:spPr/>
        <p:txBody>
          <a:bodyPr/>
          <a:lstStyle/>
          <a:p>
            <a:fld id="{0D8B4A43-BE99-F145-9DB0-E0CF819CD2D0}" type="slidenum">
              <a:rPr lang="nl-BE" smtClean="0"/>
              <a:t>‹nr.›</a:t>
            </a:fld>
            <a:endParaRPr lang="nl-BE"/>
          </a:p>
        </p:txBody>
      </p:sp>
    </p:spTree>
    <p:extLst>
      <p:ext uri="{BB962C8B-B14F-4D97-AF65-F5344CB8AC3E}">
        <p14:creationId xmlns:p14="http://schemas.microsoft.com/office/powerpoint/2010/main" val="760538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12/1/2022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73518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C5C6CF-C4BD-4042-6A8F-98E00CE0779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897B5B28-0415-FAD9-5BB6-9DD0B71ABD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2D49C3CD-57C1-87D9-932B-136DA624C5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25CB820-3F13-B994-61BA-847D85B1067B}"/>
              </a:ext>
            </a:extLst>
          </p:cNvPr>
          <p:cNvSpPr>
            <a:spLocks noGrp="1"/>
          </p:cNvSpPr>
          <p:nvPr>
            <p:ph type="dt" sz="half" idx="10"/>
          </p:nvPr>
        </p:nvSpPr>
        <p:spPr/>
        <p:txBody>
          <a:bodyPr/>
          <a:lstStyle/>
          <a:p>
            <a:fld id="{E1B15A7F-02E3-8F44-8825-6A3308A770B7}" type="datetimeFigureOut">
              <a:rPr lang="nl-BE" smtClean="0"/>
              <a:t>1/12/2022</a:t>
            </a:fld>
            <a:endParaRPr lang="nl-BE"/>
          </a:p>
        </p:txBody>
      </p:sp>
      <p:sp>
        <p:nvSpPr>
          <p:cNvPr id="6" name="Tijdelijke aanduiding voor voettekst 5">
            <a:extLst>
              <a:ext uri="{FF2B5EF4-FFF2-40B4-BE49-F238E27FC236}">
                <a16:creationId xmlns:a16="http://schemas.microsoft.com/office/drawing/2014/main" id="{DA11F8D2-A841-F009-84D0-94E326C30F86}"/>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19854344-F5C5-5F8A-0E20-5B0A42C83CDB}"/>
              </a:ext>
            </a:extLst>
          </p:cNvPr>
          <p:cNvSpPr>
            <a:spLocks noGrp="1"/>
          </p:cNvSpPr>
          <p:nvPr>
            <p:ph type="sldNum" sz="quarter" idx="12"/>
          </p:nvPr>
        </p:nvSpPr>
        <p:spPr/>
        <p:txBody>
          <a:bodyPr/>
          <a:lstStyle/>
          <a:p>
            <a:fld id="{0D8B4A43-BE99-F145-9DB0-E0CF819CD2D0}" type="slidenum">
              <a:rPr lang="nl-BE" smtClean="0"/>
              <a:t>‹nr.›</a:t>
            </a:fld>
            <a:endParaRPr lang="nl-BE"/>
          </a:p>
        </p:txBody>
      </p:sp>
    </p:spTree>
    <p:extLst>
      <p:ext uri="{BB962C8B-B14F-4D97-AF65-F5344CB8AC3E}">
        <p14:creationId xmlns:p14="http://schemas.microsoft.com/office/powerpoint/2010/main" val="3496083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63E205-A9D0-3DA4-BD8E-920F1AA220BE}"/>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6A590054-A3CB-E169-8601-0DECAA63ED95}"/>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7FC7224E-ACF3-8BE4-1462-D980DC7AE584}"/>
              </a:ext>
            </a:extLst>
          </p:cNvPr>
          <p:cNvSpPr>
            <a:spLocks noGrp="1"/>
          </p:cNvSpPr>
          <p:nvPr>
            <p:ph type="dt" sz="half" idx="10"/>
          </p:nvPr>
        </p:nvSpPr>
        <p:spPr/>
        <p:txBody>
          <a:bodyPr/>
          <a:lstStyle/>
          <a:p>
            <a:fld id="{E1B15A7F-02E3-8F44-8825-6A3308A770B7}" type="datetimeFigureOut">
              <a:rPr lang="nl-BE" smtClean="0"/>
              <a:t>1/12/2022</a:t>
            </a:fld>
            <a:endParaRPr lang="nl-BE"/>
          </a:p>
        </p:txBody>
      </p:sp>
      <p:sp>
        <p:nvSpPr>
          <p:cNvPr id="5" name="Tijdelijke aanduiding voor voettekst 4">
            <a:extLst>
              <a:ext uri="{FF2B5EF4-FFF2-40B4-BE49-F238E27FC236}">
                <a16:creationId xmlns:a16="http://schemas.microsoft.com/office/drawing/2014/main" id="{D5A32C0F-4F7E-5265-93B4-734EBF12F6E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CFCB011-4B12-5A25-4263-12165B212E46}"/>
              </a:ext>
            </a:extLst>
          </p:cNvPr>
          <p:cNvSpPr>
            <a:spLocks noGrp="1"/>
          </p:cNvSpPr>
          <p:nvPr>
            <p:ph type="sldNum" sz="quarter" idx="12"/>
          </p:nvPr>
        </p:nvSpPr>
        <p:spPr/>
        <p:txBody>
          <a:bodyPr/>
          <a:lstStyle/>
          <a:p>
            <a:fld id="{0D8B4A43-BE99-F145-9DB0-E0CF819CD2D0}" type="slidenum">
              <a:rPr lang="nl-BE" smtClean="0"/>
              <a:t>‹nr.›</a:t>
            </a:fld>
            <a:endParaRPr lang="nl-BE"/>
          </a:p>
        </p:txBody>
      </p:sp>
    </p:spTree>
    <p:extLst>
      <p:ext uri="{BB962C8B-B14F-4D97-AF65-F5344CB8AC3E}">
        <p14:creationId xmlns:p14="http://schemas.microsoft.com/office/powerpoint/2010/main" val="2798454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B478065-0240-2339-34A0-20B43B315BA5}"/>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6A947A7C-DE1C-6C5F-C72C-B1AC99444B9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2D9F218-7AC2-AD5B-8DD0-FF76F69637D5}"/>
              </a:ext>
            </a:extLst>
          </p:cNvPr>
          <p:cNvSpPr>
            <a:spLocks noGrp="1"/>
          </p:cNvSpPr>
          <p:nvPr>
            <p:ph type="dt" sz="half" idx="10"/>
          </p:nvPr>
        </p:nvSpPr>
        <p:spPr/>
        <p:txBody>
          <a:bodyPr/>
          <a:lstStyle/>
          <a:p>
            <a:fld id="{E1B15A7F-02E3-8F44-8825-6A3308A770B7}" type="datetimeFigureOut">
              <a:rPr lang="nl-BE" smtClean="0"/>
              <a:t>1/12/2022</a:t>
            </a:fld>
            <a:endParaRPr lang="nl-BE"/>
          </a:p>
        </p:txBody>
      </p:sp>
      <p:sp>
        <p:nvSpPr>
          <p:cNvPr id="5" name="Tijdelijke aanduiding voor voettekst 4">
            <a:extLst>
              <a:ext uri="{FF2B5EF4-FFF2-40B4-BE49-F238E27FC236}">
                <a16:creationId xmlns:a16="http://schemas.microsoft.com/office/drawing/2014/main" id="{A927567B-3E5B-1D3E-F379-B404C7261BC2}"/>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D9593CF-0C10-82AC-8C9E-F51C9F0E3DFE}"/>
              </a:ext>
            </a:extLst>
          </p:cNvPr>
          <p:cNvSpPr>
            <a:spLocks noGrp="1"/>
          </p:cNvSpPr>
          <p:nvPr>
            <p:ph type="sldNum" sz="quarter" idx="12"/>
          </p:nvPr>
        </p:nvSpPr>
        <p:spPr/>
        <p:txBody>
          <a:bodyPr/>
          <a:lstStyle/>
          <a:p>
            <a:fld id="{0D8B4A43-BE99-F145-9DB0-E0CF819CD2D0}" type="slidenum">
              <a:rPr lang="nl-BE" smtClean="0"/>
              <a:t>‹nr.›</a:t>
            </a:fld>
            <a:endParaRPr lang="nl-BE"/>
          </a:p>
        </p:txBody>
      </p:sp>
    </p:spTree>
    <p:extLst>
      <p:ext uri="{BB962C8B-B14F-4D97-AF65-F5344CB8AC3E}">
        <p14:creationId xmlns:p14="http://schemas.microsoft.com/office/powerpoint/2010/main" val="529432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el en object en bee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24D8-33DE-4105-A689-8E25FCA7C3A7}"/>
              </a:ext>
            </a:extLst>
          </p:cNvPr>
          <p:cNvSpPr>
            <a:spLocks noGrp="1"/>
          </p:cNvSpPr>
          <p:nvPr>
            <p:ph type="title" hasCustomPrompt="1"/>
          </p:nvPr>
        </p:nvSpPr>
        <p:spPr/>
        <p:txBody>
          <a:body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120D7A79-D2CD-4715-91F0-318D4B76503A}"/>
              </a:ext>
            </a:extLst>
          </p:cNvPr>
          <p:cNvSpPr>
            <a:spLocks noGrp="1"/>
          </p:cNvSpPr>
          <p:nvPr>
            <p:ph idx="1"/>
          </p:nvPr>
        </p:nvSpPr>
        <p:spPr>
          <a:xfrm>
            <a:off x="1595438" y="1462088"/>
            <a:ext cx="4139362" cy="4379912"/>
          </a:xfrm>
        </p:spPr>
        <p:txBody>
          <a:bodyPr/>
          <a:lstStyle>
            <a:lvl1pPr marL="0" indent="0">
              <a:lnSpc>
                <a:spcPct val="100000"/>
              </a:lnSpc>
              <a:buFont typeface="Arial" panose="020B0604020202020204" pitchFamily="34" charset="0"/>
              <a:buNone/>
              <a:defRPr b="1">
                <a:latin typeface="+mj-lt"/>
              </a:defRPr>
            </a:lvl1pPr>
            <a:lvl2pPr marL="360000" indent="-180000">
              <a:lnSpc>
                <a:spcPct val="100000"/>
              </a:lnSpc>
              <a:buFont typeface="Arial" panose="020B0604020202020204" pitchFamily="34" charset="0"/>
              <a:buChar char="•"/>
              <a:defRPr/>
            </a:lvl2pPr>
            <a:lvl3pPr marL="720000" indent="-180000" defTabSz="1436688">
              <a:lnSpc>
                <a:spcPct val="100000"/>
              </a:lnSpc>
              <a:buFont typeface="Arial" panose="020B0604020202020204" pitchFamily="34" charset="0"/>
              <a:buChar char="•"/>
              <a:defRPr/>
            </a:lvl3pPr>
            <a:lvl4pPr marL="1080000" indent="-180000">
              <a:lnSpc>
                <a:spcPct val="100000"/>
              </a:lnSpc>
              <a:buFont typeface="Arial" panose="020B0604020202020204" pitchFamily="34" charset="0"/>
              <a:buChar char="•"/>
              <a:defRPr/>
            </a:lvl4pPr>
            <a:lvl5pPr marL="1440000" indent="-180000">
              <a:lnSpc>
                <a:spcPct val="100000"/>
              </a:lnSpc>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4" name="Tijdelijke aanduiding voor datum 3">
            <a:extLst>
              <a:ext uri="{FF2B5EF4-FFF2-40B4-BE49-F238E27FC236}">
                <a16:creationId xmlns:a16="http://schemas.microsoft.com/office/drawing/2014/main" id="{D3F5E16F-63A8-4E2D-B50B-0198FF906151}"/>
              </a:ext>
            </a:extLst>
          </p:cNvPr>
          <p:cNvSpPr>
            <a:spLocks noGrp="1"/>
          </p:cNvSpPr>
          <p:nvPr>
            <p:ph type="dt" sz="half" idx="10"/>
          </p:nvPr>
        </p:nvSpPr>
        <p:spPr/>
        <p:txBody>
          <a:bodyPr/>
          <a:lstStyle/>
          <a:p>
            <a:endParaRPr lang="nl-BE"/>
          </a:p>
        </p:txBody>
      </p:sp>
      <p:sp>
        <p:nvSpPr>
          <p:cNvPr id="5" name="Tijdelijke aanduiding voor voettekst 4">
            <a:extLst>
              <a:ext uri="{FF2B5EF4-FFF2-40B4-BE49-F238E27FC236}">
                <a16:creationId xmlns:a16="http://schemas.microsoft.com/office/drawing/2014/main" id="{9B59B370-7A14-4E21-B0B9-73EDED373C94}"/>
              </a:ext>
            </a:extLst>
          </p:cNvPr>
          <p:cNvSpPr>
            <a:spLocks noGrp="1"/>
          </p:cNvSpPr>
          <p:nvPr>
            <p:ph type="ftr" sz="quarter" idx="11"/>
          </p:nvPr>
        </p:nvSpPr>
        <p:spPr/>
        <p:txBody>
          <a:bodyPr/>
          <a:lstStyle/>
          <a:p>
            <a:r>
              <a:rPr lang="nl-BE"/>
              <a:t>Titel van de presentatie</a:t>
            </a:r>
          </a:p>
        </p:txBody>
      </p:sp>
      <p:sp>
        <p:nvSpPr>
          <p:cNvPr id="6" name="Tijdelijke aanduiding voor dianummer 5">
            <a:extLst>
              <a:ext uri="{FF2B5EF4-FFF2-40B4-BE49-F238E27FC236}">
                <a16:creationId xmlns:a16="http://schemas.microsoft.com/office/drawing/2014/main" id="{07B10F6A-E5A8-4073-BA1D-CB285F2FF267}"/>
              </a:ext>
            </a:extLst>
          </p:cNvPr>
          <p:cNvSpPr>
            <a:spLocks noGrp="1"/>
          </p:cNvSpPr>
          <p:nvPr>
            <p:ph type="sldNum" sz="quarter" idx="12"/>
          </p:nvPr>
        </p:nvSpPr>
        <p:spPr/>
        <p:txBody>
          <a:bodyPr/>
          <a:lstStyle/>
          <a:p>
            <a:fld id="{FF88DA20-ED00-471C-9170-60F590CB400A}" type="slidenum">
              <a:rPr lang="nl-BE" smtClean="0"/>
              <a:t>‹nr.›</a:t>
            </a:fld>
            <a:endParaRPr lang="nl-BE"/>
          </a:p>
        </p:txBody>
      </p:sp>
      <p:sp>
        <p:nvSpPr>
          <p:cNvPr id="8" name="Tijdelijke aanduiding voor tekst 7">
            <a:extLst>
              <a:ext uri="{FF2B5EF4-FFF2-40B4-BE49-F238E27FC236}">
                <a16:creationId xmlns:a16="http://schemas.microsoft.com/office/drawing/2014/main" id="{F5D35B29-3398-4F71-8FCE-22D95BF30072}"/>
              </a:ext>
            </a:extLst>
          </p:cNvPr>
          <p:cNvSpPr>
            <a:spLocks noGrp="1"/>
          </p:cNvSpPr>
          <p:nvPr>
            <p:ph type="body" sz="quarter" idx="13" hasCustomPrompt="1"/>
          </p:nvPr>
        </p:nvSpPr>
        <p:spPr>
          <a:xfrm>
            <a:off x="410178" y="228154"/>
            <a:ext cx="3714750" cy="365125"/>
          </a:xfrm>
        </p:spPr>
        <p:txBody>
          <a:bodyPr anchor="b" anchorCtr="0"/>
          <a:lstStyle>
            <a:lvl1pPr marL="0" indent="0">
              <a:buNone/>
              <a:defRPr sz="1400" b="1">
                <a:latin typeface="+mj-lt"/>
              </a:defRPr>
            </a:lvl1pPr>
            <a:lvl2pPr marL="358163" indent="0">
              <a:buNone/>
              <a:defRPr/>
            </a:lvl2pPr>
            <a:lvl3pPr marL="720000" indent="0">
              <a:buNone/>
              <a:defRPr/>
            </a:lvl3pPr>
            <a:lvl4pPr marL="1080000" indent="0">
              <a:buNone/>
              <a:defRPr/>
            </a:lvl4pPr>
            <a:lvl5pPr marL="1440000" indent="0">
              <a:buNone/>
              <a:defRPr/>
            </a:lvl5pPr>
          </a:lstStyle>
          <a:p>
            <a:pPr lvl="0"/>
            <a:r>
              <a:rPr lang="nl-NL" dirty="0"/>
              <a:t>HOOFDSTUKTITEL</a:t>
            </a:r>
            <a:endParaRPr lang="nl-BE" dirty="0"/>
          </a:p>
        </p:txBody>
      </p:sp>
      <p:sp>
        <p:nvSpPr>
          <p:cNvPr id="9" name="Tijdelijke aanduiding voor afbeelding 8">
            <a:extLst>
              <a:ext uri="{FF2B5EF4-FFF2-40B4-BE49-F238E27FC236}">
                <a16:creationId xmlns:a16="http://schemas.microsoft.com/office/drawing/2014/main" id="{CD9E304B-9EEF-4540-A2A5-7D039634D746}"/>
              </a:ext>
            </a:extLst>
          </p:cNvPr>
          <p:cNvSpPr>
            <a:spLocks noGrp="1"/>
          </p:cNvSpPr>
          <p:nvPr>
            <p:ph type="pic" sz="quarter" idx="14"/>
          </p:nvPr>
        </p:nvSpPr>
        <p:spPr>
          <a:xfrm>
            <a:off x="6792000" y="0"/>
            <a:ext cx="5400000" cy="6858000"/>
          </a:xfrm>
        </p:spPr>
        <p:txBody>
          <a:bodyPr anchor="ctr"/>
          <a:lstStyle>
            <a:lvl1pPr marL="0" indent="0" algn="ctr">
              <a:buNone/>
              <a:defRPr baseline="-25000"/>
            </a:lvl1pPr>
          </a:lstStyle>
          <a:p>
            <a:r>
              <a:rPr lang="en-US"/>
              <a:t>Click icon to add picture</a:t>
            </a:r>
            <a:endParaRPr lang="nl-BE"/>
          </a:p>
        </p:txBody>
      </p:sp>
    </p:spTree>
    <p:extLst>
      <p:ext uri="{BB962C8B-B14F-4D97-AF65-F5344CB8AC3E}">
        <p14:creationId xmlns:p14="http://schemas.microsoft.com/office/powerpoint/2010/main" val="21536714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AAA61-EA82-4C20-A34F-F759CF6B14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BE"/>
          </a:p>
        </p:txBody>
      </p:sp>
      <p:sp>
        <p:nvSpPr>
          <p:cNvPr id="3" name="Subtitle 2">
            <a:extLst>
              <a:ext uri="{FF2B5EF4-FFF2-40B4-BE49-F238E27FC236}">
                <a16:creationId xmlns:a16="http://schemas.microsoft.com/office/drawing/2014/main" id="{89140A74-C151-4C7E-8E74-CB81EAF38C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a:extLst>
              <a:ext uri="{FF2B5EF4-FFF2-40B4-BE49-F238E27FC236}">
                <a16:creationId xmlns:a16="http://schemas.microsoft.com/office/drawing/2014/main" id="{DB7B6979-2B68-44FF-9B65-32C4682AAC8A}"/>
              </a:ext>
            </a:extLst>
          </p:cNvPr>
          <p:cNvSpPr>
            <a:spLocks noGrp="1"/>
          </p:cNvSpPr>
          <p:nvPr>
            <p:ph type="dt" sz="half" idx="10"/>
          </p:nvPr>
        </p:nvSpPr>
        <p:spPr/>
        <p:txBody>
          <a:bodyPr/>
          <a:lstStyle/>
          <a:p>
            <a:fld id="{251EFFF1-CC18-4C90-93F9-0DD97E1E3926}" type="datetimeFigureOut">
              <a:rPr lang="nl-BE" smtClean="0"/>
              <a:t>1/12/2022</a:t>
            </a:fld>
            <a:endParaRPr lang="nl-BE"/>
          </a:p>
        </p:txBody>
      </p:sp>
      <p:sp>
        <p:nvSpPr>
          <p:cNvPr id="5" name="Footer Placeholder 4">
            <a:extLst>
              <a:ext uri="{FF2B5EF4-FFF2-40B4-BE49-F238E27FC236}">
                <a16:creationId xmlns:a16="http://schemas.microsoft.com/office/drawing/2014/main" id="{2B4791D9-4AE6-47CB-AD19-A9F7CB746CE3}"/>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EBB1437C-BD5B-4811-92EB-2628C1DC1FB0}"/>
              </a:ext>
            </a:extLst>
          </p:cNvPr>
          <p:cNvSpPr>
            <a:spLocks noGrp="1"/>
          </p:cNvSpPr>
          <p:nvPr>
            <p:ph type="sldNum" sz="quarter" idx="12"/>
          </p:nvPr>
        </p:nvSpPr>
        <p:spPr/>
        <p:txBody>
          <a:bodyPr/>
          <a:lstStyle/>
          <a:p>
            <a:fld id="{430676E4-4AED-456D-A128-895ABB755C91}" type="slidenum">
              <a:rPr lang="nl-BE" smtClean="0"/>
              <a:t>‹nr.›</a:t>
            </a:fld>
            <a:endParaRPr lang="nl-BE"/>
          </a:p>
        </p:txBody>
      </p:sp>
    </p:spTree>
    <p:extLst>
      <p:ext uri="{BB962C8B-B14F-4D97-AF65-F5344CB8AC3E}">
        <p14:creationId xmlns:p14="http://schemas.microsoft.com/office/powerpoint/2010/main" val="15005269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53CA6-5BD9-4627-8F2A-ACA4E04306C0}"/>
              </a:ext>
            </a:extLst>
          </p:cNvPr>
          <p:cNvSpPr>
            <a:spLocks noGrp="1"/>
          </p:cNvSpPr>
          <p:nvPr>
            <p:ph type="title"/>
          </p:nvPr>
        </p:nvSpPr>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3BD43164-5C98-4DE4-A9E9-5C4DB7D3E8F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5BF5651A-4392-4F65-B206-02A0AB5217B3}"/>
              </a:ext>
            </a:extLst>
          </p:cNvPr>
          <p:cNvSpPr>
            <a:spLocks noGrp="1"/>
          </p:cNvSpPr>
          <p:nvPr>
            <p:ph type="dt" sz="half" idx="10"/>
          </p:nvPr>
        </p:nvSpPr>
        <p:spPr/>
        <p:txBody>
          <a:bodyPr/>
          <a:lstStyle/>
          <a:p>
            <a:fld id="{251EFFF1-CC18-4C90-93F9-0DD97E1E3926}" type="datetimeFigureOut">
              <a:rPr lang="nl-BE" smtClean="0"/>
              <a:t>1/12/2022</a:t>
            </a:fld>
            <a:endParaRPr lang="nl-BE"/>
          </a:p>
        </p:txBody>
      </p:sp>
      <p:sp>
        <p:nvSpPr>
          <p:cNvPr id="5" name="Footer Placeholder 4">
            <a:extLst>
              <a:ext uri="{FF2B5EF4-FFF2-40B4-BE49-F238E27FC236}">
                <a16:creationId xmlns:a16="http://schemas.microsoft.com/office/drawing/2014/main" id="{2F27F9FA-B6C3-4009-B132-BEA33DF92662}"/>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49391EAC-F834-47FB-B335-AD07068536A2}"/>
              </a:ext>
            </a:extLst>
          </p:cNvPr>
          <p:cNvSpPr>
            <a:spLocks noGrp="1"/>
          </p:cNvSpPr>
          <p:nvPr>
            <p:ph type="sldNum" sz="quarter" idx="12"/>
          </p:nvPr>
        </p:nvSpPr>
        <p:spPr/>
        <p:txBody>
          <a:bodyPr/>
          <a:lstStyle/>
          <a:p>
            <a:fld id="{430676E4-4AED-456D-A128-895ABB755C91}" type="slidenum">
              <a:rPr lang="nl-BE" smtClean="0"/>
              <a:t>‹nr.›</a:t>
            </a:fld>
            <a:endParaRPr lang="nl-BE"/>
          </a:p>
        </p:txBody>
      </p:sp>
    </p:spTree>
    <p:extLst>
      <p:ext uri="{BB962C8B-B14F-4D97-AF65-F5344CB8AC3E}">
        <p14:creationId xmlns:p14="http://schemas.microsoft.com/office/powerpoint/2010/main" val="4283955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CDA4D-2888-4F52-840C-674A66A447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BE"/>
          </a:p>
        </p:txBody>
      </p:sp>
      <p:sp>
        <p:nvSpPr>
          <p:cNvPr id="3" name="Text Placeholder 2">
            <a:extLst>
              <a:ext uri="{FF2B5EF4-FFF2-40B4-BE49-F238E27FC236}">
                <a16:creationId xmlns:a16="http://schemas.microsoft.com/office/drawing/2014/main" id="{769F035C-6799-46AF-BBA1-96C286B808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612D6C6-5D7F-4FE1-8FED-642A91AFCAAB}"/>
              </a:ext>
            </a:extLst>
          </p:cNvPr>
          <p:cNvSpPr>
            <a:spLocks noGrp="1"/>
          </p:cNvSpPr>
          <p:nvPr>
            <p:ph type="dt" sz="half" idx="10"/>
          </p:nvPr>
        </p:nvSpPr>
        <p:spPr/>
        <p:txBody>
          <a:bodyPr/>
          <a:lstStyle/>
          <a:p>
            <a:fld id="{251EFFF1-CC18-4C90-93F9-0DD97E1E3926}" type="datetimeFigureOut">
              <a:rPr lang="nl-BE" smtClean="0"/>
              <a:t>1/12/2022</a:t>
            </a:fld>
            <a:endParaRPr lang="nl-BE"/>
          </a:p>
        </p:txBody>
      </p:sp>
      <p:sp>
        <p:nvSpPr>
          <p:cNvPr id="5" name="Footer Placeholder 4">
            <a:extLst>
              <a:ext uri="{FF2B5EF4-FFF2-40B4-BE49-F238E27FC236}">
                <a16:creationId xmlns:a16="http://schemas.microsoft.com/office/drawing/2014/main" id="{5B9DDA73-4DC5-402C-8D88-414F4CAE4A4B}"/>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2B4DCE44-8BD0-4971-AF43-F83040ED9958}"/>
              </a:ext>
            </a:extLst>
          </p:cNvPr>
          <p:cNvSpPr>
            <a:spLocks noGrp="1"/>
          </p:cNvSpPr>
          <p:nvPr>
            <p:ph type="sldNum" sz="quarter" idx="12"/>
          </p:nvPr>
        </p:nvSpPr>
        <p:spPr/>
        <p:txBody>
          <a:bodyPr/>
          <a:lstStyle/>
          <a:p>
            <a:fld id="{430676E4-4AED-456D-A128-895ABB755C91}" type="slidenum">
              <a:rPr lang="nl-BE" smtClean="0"/>
              <a:t>‹nr.›</a:t>
            </a:fld>
            <a:endParaRPr lang="nl-BE"/>
          </a:p>
        </p:txBody>
      </p:sp>
    </p:spTree>
    <p:extLst>
      <p:ext uri="{BB962C8B-B14F-4D97-AF65-F5344CB8AC3E}">
        <p14:creationId xmlns:p14="http://schemas.microsoft.com/office/powerpoint/2010/main" val="2268729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DE15E-11AB-4CB7-8CEE-34EAA1D13AF2}"/>
              </a:ext>
            </a:extLst>
          </p:cNvPr>
          <p:cNvSpPr>
            <a:spLocks noGrp="1"/>
          </p:cNvSpPr>
          <p:nvPr>
            <p:ph type="title"/>
          </p:nvPr>
        </p:nvSpPr>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5136224D-26AD-436C-9419-EB099B8AF7D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a:extLst>
              <a:ext uri="{FF2B5EF4-FFF2-40B4-BE49-F238E27FC236}">
                <a16:creationId xmlns:a16="http://schemas.microsoft.com/office/drawing/2014/main" id="{AF609170-A0D7-4778-B672-09B146E84A2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Date Placeholder 4">
            <a:extLst>
              <a:ext uri="{FF2B5EF4-FFF2-40B4-BE49-F238E27FC236}">
                <a16:creationId xmlns:a16="http://schemas.microsoft.com/office/drawing/2014/main" id="{BA2EC93A-5E64-4BB4-B029-34740244A0D5}"/>
              </a:ext>
            </a:extLst>
          </p:cNvPr>
          <p:cNvSpPr>
            <a:spLocks noGrp="1"/>
          </p:cNvSpPr>
          <p:nvPr>
            <p:ph type="dt" sz="half" idx="10"/>
          </p:nvPr>
        </p:nvSpPr>
        <p:spPr/>
        <p:txBody>
          <a:bodyPr/>
          <a:lstStyle/>
          <a:p>
            <a:fld id="{251EFFF1-CC18-4C90-93F9-0DD97E1E3926}" type="datetimeFigureOut">
              <a:rPr lang="nl-BE" smtClean="0"/>
              <a:t>1/12/2022</a:t>
            </a:fld>
            <a:endParaRPr lang="nl-BE"/>
          </a:p>
        </p:txBody>
      </p:sp>
      <p:sp>
        <p:nvSpPr>
          <p:cNvPr id="6" name="Footer Placeholder 5">
            <a:extLst>
              <a:ext uri="{FF2B5EF4-FFF2-40B4-BE49-F238E27FC236}">
                <a16:creationId xmlns:a16="http://schemas.microsoft.com/office/drawing/2014/main" id="{4BE1CDE8-20B2-4B0D-ADFD-B648DD7A2284}"/>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3EB48CC3-CB41-4D32-8575-7AE02CB0E26E}"/>
              </a:ext>
            </a:extLst>
          </p:cNvPr>
          <p:cNvSpPr>
            <a:spLocks noGrp="1"/>
          </p:cNvSpPr>
          <p:nvPr>
            <p:ph type="sldNum" sz="quarter" idx="12"/>
          </p:nvPr>
        </p:nvSpPr>
        <p:spPr/>
        <p:txBody>
          <a:bodyPr/>
          <a:lstStyle/>
          <a:p>
            <a:fld id="{430676E4-4AED-456D-A128-895ABB755C91}" type="slidenum">
              <a:rPr lang="nl-BE" smtClean="0"/>
              <a:t>‹nr.›</a:t>
            </a:fld>
            <a:endParaRPr lang="nl-BE"/>
          </a:p>
        </p:txBody>
      </p:sp>
    </p:spTree>
    <p:extLst>
      <p:ext uri="{BB962C8B-B14F-4D97-AF65-F5344CB8AC3E}">
        <p14:creationId xmlns:p14="http://schemas.microsoft.com/office/powerpoint/2010/main" val="28819963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069EA-024C-4A6B-9C54-8632C03492BE}"/>
              </a:ext>
            </a:extLst>
          </p:cNvPr>
          <p:cNvSpPr>
            <a:spLocks noGrp="1"/>
          </p:cNvSpPr>
          <p:nvPr>
            <p:ph type="title"/>
          </p:nvPr>
        </p:nvSpPr>
        <p:spPr>
          <a:xfrm>
            <a:off x="839788" y="365125"/>
            <a:ext cx="10515600" cy="1325563"/>
          </a:xfrm>
        </p:spPr>
        <p:txBody>
          <a:bodyPr/>
          <a:lstStyle/>
          <a:p>
            <a:r>
              <a:rPr lang="en-US"/>
              <a:t>Click to edit Master title style</a:t>
            </a:r>
            <a:endParaRPr lang="nl-BE"/>
          </a:p>
        </p:txBody>
      </p:sp>
      <p:sp>
        <p:nvSpPr>
          <p:cNvPr id="3" name="Text Placeholder 2">
            <a:extLst>
              <a:ext uri="{FF2B5EF4-FFF2-40B4-BE49-F238E27FC236}">
                <a16:creationId xmlns:a16="http://schemas.microsoft.com/office/drawing/2014/main" id="{48425702-64A1-4AE5-BB49-9E2884C0CF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1BB6AF0-981E-48D0-9C76-634EAFF41E4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Text Placeholder 4">
            <a:extLst>
              <a:ext uri="{FF2B5EF4-FFF2-40B4-BE49-F238E27FC236}">
                <a16:creationId xmlns:a16="http://schemas.microsoft.com/office/drawing/2014/main" id="{21C0A3BF-BD13-4519-BF1D-2B2016CE7C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F622CE-239D-4893-B68E-A4D7E42D6AE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Date Placeholder 6">
            <a:extLst>
              <a:ext uri="{FF2B5EF4-FFF2-40B4-BE49-F238E27FC236}">
                <a16:creationId xmlns:a16="http://schemas.microsoft.com/office/drawing/2014/main" id="{F094771E-50D0-43C3-A997-1B5AE21E1434}"/>
              </a:ext>
            </a:extLst>
          </p:cNvPr>
          <p:cNvSpPr>
            <a:spLocks noGrp="1"/>
          </p:cNvSpPr>
          <p:nvPr>
            <p:ph type="dt" sz="half" idx="10"/>
          </p:nvPr>
        </p:nvSpPr>
        <p:spPr/>
        <p:txBody>
          <a:bodyPr/>
          <a:lstStyle/>
          <a:p>
            <a:fld id="{251EFFF1-CC18-4C90-93F9-0DD97E1E3926}" type="datetimeFigureOut">
              <a:rPr lang="nl-BE" smtClean="0"/>
              <a:t>1/12/2022</a:t>
            </a:fld>
            <a:endParaRPr lang="nl-BE"/>
          </a:p>
        </p:txBody>
      </p:sp>
      <p:sp>
        <p:nvSpPr>
          <p:cNvPr id="8" name="Footer Placeholder 7">
            <a:extLst>
              <a:ext uri="{FF2B5EF4-FFF2-40B4-BE49-F238E27FC236}">
                <a16:creationId xmlns:a16="http://schemas.microsoft.com/office/drawing/2014/main" id="{14BC6CD2-548A-49BD-AACF-DB2C18B55B98}"/>
              </a:ext>
            </a:extLst>
          </p:cNvPr>
          <p:cNvSpPr>
            <a:spLocks noGrp="1"/>
          </p:cNvSpPr>
          <p:nvPr>
            <p:ph type="ftr" sz="quarter" idx="11"/>
          </p:nvPr>
        </p:nvSpPr>
        <p:spPr/>
        <p:txBody>
          <a:bodyPr/>
          <a:lstStyle/>
          <a:p>
            <a:endParaRPr lang="nl-BE"/>
          </a:p>
        </p:txBody>
      </p:sp>
      <p:sp>
        <p:nvSpPr>
          <p:cNvPr id="9" name="Slide Number Placeholder 8">
            <a:extLst>
              <a:ext uri="{FF2B5EF4-FFF2-40B4-BE49-F238E27FC236}">
                <a16:creationId xmlns:a16="http://schemas.microsoft.com/office/drawing/2014/main" id="{76B9803F-988C-4366-81A2-BAE285FDA536}"/>
              </a:ext>
            </a:extLst>
          </p:cNvPr>
          <p:cNvSpPr>
            <a:spLocks noGrp="1"/>
          </p:cNvSpPr>
          <p:nvPr>
            <p:ph type="sldNum" sz="quarter" idx="12"/>
          </p:nvPr>
        </p:nvSpPr>
        <p:spPr/>
        <p:txBody>
          <a:bodyPr/>
          <a:lstStyle/>
          <a:p>
            <a:fld id="{430676E4-4AED-456D-A128-895ABB755C91}" type="slidenum">
              <a:rPr lang="nl-BE" smtClean="0"/>
              <a:t>‹nr.›</a:t>
            </a:fld>
            <a:endParaRPr lang="nl-BE"/>
          </a:p>
        </p:txBody>
      </p:sp>
    </p:spTree>
    <p:extLst>
      <p:ext uri="{BB962C8B-B14F-4D97-AF65-F5344CB8AC3E}">
        <p14:creationId xmlns:p14="http://schemas.microsoft.com/office/powerpoint/2010/main" val="24648217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97E6C-E64F-4E7F-96D5-DBBA83FE12BC}"/>
              </a:ext>
            </a:extLst>
          </p:cNvPr>
          <p:cNvSpPr>
            <a:spLocks noGrp="1"/>
          </p:cNvSpPr>
          <p:nvPr>
            <p:ph type="title"/>
          </p:nvPr>
        </p:nvSpPr>
        <p:spPr/>
        <p:txBody>
          <a:bodyPr/>
          <a:lstStyle/>
          <a:p>
            <a:r>
              <a:rPr lang="en-US"/>
              <a:t>Click to edit Master title style</a:t>
            </a:r>
            <a:endParaRPr lang="nl-BE"/>
          </a:p>
        </p:txBody>
      </p:sp>
      <p:sp>
        <p:nvSpPr>
          <p:cNvPr id="3" name="Date Placeholder 2">
            <a:extLst>
              <a:ext uri="{FF2B5EF4-FFF2-40B4-BE49-F238E27FC236}">
                <a16:creationId xmlns:a16="http://schemas.microsoft.com/office/drawing/2014/main" id="{89C90EBE-BA3C-4CB6-8564-D145C7632843}"/>
              </a:ext>
            </a:extLst>
          </p:cNvPr>
          <p:cNvSpPr>
            <a:spLocks noGrp="1"/>
          </p:cNvSpPr>
          <p:nvPr>
            <p:ph type="dt" sz="half" idx="10"/>
          </p:nvPr>
        </p:nvSpPr>
        <p:spPr/>
        <p:txBody>
          <a:bodyPr/>
          <a:lstStyle/>
          <a:p>
            <a:fld id="{251EFFF1-CC18-4C90-93F9-0DD97E1E3926}" type="datetimeFigureOut">
              <a:rPr lang="nl-BE" smtClean="0"/>
              <a:t>1/12/2022</a:t>
            </a:fld>
            <a:endParaRPr lang="nl-BE"/>
          </a:p>
        </p:txBody>
      </p:sp>
      <p:sp>
        <p:nvSpPr>
          <p:cNvPr id="4" name="Footer Placeholder 3">
            <a:extLst>
              <a:ext uri="{FF2B5EF4-FFF2-40B4-BE49-F238E27FC236}">
                <a16:creationId xmlns:a16="http://schemas.microsoft.com/office/drawing/2014/main" id="{A771C47D-EE73-4C8B-B5AB-105578F10129}"/>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C4D68C3D-15FA-4AA3-AD1F-3A8C120FBED5}"/>
              </a:ext>
            </a:extLst>
          </p:cNvPr>
          <p:cNvSpPr>
            <a:spLocks noGrp="1"/>
          </p:cNvSpPr>
          <p:nvPr>
            <p:ph type="sldNum" sz="quarter" idx="12"/>
          </p:nvPr>
        </p:nvSpPr>
        <p:spPr/>
        <p:txBody>
          <a:bodyPr/>
          <a:lstStyle/>
          <a:p>
            <a:fld id="{430676E4-4AED-456D-A128-895ABB755C91}" type="slidenum">
              <a:rPr lang="nl-BE" smtClean="0"/>
              <a:t>‹nr.›</a:t>
            </a:fld>
            <a:endParaRPr lang="nl-BE"/>
          </a:p>
        </p:txBody>
      </p:sp>
    </p:spTree>
    <p:extLst>
      <p:ext uri="{BB962C8B-B14F-4D97-AF65-F5344CB8AC3E}">
        <p14:creationId xmlns:p14="http://schemas.microsoft.com/office/powerpoint/2010/main" val="2822611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12/1/2022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836671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61A84D-1FA1-4865-90D9-0A76E5965BDB}"/>
              </a:ext>
            </a:extLst>
          </p:cNvPr>
          <p:cNvSpPr>
            <a:spLocks noGrp="1"/>
          </p:cNvSpPr>
          <p:nvPr>
            <p:ph type="dt" sz="half" idx="10"/>
          </p:nvPr>
        </p:nvSpPr>
        <p:spPr/>
        <p:txBody>
          <a:bodyPr/>
          <a:lstStyle/>
          <a:p>
            <a:fld id="{251EFFF1-CC18-4C90-93F9-0DD97E1E3926}" type="datetimeFigureOut">
              <a:rPr lang="nl-BE" smtClean="0"/>
              <a:t>1/12/2022</a:t>
            </a:fld>
            <a:endParaRPr lang="nl-BE"/>
          </a:p>
        </p:txBody>
      </p:sp>
      <p:sp>
        <p:nvSpPr>
          <p:cNvPr id="3" name="Footer Placeholder 2">
            <a:extLst>
              <a:ext uri="{FF2B5EF4-FFF2-40B4-BE49-F238E27FC236}">
                <a16:creationId xmlns:a16="http://schemas.microsoft.com/office/drawing/2014/main" id="{77544E57-3934-4F6B-B24C-DC6A64E7A690}"/>
              </a:ext>
            </a:extLst>
          </p:cNvPr>
          <p:cNvSpPr>
            <a:spLocks noGrp="1"/>
          </p:cNvSpPr>
          <p:nvPr>
            <p:ph type="ftr" sz="quarter" idx="11"/>
          </p:nvPr>
        </p:nvSpPr>
        <p:spPr/>
        <p:txBody>
          <a:bodyPr/>
          <a:lstStyle/>
          <a:p>
            <a:endParaRPr lang="nl-BE"/>
          </a:p>
        </p:txBody>
      </p:sp>
      <p:sp>
        <p:nvSpPr>
          <p:cNvPr id="4" name="Slide Number Placeholder 3">
            <a:extLst>
              <a:ext uri="{FF2B5EF4-FFF2-40B4-BE49-F238E27FC236}">
                <a16:creationId xmlns:a16="http://schemas.microsoft.com/office/drawing/2014/main" id="{75369402-AACE-433F-8F27-3CE5F01D3324}"/>
              </a:ext>
            </a:extLst>
          </p:cNvPr>
          <p:cNvSpPr>
            <a:spLocks noGrp="1"/>
          </p:cNvSpPr>
          <p:nvPr>
            <p:ph type="sldNum" sz="quarter" idx="12"/>
          </p:nvPr>
        </p:nvSpPr>
        <p:spPr/>
        <p:txBody>
          <a:bodyPr/>
          <a:lstStyle/>
          <a:p>
            <a:fld id="{430676E4-4AED-456D-A128-895ABB755C91}" type="slidenum">
              <a:rPr lang="nl-BE" smtClean="0"/>
              <a:t>‹nr.›</a:t>
            </a:fld>
            <a:endParaRPr lang="nl-BE"/>
          </a:p>
        </p:txBody>
      </p:sp>
    </p:spTree>
    <p:extLst>
      <p:ext uri="{BB962C8B-B14F-4D97-AF65-F5344CB8AC3E}">
        <p14:creationId xmlns:p14="http://schemas.microsoft.com/office/powerpoint/2010/main" val="3645898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EB14E-431C-41CB-B74F-967C63BC46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BE"/>
          </a:p>
        </p:txBody>
      </p:sp>
      <p:sp>
        <p:nvSpPr>
          <p:cNvPr id="3" name="Content Placeholder 2">
            <a:extLst>
              <a:ext uri="{FF2B5EF4-FFF2-40B4-BE49-F238E27FC236}">
                <a16:creationId xmlns:a16="http://schemas.microsoft.com/office/drawing/2014/main" id="{FC1EECE2-BAD0-4FA0-B823-E41B6A6CF4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Text Placeholder 3">
            <a:extLst>
              <a:ext uri="{FF2B5EF4-FFF2-40B4-BE49-F238E27FC236}">
                <a16:creationId xmlns:a16="http://schemas.microsoft.com/office/drawing/2014/main" id="{29DAD699-0DF8-4587-8BAE-CDC4733930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DA9D445-C4AA-42F1-895A-EA3EF00DBBA8}"/>
              </a:ext>
            </a:extLst>
          </p:cNvPr>
          <p:cNvSpPr>
            <a:spLocks noGrp="1"/>
          </p:cNvSpPr>
          <p:nvPr>
            <p:ph type="dt" sz="half" idx="10"/>
          </p:nvPr>
        </p:nvSpPr>
        <p:spPr/>
        <p:txBody>
          <a:bodyPr/>
          <a:lstStyle/>
          <a:p>
            <a:fld id="{251EFFF1-CC18-4C90-93F9-0DD97E1E3926}" type="datetimeFigureOut">
              <a:rPr lang="nl-BE" smtClean="0"/>
              <a:t>1/12/2022</a:t>
            </a:fld>
            <a:endParaRPr lang="nl-BE"/>
          </a:p>
        </p:txBody>
      </p:sp>
      <p:sp>
        <p:nvSpPr>
          <p:cNvPr id="6" name="Footer Placeholder 5">
            <a:extLst>
              <a:ext uri="{FF2B5EF4-FFF2-40B4-BE49-F238E27FC236}">
                <a16:creationId xmlns:a16="http://schemas.microsoft.com/office/drawing/2014/main" id="{77B30E3E-F735-4D2B-A154-58DA41C18A46}"/>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EA374D07-F0CF-48AE-8921-94553B6737EC}"/>
              </a:ext>
            </a:extLst>
          </p:cNvPr>
          <p:cNvSpPr>
            <a:spLocks noGrp="1"/>
          </p:cNvSpPr>
          <p:nvPr>
            <p:ph type="sldNum" sz="quarter" idx="12"/>
          </p:nvPr>
        </p:nvSpPr>
        <p:spPr/>
        <p:txBody>
          <a:bodyPr/>
          <a:lstStyle/>
          <a:p>
            <a:fld id="{430676E4-4AED-456D-A128-895ABB755C91}" type="slidenum">
              <a:rPr lang="nl-BE" smtClean="0"/>
              <a:t>‹nr.›</a:t>
            </a:fld>
            <a:endParaRPr lang="nl-BE"/>
          </a:p>
        </p:txBody>
      </p:sp>
    </p:spTree>
    <p:extLst>
      <p:ext uri="{BB962C8B-B14F-4D97-AF65-F5344CB8AC3E}">
        <p14:creationId xmlns:p14="http://schemas.microsoft.com/office/powerpoint/2010/main" val="27532825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A6B79-A17E-4EFC-AA9F-D478F38EE5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BE"/>
          </a:p>
        </p:txBody>
      </p:sp>
      <p:sp>
        <p:nvSpPr>
          <p:cNvPr id="3" name="Picture Placeholder 2">
            <a:extLst>
              <a:ext uri="{FF2B5EF4-FFF2-40B4-BE49-F238E27FC236}">
                <a16:creationId xmlns:a16="http://schemas.microsoft.com/office/drawing/2014/main" id="{870A6FE0-5E57-4A45-AB2E-D746E7AD94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a:extLst>
              <a:ext uri="{FF2B5EF4-FFF2-40B4-BE49-F238E27FC236}">
                <a16:creationId xmlns:a16="http://schemas.microsoft.com/office/drawing/2014/main" id="{9C84D427-1310-4F86-A416-FD5DB9EC7E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5359A1-D688-4327-AF87-530D34BE97EC}"/>
              </a:ext>
            </a:extLst>
          </p:cNvPr>
          <p:cNvSpPr>
            <a:spLocks noGrp="1"/>
          </p:cNvSpPr>
          <p:nvPr>
            <p:ph type="dt" sz="half" idx="10"/>
          </p:nvPr>
        </p:nvSpPr>
        <p:spPr/>
        <p:txBody>
          <a:bodyPr/>
          <a:lstStyle/>
          <a:p>
            <a:fld id="{251EFFF1-CC18-4C90-93F9-0DD97E1E3926}" type="datetimeFigureOut">
              <a:rPr lang="nl-BE" smtClean="0"/>
              <a:t>1/12/2022</a:t>
            </a:fld>
            <a:endParaRPr lang="nl-BE"/>
          </a:p>
        </p:txBody>
      </p:sp>
      <p:sp>
        <p:nvSpPr>
          <p:cNvPr id="6" name="Footer Placeholder 5">
            <a:extLst>
              <a:ext uri="{FF2B5EF4-FFF2-40B4-BE49-F238E27FC236}">
                <a16:creationId xmlns:a16="http://schemas.microsoft.com/office/drawing/2014/main" id="{5F801277-3987-47F1-9885-54AC77E4739F}"/>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88DE3020-DF2F-4993-991D-43873C9E107A}"/>
              </a:ext>
            </a:extLst>
          </p:cNvPr>
          <p:cNvSpPr>
            <a:spLocks noGrp="1"/>
          </p:cNvSpPr>
          <p:nvPr>
            <p:ph type="sldNum" sz="quarter" idx="12"/>
          </p:nvPr>
        </p:nvSpPr>
        <p:spPr/>
        <p:txBody>
          <a:bodyPr/>
          <a:lstStyle/>
          <a:p>
            <a:fld id="{430676E4-4AED-456D-A128-895ABB755C91}" type="slidenum">
              <a:rPr lang="nl-BE" smtClean="0"/>
              <a:t>‹nr.›</a:t>
            </a:fld>
            <a:endParaRPr lang="nl-BE"/>
          </a:p>
        </p:txBody>
      </p:sp>
    </p:spTree>
    <p:extLst>
      <p:ext uri="{BB962C8B-B14F-4D97-AF65-F5344CB8AC3E}">
        <p14:creationId xmlns:p14="http://schemas.microsoft.com/office/powerpoint/2010/main" val="3681368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E736F-5E64-4A5D-B720-296D4C37F297}"/>
              </a:ext>
            </a:extLst>
          </p:cNvPr>
          <p:cNvSpPr>
            <a:spLocks noGrp="1"/>
          </p:cNvSpPr>
          <p:nvPr>
            <p:ph type="title"/>
          </p:nvPr>
        </p:nvSpPr>
        <p:spPr/>
        <p:txBody>
          <a:bodyPr/>
          <a:lstStyle/>
          <a:p>
            <a:r>
              <a:rPr lang="en-US"/>
              <a:t>Click to edit Master title style</a:t>
            </a:r>
            <a:endParaRPr lang="nl-BE"/>
          </a:p>
        </p:txBody>
      </p:sp>
      <p:sp>
        <p:nvSpPr>
          <p:cNvPr id="3" name="Vertical Text Placeholder 2">
            <a:extLst>
              <a:ext uri="{FF2B5EF4-FFF2-40B4-BE49-F238E27FC236}">
                <a16:creationId xmlns:a16="http://schemas.microsoft.com/office/drawing/2014/main" id="{80130510-820F-4765-98AF-C487375508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5460190E-A2BE-49AA-A7D1-BF442D3D9168}"/>
              </a:ext>
            </a:extLst>
          </p:cNvPr>
          <p:cNvSpPr>
            <a:spLocks noGrp="1"/>
          </p:cNvSpPr>
          <p:nvPr>
            <p:ph type="dt" sz="half" idx="10"/>
          </p:nvPr>
        </p:nvSpPr>
        <p:spPr/>
        <p:txBody>
          <a:bodyPr/>
          <a:lstStyle/>
          <a:p>
            <a:fld id="{251EFFF1-CC18-4C90-93F9-0DD97E1E3926}" type="datetimeFigureOut">
              <a:rPr lang="nl-BE" smtClean="0"/>
              <a:t>1/12/2022</a:t>
            </a:fld>
            <a:endParaRPr lang="nl-BE"/>
          </a:p>
        </p:txBody>
      </p:sp>
      <p:sp>
        <p:nvSpPr>
          <p:cNvPr id="5" name="Footer Placeholder 4">
            <a:extLst>
              <a:ext uri="{FF2B5EF4-FFF2-40B4-BE49-F238E27FC236}">
                <a16:creationId xmlns:a16="http://schemas.microsoft.com/office/drawing/2014/main" id="{DDFD6C63-54B6-40C3-8D9A-F8A83B1FAB76}"/>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83F916F6-0555-480C-9A63-54CEAF760470}"/>
              </a:ext>
            </a:extLst>
          </p:cNvPr>
          <p:cNvSpPr>
            <a:spLocks noGrp="1"/>
          </p:cNvSpPr>
          <p:nvPr>
            <p:ph type="sldNum" sz="quarter" idx="12"/>
          </p:nvPr>
        </p:nvSpPr>
        <p:spPr/>
        <p:txBody>
          <a:bodyPr/>
          <a:lstStyle/>
          <a:p>
            <a:fld id="{430676E4-4AED-456D-A128-895ABB755C91}" type="slidenum">
              <a:rPr lang="nl-BE" smtClean="0"/>
              <a:t>‹nr.›</a:t>
            </a:fld>
            <a:endParaRPr lang="nl-BE"/>
          </a:p>
        </p:txBody>
      </p:sp>
    </p:spTree>
    <p:extLst>
      <p:ext uri="{BB962C8B-B14F-4D97-AF65-F5344CB8AC3E}">
        <p14:creationId xmlns:p14="http://schemas.microsoft.com/office/powerpoint/2010/main" val="2932376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AEA549-840C-4845-AB60-875EB9D577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BE"/>
          </a:p>
        </p:txBody>
      </p:sp>
      <p:sp>
        <p:nvSpPr>
          <p:cNvPr id="3" name="Vertical Text Placeholder 2">
            <a:extLst>
              <a:ext uri="{FF2B5EF4-FFF2-40B4-BE49-F238E27FC236}">
                <a16:creationId xmlns:a16="http://schemas.microsoft.com/office/drawing/2014/main" id="{643A5669-A567-44C2-978B-8CD82495CF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FA5BE565-E14D-4FED-A1DC-5AC194C07421}"/>
              </a:ext>
            </a:extLst>
          </p:cNvPr>
          <p:cNvSpPr>
            <a:spLocks noGrp="1"/>
          </p:cNvSpPr>
          <p:nvPr>
            <p:ph type="dt" sz="half" idx="10"/>
          </p:nvPr>
        </p:nvSpPr>
        <p:spPr/>
        <p:txBody>
          <a:bodyPr/>
          <a:lstStyle/>
          <a:p>
            <a:fld id="{251EFFF1-CC18-4C90-93F9-0DD97E1E3926}" type="datetimeFigureOut">
              <a:rPr lang="nl-BE" smtClean="0"/>
              <a:t>1/12/2022</a:t>
            </a:fld>
            <a:endParaRPr lang="nl-BE"/>
          </a:p>
        </p:txBody>
      </p:sp>
      <p:sp>
        <p:nvSpPr>
          <p:cNvPr id="5" name="Footer Placeholder 4">
            <a:extLst>
              <a:ext uri="{FF2B5EF4-FFF2-40B4-BE49-F238E27FC236}">
                <a16:creationId xmlns:a16="http://schemas.microsoft.com/office/drawing/2014/main" id="{15929FDC-5C2A-4DF9-AD65-611DA719B154}"/>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45ECDFC0-498E-4542-8184-A3A746B7227E}"/>
              </a:ext>
            </a:extLst>
          </p:cNvPr>
          <p:cNvSpPr>
            <a:spLocks noGrp="1"/>
          </p:cNvSpPr>
          <p:nvPr>
            <p:ph type="sldNum" sz="quarter" idx="12"/>
          </p:nvPr>
        </p:nvSpPr>
        <p:spPr/>
        <p:txBody>
          <a:bodyPr/>
          <a:lstStyle/>
          <a:p>
            <a:fld id="{430676E4-4AED-456D-A128-895ABB755C91}" type="slidenum">
              <a:rPr lang="nl-BE" smtClean="0"/>
              <a:t>‹nr.›</a:t>
            </a:fld>
            <a:endParaRPr lang="nl-BE"/>
          </a:p>
        </p:txBody>
      </p:sp>
    </p:spTree>
    <p:extLst>
      <p:ext uri="{BB962C8B-B14F-4D97-AF65-F5344CB8AC3E}">
        <p14:creationId xmlns:p14="http://schemas.microsoft.com/office/powerpoint/2010/main" val="38330330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presentatie">
    <p:bg>
      <p:bgPr>
        <a:solidFill>
          <a:schemeClr val="tx2"/>
        </a:solidFill>
        <a:effectLst/>
      </p:bgPr>
    </p:b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10000"/>
            <a:ext cx="12192000" cy="3048000"/>
          </a:xfrm>
          <a:prstGeom prst="rect">
            <a:avLst/>
          </a:prstGeom>
        </p:spPr>
      </p:pic>
      <p:sp>
        <p:nvSpPr>
          <p:cNvPr id="2" name="Title 1"/>
          <p:cNvSpPr>
            <a:spLocks noGrp="1"/>
          </p:cNvSpPr>
          <p:nvPr>
            <p:ph type="ctrTitle"/>
          </p:nvPr>
        </p:nvSpPr>
        <p:spPr>
          <a:xfrm>
            <a:off x="958989" y="522876"/>
            <a:ext cx="10272000" cy="1926638"/>
          </a:xfrm>
        </p:spPr>
        <p:txBody>
          <a:bodyPr anchor="b">
            <a:normAutofit/>
          </a:bodyPr>
          <a:lstStyle>
            <a:lvl1pPr algn="l">
              <a:lnSpc>
                <a:spcPct val="90000"/>
              </a:lnSpc>
              <a:defRPr sz="4600">
                <a:solidFill>
                  <a:schemeClr val="bg1"/>
                </a:solidFill>
              </a:defRPr>
            </a:lvl1pPr>
          </a:lstStyle>
          <a:p>
            <a:r>
              <a:rPr lang="nl-NL" dirty="0"/>
              <a:t>Klik om de stijl te bewerken</a:t>
            </a:r>
            <a:endParaRPr lang="en-US" dirty="0"/>
          </a:p>
        </p:txBody>
      </p:sp>
      <p:sp>
        <p:nvSpPr>
          <p:cNvPr id="3" name="Subtitle 2"/>
          <p:cNvSpPr>
            <a:spLocks noGrp="1"/>
          </p:cNvSpPr>
          <p:nvPr>
            <p:ph type="subTitle" idx="1"/>
          </p:nvPr>
        </p:nvSpPr>
        <p:spPr>
          <a:xfrm>
            <a:off x="968212" y="2671899"/>
            <a:ext cx="10262777" cy="889449"/>
          </a:xfrm>
        </p:spPr>
        <p:txBody>
          <a:bodyPr>
            <a:normAutofit/>
          </a:bodyPr>
          <a:lstStyle>
            <a:lvl1pPr marL="0" indent="0" algn="l">
              <a:lnSpc>
                <a:spcPct val="94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endParaRPr lang="en-US" dirty="0"/>
          </a:p>
        </p:txBody>
      </p:sp>
      <p:sp>
        <p:nvSpPr>
          <p:cNvPr id="4" name="Date Placeholder 3"/>
          <p:cNvSpPr>
            <a:spLocks noGrp="1"/>
          </p:cNvSpPr>
          <p:nvPr>
            <p:ph type="dt" sz="half" idx="10"/>
          </p:nvPr>
        </p:nvSpPr>
        <p:spPr>
          <a:xfrm>
            <a:off x="958989" y="238420"/>
            <a:ext cx="11233011" cy="284456"/>
          </a:xfrm>
        </p:spPr>
        <p:txBody>
          <a:bodyPr/>
          <a:lstStyle>
            <a:lvl1pPr algn="l">
              <a:defRPr sz="1350" b="1">
                <a:solidFill>
                  <a:schemeClr val="accent2"/>
                </a:solidFill>
              </a:defRPr>
            </a:lvl1pPr>
          </a:lstStyle>
          <a:p>
            <a:r>
              <a:rPr lang="nl-BE"/>
              <a:t>2 december 2022</a:t>
            </a:r>
            <a:endParaRPr lang="nl-BE" dirty="0"/>
          </a:p>
        </p:txBody>
      </p:sp>
      <p:cxnSp>
        <p:nvCxnSpPr>
          <p:cNvPr id="15" name="Rechte verbindingslijn 14"/>
          <p:cNvCxnSpPr/>
          <p:nvPr userDrawn="1"/>
        </p:nvCxnSpPr>
        <p:spPr>
          <a:xfrm>
            <a:off x="1003296" y="2569369"/>
            <a:ext cx="7612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9889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pic>
        <p:nvPicPr>
          <p:cNvPr id="8" name="Afbeelding 7"/>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0" y="6253828"/>
            <a:ext cx="12218181" cy="608400"/>
          </a:xfrm>
          <a:prstGeom prst="rect">
            <a:avLst/>
          </a:prstGeom>
        </p:spPr>
      </p:pic>
      <p:sp>
        <p:nvSpPr>
          <p:cNvPr id="2" name="Date Placeholder 1"/>
          <p:cNvSpPr>
            <a:spLocks noGrp="1"/>
          </p:cNvSpPr>
          <p:nvPr>
            <p:ph type="dt" sz="half" idx="10"/>
          </p:nvPr>
        </p:nvSpPr>
        <p:spPr/>
        <p:txBody>
          <a:bodyPr/>
          <a:lstStyle/>
          <a:p>
            <a:r>
              <a:rPr lang="nl-BE"/>
              <a:t>2 december 2022</a:t>
            </a:r>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76964E9C-6CCF-44EB-90C2-C6706B7EEBD3}" type="slidenum">
              <a:rPr lang="nl-BE" smtClean="0"/>
              <a:t>‹nr.›</a:t>
            </a:fld>
            <a:endParaRPr lang="nl-BE"/>
          </a:p>
        </p:txBody>
      </p:sp>
      <p:sp>
        <p:nvSpPr>
          <p:cNvPr id="9" name="Tijdelijke aanduiding voor tekst 8"/>
          <p:cNvSpPr>
            <a:spLocks noGrp="1"/>
          </p:cNvSpPr>
          <p:nvPr>
            <p:ph type="body" sz="quarter" idx="13" hasCustomPrompt="1"/>
          </p:nvPr>
        </p:nvSpPr>
        <p:spPr>
          <a:xfrm>
            <a:off x="1440000" y="991769"/>
            <a:ext cx="9312000" cy="4722659"/>
          </a:xfrm>
        </p:spPr>
        <p:txBody>
          <a:bodyPr>
            <a:normAutofit/>
          </a:bodyPr>
          <a:lstStyle>
            <a:lvl1pPr marL="0" indent="0">
              <a:lnSpc>
                <a:spcPct val="95000"/>
              </a:lnSpc>
              <a:spcBef>
                <a:spcPts val="1500"/>
              </a:spcBef>
              <a:buNone/>
              <a:defRPr sz="2500" b="1" baseline="0">
                <a:solidFill>
                  <a:schemeClr val="tx2"/>
                </a:solidFill>
              </a:defRPr>
            </a:lvl1pPr>
            <a:lvl2pPr marL="0" indent="0">
              <a:buNone/>
              <a:defRPr/>
            </a:lvl2pPr>
            <a:lvl3pPr marL="36000" indent="0">
              <a:buNone/>
              <a:defRPr/>
            </a:lvl3pPr>
            <a:lvl4pPr marL="190800" indent="0">
              <a:buNone/>
              <a:defRPr/>
            </a:lvl4pPr>
            <a:lvl5pPr marL="381600" indent="0">
              <a:buNone/>
              <a:defRPr/>
            </a:lvl5pPr>
          </a:lstStyle>
          <a:p>
            <a:pPr lvl="0"/>
            <a:r>
              <a:rPr lang="nl-NL" dirty="0"/>
              <a:t>Titel Hoofdstuk 1</a:t>
            </a:r>
            <a:br>
              <a:rPr lang="nl-NL" dirty="0"/>
            </a:br>
            <a:r>
              <a:rPr lang="nl-NL" dirty="0"/>
              <a:t>Titel Hoofdstuk 2</a:t>
            </a:r>
            <a:br>
              <a:rPr lang="nl-NL" dirty="0"/>
            </a:br>
            <a:r>
              <a:rPr lang="nl-NL" dirty="0"/>
              <a:t>Titel Hoofdstuk 3</a:t>
            </a:r>
            <a:br>
              <a:rPr lang="nl-NL" dirty="0"/>
            </a:br>
            <a:r>
              <a:rPr lang="nl-NL" dirty="0"/>
              <a:t>Titel Hoofdstuk 4</a:t>
            </a:r>
            <a:br>
              <a:rPr lang="nl-NL" dirty="0"/>
            </a:br>
            <a:r>
              <a:rPr lang="nl-NL" dirty="0"/>
              <a:t>Titel Hoofdstuk 5</a:t>
            </a:r>
            <a:endParaRPr lang="nl-BE" dirty="0"/>
          </a:p>
        </p:txBody>
      </p:sp>
    </p:spTree>
    <p:extLst>
      <p:ext uri="{BB962C8B-B14F-4D97-AF65-F5344CB8AC3E}">
        <p14:creationId xmlns:p14="http://schemas.microsoft.com/office/powerpoint/2010/main" val="1068697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 hoofdstuk">
    <p:spTree>
      <p:nvGrpSpPr>
        <p:cNvPr id="1" name=""/>
        <p:cNvGrpSpPr/>
        <p:nvPr/>
      </p:nvGrpSpPr>
      <p:grpSpPr>
        <a:xfrm>
          <a:off x="0" y="0"/>
          <a:ext cx="0" cy="0"/>
          <a:chOff x="0" y="0"/>
          <a:chExt cx="0" cy="0"/>
        </a:xfrm>
      </p:grpSpPr>
      <p:pic>
        <p:nvPicPr>
          <p:cNvPr id="15" name="Afbeelding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2890" y="0"/>
            <a:ext cx="3499111" cy="1146050"/>
          </a:xfrm>
          <a:prstGeom prst="rect">
            <a:avLst/>
          </a:prstGeom>
        </p:spPr>
      </p:pic>
      <p:pic>
        <p:nvPicPr>
          <p:cNvPr id="14" name="Afbeelding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286000"/>
            <a:ext cx="12192000" cy="4572000"/>
          </a:xfrm>
          <a:prstGeom prst="rect">
            <a:avLst/>
          </a:prstGeom>
        </p:spPr>
      </p:pic>
      <p:sp>
        <p:nvSpPr>
          <p:cNvPr id="2" name="Title 1"/>
          <p:cNvSpPr>
            <a:spLocks noGrp="1"/>
          </p:cNvSpPr>
          <p:nvPr>
            <p:ph type="title"/>
          </p:nvPr>
        </p:nvSpPr>
        <p:spPr>
          <a:xfrm>
            <a:off x="960000" y="658093"/>
            <a:ext cx="7200000" cy="1237383"/>
          </a:xfrm>
        </p:spPr>
        <p:txBody>
          <a:bodyPr anchor="t" anchorCtr="0">
            <a:normAutofit/>
          </a:bodyPr>
          <a:lstStyle>
            <a:lvl1pPr>
              <a:defRPr sz="2500">
                <a:solidFill>
                  <a:schemeClr val="tx2"/>
                </a:solidFill>
              </a:defRPr>
            </a:lvl1pPr>
          </a:lstStyle>
          <a:p>
            <a:r>
              <a:rPr lang="nl-NL" dirty="0"/>
              <a:t>Klik om de stijl te bewerken</a:t>
            </a:r>
            <a:endParaRPr lang="en-US" dirty="0"/>
          </a:p>
        </p:txBody>
      </p:sp>
    </p:spTree>
    <p:extLst>
      <p:ext uri="{BB962C8B-B14F-4D97-AF65-F5344CB8AC3E}">
        <p14:creationId xmlns:p14="http://schemas.microsoft.com/office/powerpoint/2010/main" val="2814327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 hoofdstuk + beeld">
    <p:spTree>
      <p:nvGrpSpPr>
        <p:cNvPr id="1" name=""/>
        <p:cNvGrpSpPr/>
        <p:nvPr/>
      </p:nvGrpSpPr>
      <p:grpSpPr>
        <a:xfrm>
          <a:off x="0" y="0"/>
          <a:ext cx="0" cy="0"/>
          <a:chOff x="0" y="0"/>
          <a:chExt cx="0" cy="0"/>
        </a:xfrm>
      </p:grpSpPr>
      <p:pic>
        <p:nvPicPr>
          <p:cNvPr id="15" name="Afbeelding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2890" y="0"/>
            <a:ext cx="3499111" cy="1146050"/>
          </a:xfrm>
          <a:prstGeom prst="rect">
            <a:avLst/>
          </a:prstGeom>
        </p:spPr>
      </p:pic>
      <p:sp>
        <p:nvSpPr>
          <p:cNvPr id="2" name="Title 1"/>
          <p:cNvSpPr>
            <a:spLocks noGrp="1"/>
          </p:cNvSpPr>
          <p:nvPr>
            <p:ph type="title"/>
          </p:nvPr>
        </p:nvSpPr>
        <p:spPr>
          <a:xfrm>
            <a:off x="960000" y="658093"/>
            <a:ext cx="7200000" cy="1237383"/>
          </a:xfrm>
        </p:spPr>
        <p:txBody>
          <a:bodyPr anchor="t" anchorCtr="0">
            <a:normAutofit/>
          </a:bodyPr>
          <a:lstStyle>
            <a:lvl1pPr>
              <a:defRPr sz="2500">
                <a:solidFill>
                  <a:schemeClr val="tx2"/>
                </a:solidFill>
              </a:defRPr>
            </a:lvl1pPr>
          </a:lstStyle>
          <a:p>
            <a:r>
              <a:rPr lang="nl-NL" dirty="0"/>
              <a:t>Klik om de stijl te bewerken</a:t>
            </a:r>
            <a:endParaRPr lang="en-US" dirty="0"/>
          </a:p>
        </p:txBody>
      </p:sp>
      <p:sp>
        <p:nvSpPr>
          <p:cNvPr id="12" name="Tijdelijke aanduiding voor afbeelding 11"/>
          <p:cNvSpPr>
            <a:spLocks noGrp="1"/>
          </p:cNvSpPr>
          <p:nvPr>
            <p:ph type="pic" sz="quarter" idx="10"/>
          </p:nvPr>
        </p:nvSpPr>
        <p:spPr>
          <a:xfrm>
            <a:off x="0" y="2286000"/>
            <a:ext cx="12192000" cy="4572000"/>
          </a:xfrm>
          <a:noFill/>
        </p:spPr>
        <p:txBody>
          <a:bodyPr>
            <a:normAutofit/>
          </a:bodyPr>
          <a:lstStyle>
            <a:lvl1pPr marL="0" indent="0" algn="ctr">
              <a:buNone/>
              <a:defRPr sz="1400">
                <a:solidFill>
                  <a:schemeClr val="tx1">
                    <a:lumMod val="50000"/>
                    <a:lumOff val="50000"/>
                  </a:schemeClr>
                </a:solidFill>
              </a:defRPr>
            </a:lvl1pPr>
          </a:lstStyle>
          <a:p>
            <a:endParaRPr lang="nl-BE" dirty="0"/>
          </a:p>
        </p:txBody>
      </p:sp>
    </p:spTree>
    <p:extLst>
      <p:ext uri="{BB962C8B-B14F-4D97-AF65-F5344CB8AC3E}">
        <p14:creationId xmlns:p14="http://schemas.microsoft.com/office/powerpoint/2010/main" val="26069047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inhoud+titel">
    <p:spTree>
      <p:nvGrpSpPr>
        <p:cNvPr id="1" name=""/>
        <p:cNvGrpSpPr/>
        <p:nvPr/>
      </p:nvGrpSpPr>
      <p:grpSpPr>
        <a:xfrm>
          <a:off x="0" y="0"/>
          <a:ext cx="0" cy="0"/>
          <a:chOff x="0" y="0"/>
          <a:chExt cx="0" cy="0"/>
        </a:xfrm>
      </p:grpSpPr>
      <p:pic>
        <p:nvPicPr>
          <p:cNvPr id="11" name="Afbeelding 10"/>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0" y="6253828"/>
            <a:ext cx="12218181" cy="608400"/>
          </a:xfrm>
          <a:prstGeom prst="rect">
            <a:avLst/>
          </a:prstGeom>
        </p:spPr>
      </p:pic>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r>
              <a:rPr lang="nl-BE"/>
              <a:t>2 december 2022</a:t>
            </a:r>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76964E9C-6CCF-44EB-90C2-C6706B7EEBD3}" type="slidenum">
              <a:rPr lang="nl-BE" smtClean="0"/>
              <a:t>‹nr.›</a:t>
            </a:fld>
            <a:endParaRPr lang="nl-BE"/>
          </a:p>
        </p:txBody>
      </p:sp>
      <p:cxnSp>
        <p:nvCxnSpPr>
          <p:cNvPr id="12" name="Rechte verbindingslijn 11"/>
          <p:cNvCxnSpPr/>
          <p:nvPr userDrawn="1"/>
        </p:nvCxnSpPr>
        <p:spPr>
          <a:xfrm>
            <a:off x="980640" y="1211400"/>
            <a:ext cx="50784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499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12/1/2022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367755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inhoud+titel">
    <p:spTree>
      <p:nvGrpSpPr>
        <p:cNvPr id="1" name=""/>
        <p:cNvGrpSpPr/>
        <p:nvPr/>
      </p:nvGrpSpPr>
      <p:grpSpPr>
        <a:xfrm>
          <a:off x="0" y="0"/>
          <a:ext cx="0" cy="0"/>
          <a:chOff x="0" y="0"/>
          <a:chExt cx="0" cy="0"/>
        </a:xfrm>
      </p:grpSpPr>
      <p:pic>
        <p:nvPicPr>
          <p:cNvPr id="11" name="Afbeelding 10"/>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0" y="6253828"/>
            <a:ext cx="12218181" cy="608400"/>
          </a:xfrm>
          <a:prstGeom prst="rect">
            <a:avLst/>
          </a:prstGeom>
        </p:spPr>
      </p:pic>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r>
              <a:rPr lang="nl-BE"/>
              <a:t>2 december 2022</a:t>
            </a:r>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76964E9C-6CCF-44EB-90C2-C6706B7EEBD3}" type="slidenum">
              <a:rPr lang="nl-BE" smtClean="0"/>
              <a:t>‹nr.›</a:t>
            </a:fld>
            <a:endParaRPr lang="nl-BE"/>
          </a:p>
        </p:txBody>
      </p:sp>
      <p:cxnSp>
        <p:nvCxnSpPr>
          <p:cNvPr id="12" name="Rechte verbindingslijn 11"/>
          <p:cNvCxnSpPr/>
          <p:nvPr userDrawn="1"/>
        </p:nvCxnSpPr>
        <p:spPr>
          <a:xfrm>
            <a:off x="980640" y="1211400"/>
            <a:ext cx="50784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9021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9" name="Afbeelding 8"/>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0" y="6253828"/>
            <a:ext cx="12218181" cy="608400"/>
          </a:xfrm>
          <a:prstGeom prst="rect">
            <a:avLst/>
          </a:prstGeom>
        </p:spPr>
      </p:pic>
      <p:cxnSp>
        <p:nvCxnSpPr>
          <p:cNvPr id="8" name="Rechte verbindingslijn 7"/>
          <p:cNvCxnSpPr/>
          <p:nvPr userDrawn="1"/>
        </p:nvCxnSpPr>
        <p:spPr>
          <a:xfrm>
            <a:off x="980640" y="1211400"/>
            <a:ext cx="50784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r>
              <a:rPr lang="nl-BE"/>
              <a:t>2 december 2022</a:t>
            </a:r>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76964E9C-6CCF-44EB-90C2-C6706B7EEBD3}" type="slidenum">
              <a:rPr lang="nl-BE" smtClean="0"/>
              <a:t>‹nr.›</a:t>
            </a:fld>
            <a:endParaRPr lang="nl-BE"/>
          </a:p>
        </p:txBody>
      </p:sp>
    </p:spTree>
    <p:extLst>
      <p:ext uri="{BB962C8B-B14F-4D97-AF65-F5344CB8AC3E}">
        <p14:creationId xmlns:p14="http://schemas.microsoft.com/office/powerpoint/2010/main" val="611263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6" name="Afbeelding 5"/>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0" y="6253828"/>
            <a:ext cx="12218181" cy="608400"/>
          </a:xfrm>
          <a:prstGeom prst="rect">
            <a:avLst/>
          </a:prstGeom>
        </p:spPr>
      </p:pic>
      <p:sp>
        <p:nvSpPr>
          <p:cNvPr id="2" name="Date Placeholder 1"/>
          <p:cNvSpPr>
            <a:spLocks noGrp="1"/>
          </p:cNvSpPr>
          <p:nvPr>
            <p:ph type="dt" sz="half" idx="10"/>
          </p:nvPr>
        </p:nvSpPr>
        <p:spPr/>
        <p:txBody>
          <a:bodyPr/>
          <a:lstStyle/>
          <a:p>
            <a:r>
              <a:rPr lang="nl-BE"/>
              <a:t>2 december 2022</a:t>
            </a:r>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76964E9C-6CCF-44EB-90C2-C6706B7EEBD3}" type="slidenum">
              <a:rPr lang="nl-BE" smtClean="0"/>
              <a:t>‹nr.›</a:t>
            </a:fld>
            <a:endParaRPr lang="nl-BE"/>
          </a:p>
        </p:txBody>
      </p:sp>
    </p:spTree>
    <p:extLst>
      <p:ext uri="{BB962C8B-B14F-4D97-AF65-F5344CB8AC3E}">
        <p14:creationId xmlns:p14="http://schemas.microsoft.com/office/powerpoint/2010/main" val="449199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3" name="Tijdelijke aanduiding voor afbeelding 2"/>
          <p:cNvSpPr>
            <a:spLocks noGrp="1"/>
          </p:cNvSpPr>
          <p:nvPr>
            <p:ph type="pic" sz="quarter" idx="10"/>
          </p:nvPr>
        </p:nvSpPr>
        <p:spPr>
          <a:xfrm>
            <a:off x="3109383" y="2422524"/>
            <a:ext cx="4560000" cy="2286636"/>
          </a:xfrm>
        </p:spPr>
        <p:txBody>
          <a:bodyPr/>
          <a:lstStyle>
            <a:lvl1pPr algn="ctr">
              <a:defRPr>
                <a:solidFill>
                  <a:schemeClr val="tx1">
                    <a:lumMod val="50000"/>
                    <a:lumOff val="50000"/>
                  </a:schemeClr>
                </a:solidFill>
              </a:defRPr>
            </a:lvl1pPr>
          </a:lstStyle>
          <a:p>
            <a:r>
              <a:rPr lang="nl-NL"/>
              <a:t>Klik op het pictogram als u een afbeelding wilt toevoegen</a:t>
            </a:r>
            <a:endParaRPr lang="nl-BE"/>
          </a:p>
        </p:txBody>
      </p:sp>
    </p:spTree>
    <p:extLst>
      <p:ext uri="{BB962C8B-B14F-4D97-AF65-F5344CB8AC3E}">
        <p14:creationId xmlns:p14="http://schemas.microsoft.com/office/powerpoint/2010/main" val="27510290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ee kolom">
    <p:spTree>
      <p:nvGrpSpPr>
        <p:cNvPr id="1" name=""/>
        <p:cNvGrpSpPr/>
        <p:nvPr/>
      </p:nvGrpSpPr>
      <p:grpSpPr>
        <a:xfrm>
          <a:off x="0" y="0"/>
          <a:ext cx="0" cy="0"/>
          <a:chOff x="0" y="0"/>
          <a:chExt cx="0" cy="0"/>
        </a:xfrm>
      </p:grpSpPr>
      <p:pic>
        <p:nvPicPr>
          <p:cNvPr id="12" name="Afbeelding 11"/>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0" y="6253828"/>
            <a:ext cx="12218181" cy="608400"/>
          </a:xfrm>
          <a:prstGeom prst="rect">
            <a:avLst/>
          </a:prstGeom>
        </p:spPr>
      </p:pic>
      <p:cxnSp>
        <p:nvCxnSpPr>
          <p:cNvPr id="11" name="Rechte verbindingslijn 10"/>
          <p:cNvCxnSpPr/>
          <p:nvPr userDrawn="1"/>
        </p:nvCxnSpPr>
        <p:spPr>
          <a:xfrm>
            <a:off x="980640" y="1211400"/>
            <a:ext cx="50784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370145" y="1610428"/>
            <a:ext cx="4512000" cy="4104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0145" y="1610428"/>
            <a:ext cx="4512000" cy="4104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r>
              <a:rPr lang="nl-BE"/>
              <a:t>2 december 2022</a:t>
            </a:r>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76964E9C-6CCF-44EB-90C2-C6706B7EEBD3}" type="slidenum">
              <a:rPr lang="nl-BE" smtClean="0"/>
              <a:t>‹nr.›</a:t>
            </a:fld>
            <a:endParaRPr lang="nl-BE"/>
          </a:p>
        </p:txBody>
      </p:sp>
    </p:spTree>
    <p:extLst>
      <p:ext uri="{BB962C8B-B14F-4D97-AF65-F5344CB8AC3E}">
        <p14:creationId xmlns:p14="http://schemas.microsoft.com/office/powerpoint/2010/main" val="42749755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lotscherm">
    <p:bg>
      <p:bgPr>
        <a:solidFill>
          <a:schemeClr val="tx2"/>
        </a:solidFill>
        <a:effectLst/>
      </p:bgPr>
    </p:b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10000"/>
            <a:ext cx="12192000" cy="3048000"/>
          </a:xfrm>
          <a:prstGeom prst="rect">
            <a:avLst/>
          </a:prstGeom>
        </p:spPr>
      </p:pic>
      <p:sp>
        <p:nvSpPr>
          <p:cNvPr id="2" name="Title 1"/>
          <p:cNvSpPr>
            <a:spLocks noGrp="1"/>
          </p:cNvSpPr>
          <p:nvPr>
            <p:ph type="ctrTitle" hasCustomPrompt="1"/>
          </p:nvPr>
        </p:nvSpPr>
        <p:spPr>
          <a:xfrm>
            <a:off x="958989" y="393036"/>
            <a:ext cx="10272000" cy="1414798"/>
          </a:xfrm>
        </p:spPr>
        <p:txBody>
          <a:bodyPr anchor="b">
            <a:normAutofit/>
          </a:bodyPr>
          <a:lstStyle>
            <a:lvl1pPr algn="l">
              <a:lnSpc>
                <a:spcPct val="90000"/>
              </a:lnSpc>
              <a:defRPr sz="4600">
                <a:solidFill>
                  <a:schemeClr val="bg1"/>
                </a:solidFill>
              </a:defRPr>
            </a:lvl1pPr>
          </a:lstStyle>
          <a:p>
            <a:r>
              <a:rPr lang="nl-NL" dirty="0"/>
              <a:t>Klik hier om de slotgroet in te voegen</a:t>
            </a:r>
            <a:endParaRPr lang="en-US" dirty="0"/>
          </a:p>
        </p:txBody>
      </p:sp>
      <p:sp>
        <p:nvSpPr>
          <p:cNvPr id="3" name="Subtitle 2"/>
          <p:cNvSpPr>
            <a:spLocks noGrp="1"/>
          </p:cNvSpPr>
          <p:nvPr>
            <p:ph type="subTitle" idx="1" hasCustomPrompt="1"/>
          </p:nvPr>
        </p:nvSpPr>
        <p:spPr>
          <a:xfrm>
            <a:off x="980910" y="1999259"/>
            <a:ext cx="10262777" cy="1563214"/>
          </a:xfrm>
        </p:spPr>
        <p:txBody>
          <a:bodyPr>
            <a:normAutofit/>
          </a:bodyPr>
          <a:lstStyle>
            <a:lvl1pPr marL="0" indent="0" algn="l">
              <a:lnSpc>
                <a:spcPct val="126000"/>
              </a:lnSpc>
              <a:spcBef>
                <a:spcPts val="0"/>
              </a:spcBef>
              <a:buNone/>
              <a:defRPr sz="18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naam en contactgegevens van de spreker in te voegen</a:t>
            </a:r>
            <a:endParaRPr lang="en-US" dirty="0"/>
          </a:p>
        </p:txBody>
      </p:sp>
      <p:cxnSp>
        <p:nvCxnSpPr>
          <p:cNvPr id="13" name="Rechte verbindingslijn 12"/>
          <p:cNvCxnSpPr/>
          <p:nvPr userDrawn="1"/>
        </p:nvCxnSpPr>
        <p:spPr>
          <a:xfrm>
            <a:off x="1003296" y="1927689"/>
            <a:ext cx="7612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376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12/1/2022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95814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12/1/2022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83034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12/1/2022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1561045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12/1/2022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9573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12/1/2022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850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12/1/2022</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‹nr.›</a:t>
            </a:fld>
            <a:endParaRPr lang="en-US" dirty="0"/>
          </a:p>
        </p:txBody>
      </p:sp>
    </p:spTree>
    <p:extLst>
      <p:ext uri="{BB962C8B-B14F-4D97-AF65-F5344CB8AC3E}">
        <p14:creationId xmlns:p14="http://schemas.microsoft.com/office/powerpoint/2010/main" val="3204785948"/>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0" r:id="rId6"/>
    <p:sldLayoutId id="2147483786" r:id="rId7"/>
    <p:sldLayoutId id="2147483787" r:id="rId8"/>
    <p:sldLayoutId id="2147483788" r:id="rId9"/>
    <p:sldLayoutId id="2147483789" r:id="rId10"/>
    <p:sldLayoutId id="2147483791"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7CE8466-F084-33D7-A360-66ED41FB1A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6CAE32D0-2194-68CF-9C99-A28B137543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2E5F3413-DB01-2511-2EC0-F957609C3D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B15A7F-02E3-8F44-8825-6A3308A770B7}" type="datetimeFigureOut">
              <a:rPr lang="nl-BE" smtClean="0"/>
              <a:t>1/12/2022</a:t>
            </a:fld>
            <a:endParaRPr lang="nl-BE"/>
          </a:p>
        </p:txBody>
      </p:sp>
      <p:sp>
        <p:nvSpPr>
          <p:cNvPr id="5" name="Tijdelijke aanduiding voor voettekst 4">
            <a:extLst>
              <a:ext uri="{FF2B5EF4-FFF2-40B4-BE49-F238E27FC236}">
                <a16:creationId xmlns:a16="http://schemas.microsoft.com/office/drawing/2014/main" id="{AD695123-B171-1EAC-3D38-53068BA2C3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3C8D6DF2-7B67-E1E3-5E30-614FFA6A17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B4A43-BE99-F145-9DB0-E0CF819CD2D0}" type="slidenum">
              <a:rPr lang="nl-BE" smtClean="0"/>
              <a:t>‹nr.›</a:t>
            </a:fld>
            <a:endParaRPr lang="nl-BE"/>
          </a:p>
        </p:txBody>
      </p:sp>
    </p:spTree>
    <p:extLst>
      <p:ext uri="{BB962C8B-B14F-4D97-AF65-F5344CB8AC3E}">
        <p14:creationId xmlns:p14="http://schemas.microsoft.com/office/powerpoint/2010/main" val="190990097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9D5F38-B13A-44FC-B2FE-B1E9F638C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BE"/>
          </a:p>
        </p:txBody>
      </p:sp>
      <p:sp>
        <p:nvSpPr>
          <p:cNvPr id="3" name="Text Placeholder 2">
            <a:extLst>
              <a:ext uri="{FF2B5EF4-FFF2-40B4-BE49-F238E27FC236}">
                <a16:creationId xmlns:a16="http://schemas.microsoft.com/office/drawing/2014/main" id="{5CBE3590-ECFE-4393-86FF-B643AE3384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ED7BAFF6-AD32-4B5A-AA16-AF3E751AFE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1EFFF1-CC18-4C90-93F9-0DD97E1E3926}" type="datetimeFigureOut">
              <a:rPr lang="nl-BE" smtClean="0"/>
              <a:t>1/12/2022</a:t>
            </a:fld>
            <a:endParaRPr lang="nl-BE"/>
          </a:p>
        </p:txBody>
      </p:sp>
      <p:sp>
        <p:nvSpPr>
          <p:cNvPr id="5" name="Footer Placeholder 4">
            <a:extLst>
              <a:ext uri="{FF2B5EF4-FFF2-40B4-BE49-F238E27FC236}">
                <a16:creationId xmlns:a16="http://schemas.microsoft.com/office/drawing/2014/main" id="{8936DD54-B249-4B1F-8B48-2A48E8EDC5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a:extLst>
              <a:ext uri="{FF2B5EF4-FFF2-40B4-BE49-F238E27FC236}">
                <a16:creationId xmlns:a16="http://schemas.microsoft.com/office/drawing/2014/main" id="{DB44972E-C852-49EA-AEBC-CDCF9798BC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676E4-4AED-456D-A128-895ABB755C91}" type="slidenum">
              <a:rPr lang="nl-BE" smtClean="0"/>
              <a:t>‹nr.›</a:t>
            </a:fld>
            <a:endParaRPr lang="nl-BE"/>
          </a:p>
        </p:txBody>
      </p:sp>
    </p:spTree>
    <p:extLst>
      <p:ext uri="{BB962C8B-B14F-4D97-AF65-F5344CB8AC3E}">
        <p14:creationId xmlns:p14="http://schemas.microsoft.com/office/powerpoint/2010/main" val="2310693305"/>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58848" y="215444"/>
            <a:ext cx="10272000" cy="812977"/>
          </a:xfrm>
          <a:prstGeom prst="rect">
            <a:avLst/>
          </a:prstGeom>
          <a:noFill/>
        </p:spPr>
        <p:txBody>
          <a:bodyPr vert="horz" lIns="0" tIns="0" rIns="0" bIns="0" rtlCol="0" anchor="b" anchorCtr="0">
            <a:normAutofit/>
          </a:bodyPr>
          <a:lstStyle/>
          <a:p>
            <a:r>
              <a:rPr lang="nl-NL" dirty="0"/>
              <a:t>Klik om de stijl te bewerken</a:t>
            </a:r>
            <a:endParaRPr lang="en-US" dirty="0"/>
          </a:p>
        </p:txBody>
      </p:sp>
      <p:sp>
        <p:nvSpPr>
          <p:cNvPr id="3" name="Text Placeholder 2"/>
          <p:cNvSpPr>
            <a:spLocks noGrp="1"/>
          </p:cNvSpPr>
          <p:nvPr>
            <p:ph type="body" idx="1"/>
          </p:nvPr>
        </p:nvSpPr>
        <p:spPr>
          <a:xfrm>
            <a:off x="1370145" y="1610428"/>
            <a:ext cx="9312000" cy="4104000"/>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8673432" y="6373019"/>
            <a:ext cx="1308768" cy="365125"/>
          </a:xfrm>
          <a:prstGeom prst="rect">
            <a:avLst/>
          </a:prstGeom>
        </p:spPr>
        <p:txBody>
          <a:bodyPr vert="horz" lIns="0" tIns="0" rIns="0" bIns="0" rtlCol="0" anchor="ctr"/>
          <a:lstStyle>
            <a:lvl1pPr algn="r">
              <a:defRPr sz="900" b="0">
                <a:solidFill>
                  <a:schemeClr val="bg1"/>
                </a:solidFill>
              </a:defRPr>
            </a:lvl1pPr>
          </a:lstStyle>
          <a:p>
            <a:r>
              <a:rPr lang="nl-BE"/>
              <a:t>2 december 2022</a:t>
            </a:r>
            <a:endParaRPr lang="nl-BE" dirty="0"/>
          </a:p>
        </p:txBody>
      </p:sp>
      <p:sp>
        <p:nvSpPr>
          <p:cNvPr id="5" name="Footer Placeholder 4"/>
          <p:cNvSpPr>
            <a:spLocks noGrp="1"/>
          </p:cNvSpPr>
          <p:nvPr>
            <p:ph type="ftr" sz="quarter" idx="3"/>
          </p:nvPr>
        </p:nvSpPr>
        <p:spPr>
          <a:xfrm>
            <a:off x="2288674" y="6373019"/>
            <a:ext cx="6192253" cy="365125"/>
          </a:xfrm>
          <a:prstGeom prst="rect">
            <a:avLst/>
          </a:prstGeom>
        </p:spPr>
        <p:txBody>
          <a:bodyPr vert="horz" lIns="0" tIns="0" rIns="0" bIns="0" rtlCol="0" anchor="ctr"/>
          <a:lstStyle>
            <a:lvl1pPr algn="l">
              <a:defRPr sz="1100" b="1">
                <a:solidFill>
                  <a:schemeClr val="bg1"/>
                </a:solidFill>
              </a:defRPr>
            </a:lvl1pPr>
          </a:lstStyle>
          <a:p>
            <a:endParaRPr lang="nl-BE" dirty="0"/>
          </a:p>
        </p:txBody>
      </p:sp>
      <p:sp>
        <p:nvSpPr>
          <p:cNvPr id="6" name="Slide Number Placeholder 5"/>
          <p:cNvSpPr>
            <a:spLocks noGrp="1"/>
          </p:cNvSpPr>
          <p:nvPr>
            <p:ph type="sldNum" sz="quarter" idx="4"/>
          </p:nvPr>
        </p:nvSpPr>
        <p:spPr>
          <a:xfrm>
            <a:off x="11474437" y="6373019"/>
            <a:ext cx="615952" cy="365125"/>
          </a:xfrm>
          <a:prstGeom prst="rect">
            <a:avLst/>
          </a:prstGeom>
        </p:spPr>
        <p:txBody>
          <a:bodyPr vert="horz" lIns="0" tIns="0" rIns="0" bIns="0" rtlCol="0" anchor="ctr"/>
          <a:lstStyle>
            <a:lvl1pPr algn="ctr">
              <a:defRPr sz="1100" b="1">
                <a:solidFill>
                  <a:schemeClr val="bg1"/>
                </a:solidFill>
              </a:defRPr>
            </a:lvl1pPr>
          </a:lstStyle>
          <a:p>
            <a:fld id="{76964E9C-6CCF-44EB-90C2-C6706B7EEBD3}" type="slidenum">
              <a:rPr lang="nl-BE" smtClean="0"/>
              <a:pPr/>
              <a:t>‹nr.›</a:t>
            </a:fld>
            <a:endParaRPr lang="nl-BE" dirty="0"/>
          </a:p>
        </p:txBody>
      </p:sp>
    </p:spTree>
    <p:extLst>
      <p:ext uri="{BB962C8B-B14F-4D97-AF65-F5344CB8AC3E}">
        <p14:creationId xmlns:p14="http://schemas.microsoft.com/office/powerpoint/2010/main" val="121933310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Lst>
  <p:hf sldNum="0" hdr="0" ftr="0"/>
  <p:txStyles>
    <p:titleStyle>
      <a:lvl1pPr algn="l" defTabSz="914400" rtl="0" eaLnBrk="1" latinLnBrk="0" hangingPunct="1">
        <a:lnSpc>
          <a:spcPct val="95000"/>
        </a:lnSpc>
        <a:spcBef>
          <a:spcPct val="0"/>
        </a:spcBef>
        <a:buNone/>
        <a:defRPr sz="2500" b="1" kern="1200">
          <a:solidFill>
            <a:schemeClr val="tx1"/>
          </a:solidFill>
          <a:latin typeface="+mj-lt"/>
          <a:ea typeface="+mj-ea"/>
          <a:cs typeface="+mj-cs"/>
        </a:defRPr>
      </a:lvl1pPr>
    </p:titleStyle>
    <p:bodyStyle>
      <a:lvl1pPr marL="36000" indent="-36000" algn="l" defTabSz="914400" rtl="0" eaLnBrk="1" latinLnBrk="0" hangingPunct="1">
        <a:lnSpc>
          <a:spcPct val="126000"/>
        </a:lnSpc>
        <a:spcBef>
          <a:spcPts val="500"/>
        </a:spcBef>
        <a:buClr>
          <a:schemeClr val="bg1"/>
        </a:buClr>
        <a:buSzPct val="25000"/>
        <a:buFont typeface="Arial" panose="020B0604020202020204" pitchFamily="34" charset="0"/>
        <a:buChar char="•"/>
        <a:defRPr sz="1800" kern="1200">
          <a:solidFill>
            <a:schemeClr val="tx1"/>
          </a:solidFill>
          <a:latin typeface="+mn-lt"/>
          <a:ea typeface="+mn-ea"/>
          <a:cs typeface="+mn-cs"/>
        </a:defRPr>
      </a:lvl1pPr>
      <a:lvl2pPr marL="36000" indent="-36000" algn="l" defTabSz="914400" rtl="0" eaLnBrk="1" latinLnBrk="0" hangingPunct="1">
        <a:lnSpc>
          <a:spcPct val="126000"/>
        </a:lnSpc>
        <a:spcBef>
          <a:spcPts val="700"/>
        </a:spcBef>
        <a:buClr>
          <a:schemeClr val="bg1"/>
        </a:buClr>
        <a:buSzPct val="25000"/>
        <a:buFont typeface="Arial" panose="020B0604020202020204" pitchFamily="34" charset="0"/>
        <a:buChar char="•"/>
        <a:defRPr sz="1800" b="1" kern="1200">
          <a:solidFill>
            <a:schemeClr val="tx2"/>
          </a:solidFill>
          <a:latin typeface="+mn-lt"/>
          <a:ea typeface="+mn-ea"/>
          <a:cs typeface="+mn-cs"/>
        </a:defRPr>
      </a:lvl2pPr>
      <a:lvl3pPr marL="190800" indent="-154800" algn="l" defTabSz="914400" rtl="0" eaLnBrk="1" latinLnBrk="0" hangingPunct="1">
        <a:lnSpc>
          <a:spcPct val="126000"/>
        </a:lnSpc>
        <a:spcBef>
          <a:spcPts val="500"/>
        </a:spcBef>
        <a:buClr>
          <a:schemeClr val="tx2"/>
        </a:buClr>
        <a:buSzPct val="85000"/>
        <a:buFont typeface="Arial" panose="020B0604020202020204" pitchFamily="34" charset="0"/>
        <a:buChar char="•"/>
        <a:defRPr sz="1800" kern="1200">
          <a:solidFill>
            <a:schemeClr val="tx1"/>
          </a:solidFill>
          <a:latin typeface="+mn-lt"/>
          <a:ea typeface="+mn-ea"/>
          <a:cs typeface="+mn-cs"/>
        </a:defRPr>
      </a:lvl3pPr>
      <a:lvl4pPr marL="381600" indent="-190800" algn="l" defTabSz="914400" rtl="0" eaLnBrk="1" latinLnBrk="0" hangingPunct="1">
        <a:lnSpc>
          <a:spcPct val="126000"/>
        </a:lnSpc>
        <a:spcBef>
          <a:spcPts val="300"/>
        </a:spcBef>
        <a:buFont typeface="Trebuchet MS" panose="020B0603020202020204" pitchFamily="34" charset="0"/>
        <a:buChar char="−"/>
        <a:defRPr sz="1800" kern="1200">
          <a:solidFill>
            <a:schemeClr val="tx1"/>
          </a:solidFill>
          <a:latin typeface="+mn-lt"/>
          <a:ea typeface="+mn-ea"/>
          <a:cs typeface="+mn-cs"/>
        </a:defRPr>
      </a:lvl4pPr>
      <a:lvl5pPr marL="572400" indent="-190800" algn="l" defTabSz="914400" rtl="0" eaLnBrk="1" latinLnBrk="0" hangingPunct="1">
        <a:lnSpc>
          <a:spcPct val="105000"/>
        </a:lnSpc>
        <a:spcBef>
          <a:spcPts val="300"/>
        </a:spcBef>
        <a:buClr>
          <a:schemeClr val="accent3"/>
        </a:buClr>
        <a:buFont typeface="Trebuchet MS" panose="020B0603020202020204" pitchFamily="34" charset="0"/>
        <a:buChar char="&g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58848" y="215444"/>
            <a:ext cx="10272000" cy="812977"/>
          </a:xfrm>
          <a:prstGeom prst="rect">
            <a:avLst/>
          </a:prstGeom>
          <a:noFill/>
        </p:spPr>
        <p:txBody>
          <a:bodyPr vert="horz" lIns="0" tIns="0" rIns="0" bIns="0" rtlCol="0" anchor="b" anchorCtr="0">
            <a:normAutofit/>
          </a:bodyPr>
          <a:lstStyle/>
          <a:p>
            <a:r>
              <a:rPr lang="nl-NL" dirty="0"/>
              <a:t>Klik om de stijl te bewerken</a:t>
            </a:r>
            <a:endParaRPr lang="en-US" dirty="0"/>
          </a:p>
        </p:txBody>
      </p:sp>
      <p:sp>
        <p:nvSpPr>
          <p:cNvPr id="3" name="Text Placeholder 2"/>
          <p:cNvSpPr>
            <a:spLocks noGrp="1"/>
          </p:cNvSpPr>
          <p:nvPr>
            <p:ph type="body" idx="1"/>
          </p:nvPr>
        </p:nvSpPr>
        <p:spPr>
          <a:xfrm>
            <a:off x="1370145" y="1610428"/>
            <a:ext cx="9312000" cy="4104000"/>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8673432" y="6373019"/>
            <a:ext cx="1308768" cy="365125"/>
          </a:xfrm>
          <a:prstGeom prst="rect">
            <a:avLst/>
          </a:prstGeom>
        </p:spPr>
        <p:txBody>
          <a:bodyPr vert="horz" lIns="0" tIns="0" rIns="0" bIns="0" rtlCol="0" anchor="ctr"/>
          <a:lstStyle>
            <a:lvl1pPr algn="r">
              <a:defRPr sz="900" b="0">
                <a:solidFill>
                  <a:schemeClr val="bg1"/>
                </a:solidFill>
              </a:defRPr>
            </a:lvl1pPr>
          </a:lstStyle>
          <a:p>
            <a:r>
              <a:rPr lang="nl-BE"/>
              <a:t>2 december 2022</a:t>
            </a:r>
            <a:endParaRPr lang="nl-BE" dirty="0"/>
          </a:p>
        </p:txBody>
      </p:sp>
      <p:sp>
        <p:nvSpPr>
          <p:cNvPr id="5" name="Footer Placeholder 4"/>
          <p:cNvSpPr>
            <a:spLocks noGrp="1"/>
          </p:cNvSpPr>
          <p:nvPr>
            <p:ph type="ftr" sz="quarter" idx="3"/>
          </p:nvPr>
        </p:nvSpPr>
        <p:spPr>
          <a:xfrm>
            <a:off x="2288674" y="6373019"/>
            <a:ext cx="6192253" cy="365125"/>
          </a:xfrm>
          <a:prstGeom prst="rect">
            <a:avLst/>
          </a:prstGeom>
        </p:spPr>
        <p:txBody>
          <a:bodyPr vert="horz" lIns="0" tIns="0" rIns="0" bIns="0" rtlCol="0" anchor="ctr"/>
          <a:lstStyle>
            <a:lvl1pPr algn="l">
              <a:defRPr sz="1100" b="1">
                <a:solidFill>
                  <a:schemeClr val="bg1"/>
                </a:solidFill>
              </a:defRPr>
            </a:lvl1pPr>
          </a:lstStyle>
          <a:p>
            <a:endParaRPr lang="nl-BE" dirty="0"/>
          </a:p>
        </p:txBody>
      </p:sp>
      <p:sp>
        <p:nvSpPr>
          <p:cNvPr id="6" name="Slide Number Placeholder 5"/>
          <p:cNvSpPr>
            <a:spLocks noGrp="1"/>
          </p:cNvSpPr>
          <p:nvPr>
            <p:ph type="sldNum" sz="quarter" idx="4"/>
          </p:nvPr>
        </p:nvSpPr>
        <p:spPr>
          <a:xfrm>
            <a:off x="11474437" y="6373019"/>
            <a:ext cx="615952" cy="365125"/>
          </a:xfrm>
          <a:prstGeom prst="rect">
            <a:avLst/>
          </a:prstGeom>
        </p:spPr>
        <p:txBody>
          <a:bodyPr vert="horz" lIns="0" tIns="0" rIns="0" bIns="0" rtlCol="0" anchor="ctr"/>
          <a:lstStyle>
            <a:lvl1pPr algn="ctr">
              <a:defRPr sz="1100" b="1">
                <a:solidFill>
                  <a:schemeClr val="bg1"/>
                </a:solidFill>
              </a:defRPr>
            </a:lvl1pPr>
          </a:lstStyle>
          <a:p>
            <a:fld id="{76964E9C-6CCF-44EB-90C2-C6706B7EEBD3}" type="slidenum">
              <a:rPr lang="nl-BE" smtClean="0"/>
              <a:pPr/>
              <a:t>‹nr.›</a:t>
            </a:fld>
            <a:endParaRPr lang="nl-BE" dirty="0"/>
          </a:p>
        </p:txBody>
      </p:sp>
    </p:spTree>
    <p:extLst>
      <p:ext uri="{BB962C8B-B14F-4D97-AF65-F5344CB8AC3E}">
        <p14:creationId xmlns:p14="http://schemas.microsoft.com/office/powerpoint/2010/main" val="2245178840"/>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Lst>
  <p:hf sldNum="0" hdr="0" ftr="0"/>
  <p:txStyles>
    <p:titleStyle>
      <a:lvl1pPr algn="l" defTabSz="914400" rtl="0" eaLnBrk="1" latinLnBrk="0" hangingPunct="1">
        <a:lnSpc>
          <a:spcPct val="95000"/>
        </a:lnSpc>
        <a:spcBef>
          <a:spcPct val="0"/>
        </a:spcBef>
        <a:buNone/>
        <a:defRPr sz="2500" b="1" kern="1200">
          <a:solidFill>
            <a:schemeClr val="tx1"/>
          </a:solidFill>
          <a:latin typeface="+mj-lt"/>
          <a:ea typeface="+mj-ea"/>
          <a:cs typeface="+mj-cs"/>
        </a:defRPr>
      </a:lvl1pPr>
    </p:titleStyle>
    <p:bodyStyle>
      <a:lvl1pPr marL="36000" indent="-36000" algn="l" defTabSz="914400" rtl="0" eaLnBrk="1" latinLnBrk="0" hangingPunct="1">
        <a:lnSpc>
          <a:spcPct val="126000"/>
        </a:lnSpc>
        <a:spcBef>
          <a:spcPts val="500"/>
        </a:spcBef>
        <a:buClr>
          <a:schemeClr val="bg1"/>
        </a:buClr>
        <a:buSzPct val="25000"/>
        <a:buFont typeface="Arial" panose="020B0604020202020204" pitchFamily="34" charset="0"/>
        <a:buChar char="•"/>
        <a:defRPr sz="1800" kern="1200">
          <a:solidFill>
            <a:schemeClr val="tx1"/>
          </a:solidFill>
          <a:latin typeface="+mn-lt"/>
          <a:ea typeface="+mn-ea"/>
          <a:cs typeface="+mn-cs"/>
        </a:defRPr>
      </a:lvl1pPr>
      <a:lvl2pPr marL="36000" indent="-36000" algn="l" defTabSz="914400" rtl="0" eaLnBrk="1" latinLnBrk="0" hangingPunct="1">
        <a:lnSpc>
          <a:spcPct val="126000"/>
        </a:lnSpc>
        <a:spcBef>
          <a:spcPts val="700"/>
        </a:spcBef>
        <a:buClr>
          <a:schemeClr val="bg1"/>
        </a:buClr>
        <a:buSzPct val="25000"/>
        <a:buFont typeface="Arial" panose="020B0604020202020204" pitchFamily="34" charset="0"/>
        <a:buChar char="•"/>
        <a:defRPr sz="1800" b="1" kern="1200">
          <a:solidFill>
            <a:schemeClr val="tx2"/>
          </a:solidFill>
          <a:latin typeface="+mn-lt"/>
          <a:ea typeface="+mn-ea"/>
          <a:cs typeface="+mn-cs"/>
        </a:defRPr>
      </a:lvl2pPr>
      <a:lvl3pPr marL="190800" indent="-154800" algn="l" defTabSz="914400" rtl="0" eaLnBrk="1" latinLnBrk="0" hangingPunct="1">
        <a:lnSpc>
          <a:spcPct val="126000"/>
        </a:lnSpc>
        <a:spcBef>
          <a:spcPts val="500"/>
        </a:spcBef>
        <a:buClr>
          <a:schemeClr val="tx2"/>
        </a:buClr>
        <a:buSzPct val="85000"/>
        <a:buFont typeface="Arial" panose="020B0604020202020204" pitchFamily="34" charset="0"/>
        <a:buChar char="•"/>
        <a:defRPr sz="1800" kern="1200">
          <a:solidFill>
            <a:schemeClr val="tx1"/>
          </a:solidFill>
          <a:latin typeface="+mn-lt"/>
          <a:ea typeface="+mn-ea"/>
          <a:cs typeface="+mn-cs"/>
        </a:defRPr>
      </a:lvl3pPr>
      <a:lvl4pPr marL="381600" indent="-190800" algn="l" defTabSz="914400" rtl="0" eaLnBrk="1" latinLnBrk="0" hangingPunct="1">
        <a:lnSpc>
          <a:spcPct val="126000"/>
        </a:lnSpc>
        <a:spcBef>
          <a:spcPts val="300"/>
        </a:spcBef>
        <a:buFont typeface="Trebuchet MS" panose="020B0603020202020204" pitchFamily="34" charset="0"/>
        <a:buChar char="−"/>
        <a:defRPr sz="1800" kern="1200">
          <a:solidFill>
            <a:schemeClr val="tx1"/>
          </a:solidFill>
          <a:latin typeface="+mn-lt"/>
          <a:ea typeface="+mn-ea"/>
          <a:cs typeface="+mn-cs"/>
        </a:defRPr>
      </a:lvl4pPr>
      <a:lvl5pPr marL="572400" indent="-190800" algn="l" defTabSz="914400" rtl="0" eaLnBrk="1" latinLnBrk="0" hangingPunct="1">
        <a:lnSpc>
          <a:spcPct val="105000"/>
        </a:lnSpc>
        <a:spcBef>
          <a:spcPts val="300"/>
        </a:spcBef>
        <a:buClr>
          <a:schemeClr val="accent3"/>
        </a:buClr>
        <a:buFont typeface="Trebuchet MS" panose="020B0603020202020204" pitchFamily="34" charset="0"/>
        <a:buChar char="&g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58848" y="215444"/>
            <a:ext cx="10272000" cy="812977"/>
          </a:xfrm>
          <a:prstGeom prst="rect">
            <a:avLst/>
          </a:prstGeom>
          <a:noFill/>
        </p:spPr>
        <p:txBody>
          <a:bodyPr vert="horz" lIns="0" tIns="0" rIns="0" bIns="0" rtlCol="0" anchor="b" anchorCtr="0">
            <a:normAutofit/>
          </a:bodyPr>
          <a:lstStyle/>
          <a:p>
            <a:r>
              <a:rPr lang="nl-NL" dirty="0"/>
              <a:t>Klik om de stijl te bewerken</a:t>
            </a:r>
            <a:endParaRPr lang="en-US" dirty="0"/>
          </a:p>
        </p:txBody>
      </p:sp>
      <p:sp>
        <p:nvSpPr>
          <p:cNvPr id="3" name="Text Placeholder 2"/>
          <p:cNvSpPr>
            <a:spLocks noGrp="1"/>
          </p:cNvSpPr>
          <p:nvPr>
            <p:ph type="body" idx="1"/>
          </p:nvPr>
        </p:nvSpPr>
        <p:spPr>
          <a:xfrm>
            <a:off x="1370145" y="1610428"/>
            <a:ext cx="9312000" cy="4104000"/>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2703685734"/>
      </p:ext>
    </p:extLst>
  </p:cSld>
  <p:clrMap bg1="lt1" tx1="dk1" bg2="lt2" tx2="dk2" accent1="accent1" accent2="accent2" accent3="accent3" accent4="accent4" accent5="accent5" accent6="accent6" hlink="hlink" folHlink="folHlink"/>
  <p:sldLayoutIdLst>
    <p:sldLayoutId id="2147483836" r:id="rId1"/>
  </p:sldLayoutIdLst>
  <p:hf sldNum="0" hdr="0" ftr="0"/>
  <p:txStyles>
    <p:titleStyle>
      <a:lvl1pPr algn="l" defTabSz="914400" rtl="0" eaLnBrk="1" latinLnBrk="0" hangingPunct="1">
        <a:lnSpc>
          <a:spcPct val="95000"/>
        </a:lnSpc>
        <a:spcBef>
          <a:spcPct val="0"/>
        </a:spcBef>
        <a:buNone/>
        <a:defRPr sz="2500" b="1" kern="1200">
          <a:solidFill>
            <a:schemeClr val="tx1"/>
          </a:solidFill>
          <a:latin typeface="+mj-lt"/>
          <a:ea typeface="+mj-ea"/>
          <a:cs typeface="+mj-cs"/>
        </a:defRPr>
      </a:lvl1pPr>
    </p:titleStyle>
    <p:bodyStyle>
      <a:lvl1pPr marL="36000" indent="-36000" algn="l" defTabSz="914400" rtl="0" eaLnBrk="1" latinLnBrk="0" hangingPunct="1">
        <a:lnSpc>
          <a:spcPct val="126000"/>
        </a:lnSpc>
        <a:spcBef>
          <a:spcPts val="500"/>
        </a:spcBef>
        <a:buClr>
          <a:schemeClr val="bg1"/>
        </a:buClr>
        <a:buSzPct val="25000"/>
        <a:buFont typeface="Arial" panose="020B0604020202020204" pitchFamily="34" charset="0"/>
        <a:buChar char="•"/>
        <a:defRPr sz="1800" kern="1200">
          <a:solidFill>
            <a:schemeClr val="tx1"/>
          </a:solidFill>
          <a:latin typeface="+mn-lt"/>
          <a:ea typeface="+mn-ea"/>
          <a:cs typeface="+mn-cs"/>
        </a:defRPr>
      </a:lvl1pPr>
      <a:lvl2pPr marL="36000" indent="-36000" algn="l" defTabSz="914400" rtl="0" eaLnBrk="1" latinLnBrk="0" hangingPunct="1">
        <a:lnSpc>
          <a:spcPct val="126000"/>
        </a:lnSpc>
        <a:spcBef>
          <a:spcPts val="700"/>
        </a:spcBef>
        <a:buClr>
          <a:schemeClr val="bg1"/>
        </a:buClr>
        <a:buSzPct val="25000"/>
        <a:buFont typeface="Arial" panose="020B0604020202020204" pitchFamily="34" charset="0"/>
        <a:buChar char="•"/>
        <a:defRPr sz="1800" b="1" kern="1200">
          <a:solidFill>
            <a:schemeClr val="tx2"/>
          </a:solidFill>
          <a:latin typeface="+mn-lt"/>
          <a:ea typeface="+mn-ea"/>
          <a:cs typeface="+mn-cs"/>
        </a:defRPr>
      </a:lvl2pPr>
      <a:lvl3pPr marL="190800" indent="-154800" algn="l" defTabSz="914400" rtl="0" eaLnBrk="1" latinLnBrk="0" hangingPunct="1">
        <a:lnSpc>
          <a:spcPct val="126000"/>
        </a:lnSpc>
        <a:spcBef>
          <a:spcPts val="500"/>
        </a:spcBef>
        <a:buClr>
          <a:schemeClr val="tx2"/>
        </a:buClr>
        <a:buSzPct val="85000"/>
        <a:buFont typeface="Arial" panose="020B0604020202020204" pitchFamily="34" charset="0"/>
        <a:buChar char="•"/>
        <a:defRPr sz="1800" kern="1200">
          <a:solidFill>
            <a:schemeClr val="tx1"/>
          </a:solidFill>
          <a:latin typeface="+mn-lt"/>
          <a:ea typeface="+mn-ea"/>
          <a:cs typeface="+mn-cs"/>
        </a:defRPr>
      </a:lvl3pPr>
      <a:lvl4pPr marL="381600" indent="-190800" algn="l" defTabSz="914400" rtl="0" eaLnBrk="1" latinLnBrk="0" hangingPunct="1">
        <a:lnSpc>
          <a:spcPct val="126000"/>
        </a:lnSpc>
        <a:spcBef>
          <a:spcPts val="300"/>
        </a:spcBef>
        <a:buFont typeface="Trebuchet MS" panose="020B0603020202020204" pitchFamily="34" charset="0"/>
        <a:buChar char="−"/>
        <a:defRPr sz="1800" kern="1200">
          <a:solidFill>
            <a:schemeClr val="tx1"/>
          </a:solidFill>
          <a:latin typeface="+mn-lt"/>
          <a:ea typeface="+mn-ea"/>
          <a:cs typeface="+mn-cs"/>
        </a:defRPr>
      </a:lvl4pPr>
      <a:lvl5pPr marL="572400" indent="-190800" algn="l" defTabSz="914400" rtl="0" eaLnBrk="1" latinLnBrk="0" hangingPunct="1">
        <a:lnSpc>
          <a:spcPct val="105000"/>
        </a:lnSpc>
        <a:spcBef>
          <a:spcPts val="300"/>
        </a:spcBef>
        <a:buClr>
          <a:schemeClr val="accent3"/>
        </a:buClr>
        <a:buFont typeface="Trebuchet MS" panose="020B0603020202020204" pitchFamily="34" charset="0"/>
        <a:buChar char="&g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www.socialworkfuture.org/" TargetMode="External"/><Relationship Id="rId2" Type="http://schemas.openxmlformats.org/officeDocument/2006/relationships/hyperlink" Target="http://www.socialwelfarehistory.com/settlement-houses/origins-of-the-settlement-house-movement/" TargetMode="Externa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hyperlink" Target="https://lavamedia.be/politisering-terug-vanweggeweest-ook-in-het-sociaal-werk" TargetMode="External"/><Relationship Id="rId2" Type="http://schemas.openxmlformats.org/officeDocument/2006/relationships/hyperlink" Target="about:blank" TargetMode="External"/><Relationship Id="rId1" Type="http://schemas.openxmlformats.org/officeDocument/2006/relationships/slideLayout" Target="../slideLayouts/slideLayout13.xml"/><Relationship Id="rId4" Type="http://schemas.openxmlformats.org/officeDocument/2006/relationships/hyperlink" Target="https://www.ifsw.org/what-is-social-work/global-definition-of-social-work/"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6.emf"/><Relationship Id="rId4" Type="http://schemas.openxmlformats.org/officeDocument/2006/relationships/image" Target="../media/image15.emf"/></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emf"/><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image" Target="../media/image21.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hyperlink" Target="mailto:Klaas.poppe@samvzw.be" TargetMode="External"/><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7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A36A"/>
        </a:solidFill>
        <a:effectLst/>
      </p:bgPr>
    </p:bg>
    <p:spTree>
      <p:nvGrpSpPr>
        <p:cNvPr id="1" name=""/>
        <p:cNvGrpSpPr/>
        <p:nvPr/>
      </p:nvGrpSpPr>
      <p:grpSpPr>
        <a:xfrm>
          <a:off x="0" y="0"/>
          <a:ext cx="0" cy="0"/>
          <a:chOff x="0" y="0"/>
          <a:chExt cx="0" cy="0"/>
        </a:xfrm>
      </p:grpSpPr>
      <p:sp useBgFill="1">
        <p:nvSpPr>
          <p:cNvPr id="108" name="Rectangle 8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descr="De zes onmisbare bouwstenen van uw omnichannel-strategie">
            <a:extLst>
              <a:ext uri="{FF2B5EF4-FFF2-40B4-BE49-F238E27FC236}">
                <a16:creationId xmlns:a16="http://schemas.microsoft.com/office/drawing/2014/main" id="{FA08BAD7-8D92-B1B1-338B-64008035F0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39" r="7691" b="-1"/>
          <a:stretch/>
        </p:blipFill>
        <p:spPr bwMode="auto">
          <a:xfrm>
            <a:off x="1091431" y="1258477"/>
            <a:ext cx="4819478" cy="3936606"/>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p:spPr>
      </p:pic>
      <p:sp>
        <p:nvSpPr>
          <p:cNvPr id="109"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3815" y="4326382"/>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CD8A6B"/>
          </a:solidFill>
          <a:ln w="38100" cap="rnd">
            <a:solidFill>
              <a:srgbClr val="CD8A6B"/>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kstvak 6">
            <a:extLst>
              <a:ext uri="{FF2B5EF4-FFF2-40B4-BE49-F238E27FC236}">
                <a16:creationId xmlns:a16="http://schemas.microsoft.com/office/drawing/2014/main" id="{6F480635-51D1-0094-DED2-C119C8E65107}"/>
              </a:ext>
            </a:extLst>
          </p:cNvPr>
          <p:cNvSpPr txBox="1"/>
          <p:nvPr/>
        </p:nvSpPr>
        <p:spPr>
          <a:xfrm>
            <a:off x="6764592" y="1578780"/>
            <a:ext cx="4719482" cy="830997"/>
          </a:xfrm>
          <a:prstGeom prst="rect">
            <a:avLst/>
          </a:prstGeom>
          <a:noFill/>
        </p:spPr>
        <p:txBody>
          <a:bodyPr wrap="square" rtlCol="0">
            <a:spAutoFit/>
          </a:bodyPr>
          <a:lstStyle/>
          <a:p>
            <a:r>
              <a:rPr lang="nl-NL" sz="4800" b="1" dirty="0">
                <a:solidFill>
                  <a:schemeClr val="bg1"/>
                </a:solidFill>
                <a:highlight>
                  <a:srgbClr val="00FF00"/>
                </a:highlight>
                <a:latin typeface="Calibri" panose="020F0502020204030204" pitchFamily="34" charset="0"/>
                <a:cs typeface="Calibri" panose="020F0502020204030204" pitchFamily="34" charset="0"/>
              </a:rPr>
              <a:t>CANO BOUWT!</a:t>
            </a:r>
            <a:endParaRPr lang="nl-BE" sz="4800" b="1" dirty="0">
              <a:solidFill>
                <a:schemeClr val="bg1"/>
              </a:solidFill>
              <a:highlight>
                <a:srgbClr val="00FF00"/>
              </a:highlight>
              <a:latin typeface="Calibri" panose="020F0502020204030204" pitchFamily="34" charset="0"/>
              <a:cs typeface="Calibri" panose="020F0502020204030204" pitchFamily="34" charset="0"/>
            </a:endParaRPr>
          </a:p>
        </p:txBody>
      </p:sp>
      <p:sp>
        <p:nvSpPr>
          <p:cNvPr id="9" name="Tekstvak 8">
            <a:extLst>
              <a:ext uri="{FF2B5EF4-FFF2-40B4-BE49-F238E27FC236}">
                <a16:creationId xmlns:a16="http://schemas.microsoft.com/office/drawing/2014/main" id="{70515A5D-08CD-F6F6-B25F-78835856CC52}"/>
              </a:ext>
            </a:extLst>
          </p:cNvPr>
          <p:cNvSpPr txBox="1"/>
          <p:nvPr/>
        </p:nvSpPr>
        <p:spPr>
          <a:xfrm>
            <a:off x="6764592" y="2471131"/>
            <a:ext cx="4719483" cy="646331"/>
          </a:xfrm>
          <a:prstGeom prst="rect">
            <a:avLst/>
          </a:prstGeom>
          <a:noFill/>
        </p:spPr>
        <p:txBody>
          <a:bodyPr wrap="square" rtlCol="0">
            <a:spAutoFit/>
          </a:bodyPr>
          <a:lstStyle/>
          <a:p>
            <a:r>
              <a:rPr lang="nl-NL" sz="3600" b="1" dirty="0">
                <a:solidFill>
                  <a:schemeClr val="bg1"/>
                </a:solidFill>
                <a:highlight>
                  <a:srgbClr val="00FF00"/>
                </a:highlight>
                <a:latin typeface="Calibri" panose="020F0502020204030204" pitchFamily="34" charset="0"/>
                <a:cs typeface="Calibri" panose="020F0502020204030204" pitchFamily="34" charset="0"/>
              </a:rPr>
              <a:t>aan een gelijke toegang </a:t>
            </a:r>
            <a:endParaRPr lang="nl-BE" sz="3600" b="1" dirty="0">
              <a:solidFill>
                <a:schemeClr val="bg1"/>
              </a:solidFill>
              <a:highlight>
                <a:srgbClr val="00FF00"/>
              </a:highlight>
              <a:latin typeface="Calibri" panose="020F0502020204030204" pitchFamily="34" charset="0"/>
              <a:cs typeface="Calibri" panose="020F0502020204030204" pitchFamily="34" charset="0"/>
            </a:endParaRPr>
          </a:p>
        </p:txBody>
      </p:sp>
      <p:sp>
        <p:nvSpPr>
          <p:cNvPr id="10" name="Tekstvak 9">
            <a:extLst>
              <a:ext uri="{FF2B5EF4-FFF2-40B4-BE49-F238E27FC236}">
                <a16:creationId xmlns:a16="http://schemas.microsoft.com/office/drawing/2014/main" id="{19303041-0C01-02DC-F559-C33FA83900F4}"/>
              </a:ext>
            </a:extLst>
          </p:cNvPr>
          <p:cNvSpPr txBox="1"/>
          <p:nvPr/>
        </p:nvSpPr>
        <p:spPr>
          <a:xfrm>
            <a:off x="6764592" y="3169994"/>
            <a:ext cx="4949556" cy="646331"/>
          </a:xfrm>
          <a:prstGeom prst="rect">
            <a:avLst/>
          </a:prstGeom>
          <a:noFill/>
        </p:spPr>
        <p:txBody>
          <a:bodyPr wrap="square" rtlCol="0">
            <a:spAutoFit/>
          </a:bodyPr>
          <a:lstStyle/>
          <a:p>
            <a:r>
              <a:rPr lang="nl-NL" sz="3600" b="1" dirty="0">
                <a:solidFill>
                  <a:schemeClr val="bg1"/>
                </a:solidFill>
                <a:highlight>
                  <a:srgbClr val="00FF00"/>
                </a:highlight>
                <a:latin typeface="Calibri" panose="020F0502020204030204" pitchFamily="34" charset="0"/>
                <a:cs typeface="Calibri" panose="020F0502020204030204" pitchFamily="34" charset="0"/>
              </a:rPr>
              <a:t>tot sociale grondrechten </a:t>
            </a:r>
            <a:endParaRPr lang="nl-BE" sz="3600" b="1" dirty="0">
              <a:solidFill>
                <a:schemeClr val="bg1"/>
              </a:solidFill>
              <a:highlight>
                <a:srgbClr val="00FF00"/>
              </a:highlight>
              <a:latin typeface="Calibri" panose="020F0502020204030204" pitchFamily="34" charset="0"/>
              <a:cs typeface="Calibri" panose="020F0502020204030204" pitchFamily="34" charset="0"/>
            </a:endParaRPr>
          </a:p>
        </p:txBody>
      </p:sp>
      <p:pic>
        <p:nvPicPr>
          <p:cNvPr id="12" name="Picture 181447067">
            <a:extLst>
              <a:ext uri="{FF2B5EF4-FFF2-40B4-BE49-F238E27FC236}">
                <a16:creationId xmlns:a16="http://schemas.microsoft.com/office/drawing/2014/main" id="{4B1525C4-4443-5398-383D-8EC0AAFF71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5359" y="4741183"/>
            <a:ext cx="2076474" cy="1161585"/>
          </a:xfrm>
          <a:prstGeom prst="rect">
            <a:avLst/>
          </a:prstGeom>
        </p:spPr>
      </p:pic>
      <p:sp>
        <p:nvSpPr>
          <p:cNvPr id="44" name="Tekstvak 43">
            <a:extLst>
              <a:ext uri="{FF2B5EF4-FFF2-40B4-BE49-F238E27FC236}">
                <a16:creationId xmlns:a16="http://schemas.microsoft.com/office/drawing/2014/main" id="{EFF58029-3A67-3FC2-28BC-4D1B32F7DC05}"/>
              </a:ext>
            </a:extLst>
          </p:cNvPr>
          <p:cNvSpPr txBox="1"/>
          <p:nvPr/>
        </p:nvSpPr>
        <p:spPr>
          <a:xfrm>
            <a:off x="6870647" y="4964251"/>
            <a:ext cx="4119716" cy="461665"/>
          </a:xfrm>
          <a:prstGeom prst="rect">
            <a:avLst/>
          </a:prstGeom>
          <a:noFill/>
        </p:spPr>
        <p:txBody>
          <a:bodyPr wrap="square" rtlCol="0">
            <a:spAutoFit/>
          </a:bodyPr>
          <a:lstStyle/>
          <a:p>
            <a:r>
              <a:rPr lang="nl-NL" sz="2400" b="1" dirty="0">
                <a:solidFill>
                  <a:schemeClr val="bg1"/>
                </a:solidFill>
                <a:highlight>
                  <a:srgbClr val="00FF00"/>
                </a:highlight>
                <a:latin typeface="Calibri" panose="020F0502020204030204" pitchFamily="34" charset="0"/>
                <a:cs typeface="Calibri" panose="020F0502020204030204" pitchFamily="34" charset="0"/>
              </a:rPr>
              <a:t>STUDIEDAG </a:t>
            </a:r>
          </a:p>
        </p:txBody>
      </p:sp>
      <p:sp>
        <p:nvSpPr>
          <p:cNvPr id="49" name="Tekstvak 48">
            <a:extLst>
              <a:ext uri="{FF2B5EF4-FFF2-40B4-BE49-F238E27FC236}">
                <a16:creationId xmlns:a16="http://schemas.microsoft.com/office/drawing/2014/main" id="{BB52DCE1-7215-FD3A-6658-C45A5F436A84}"/>
              </a:ext>
            </a:extLst>
          </p:cNvPr>
          <p:cNvSpPr txBox="1"/>
          <p:nvPr/>
        </p:nvSpPr>
        <p:spPr>
          <a:xfrm>
            <a:off x="6862916" y="5441103"/>
            <a:ext cx="3145064" cy="461665"/>
          </a:xfrm>
          <a:prstGeom prst="rect">
            <a:avLst/>
          </a:prstGeom>
          <a:noFill/>
        </p:spPr>
        <p:txBody>
          <a:bodyPr wrap="square" rtlCol="0">
            <a:spAutoFit/>
          </a:bodyPr>
          <a:lstStyle/>
          <a:p>
            <a:r>
              <a:rPr lang="nl-NL" sz="2400" b="1" dirty="0">
                <a:solidFill>
                  <a:schemeClr val="bg1"/>
                </a:solidFill>
                <a:highlight>
                  <a:srgbClr val="00FF00"/>
                </a:highlight>
                <a:latin typeface="Calibri" panose="020F0502020204030204" pitchFamily="34" charset="0"/>
                <a:cs typeface="Calibri" panose="020F0502020204030204" pitchFamily="34" charset="0"/>
              </a:rPr>
              <a:t>2 december 2022</a:t>
            </a:r>
            <a:endParaRPr lang="nl-BE" sz="2400" b="1" dirty="0">
              <a:solidFill>
                <a:schemeClr val="bg1"/>
              </a:solidFill>
              <a:highlight>
                <a:srgbClr val="00FF00"/>
              </a:highlight>
              <a:latin typeface="Calibri" panose="020F0502020204030204" pitchFamily="34" charset="0"/>
              <a:cs typeface="Calibri" panose="020F0502020204030204" pitchFamily="34" charset="0"/>
            </a:endParaRPr>
          </a:p>
        </p:txBody>
      </p:sp>
      <p:sp>
        <p:nvSpPr>
          <p:cNvPr id="51" name="AutoShape 2" descr="Home">
            <a:extLst>
              <a:ext uri="{FF2B5EF4-FFF2-40B4-BE49-F238E27FC236}">
                <a16:creationId xmlns:a16="http://schemas.microsoft.com/office/drawing/2014/main" id="{F5A53B4C-DC93-0C14-B380-910E7DAFC03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56" name="Graphic 55">
            <a:extLst>
              <a:ext uri="{FF2B5EF4-FFF2-40B4-BE49-F238E27FC236}">
                <a16:creationId xmlns:a16="http://schemas.microsoft.com/office/drawing/2014/main" id="{2169292D-3114-A872-E5C2-841FCD49B6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7879" y="5908844"/>
            <a:ext cx="1686582" cy="359180"/>
          </a:xfrm>
          <a:prstGeom prst="rect">
            <a:avLst/>
          </a:prstGeom>
        </p:spPr>
      </p:pic>
      <p:pic>
        <p:nvPicPr>
          <p:cNvPr id="61" name="Afbeelding 60" descr="Afbeelding met tekst&#10;&#10;Automatisch gegenereerde beschrijving">
            <a:extLst>
              <a:ext uri="{FF2B5EF4-FFF2-40B4-BE49-F238E27FC236}">
                <a16:creationId xmlns:a16="http://schemas.microsoft.com/office/drawing/2014/main" id="{FF87346A-ED08-0054-5D16-A4F75EA915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134" y="5677582"/>
            <a:ext cx="1948883" cy="821704"/>
          </a:xfrm>
          <a:prstGeom prst="rect">
            <a:avLst/>
          </a:prstGeom>
        </p:spPr>
      </p:pic>
    </p:spTree>
    <p:extLst>
      <p:ext uri="{BB962C8B-B14F-4D97-AF65-F5344CB8AC3E}">
        <p14:creationId xmlns:p14="http://schemas.microsoft.com/office/powerpoint/2010/main" val="2429686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A36A"/>
        </a:solidFill>
        <a:effectLst/>
      </p:bgPr>
    </p:bg>
    <p:spTree>
      <p:nvGrpSpPr>
        <p:cNvPr id="1" name=""/>
        <p:cNvGrpSpPr/>
        <p:nvPr/>
      </p:nvGrpSpPr>
      <p:grpSpPr>
        <a:xfrm>
          <a:off x="0" y="0"/>
          <a:ext cx="0" cy="0"/>
          <a:chOff x="0" y="0"/>
          <a:chExt cx="0" cy="0"/>
        </a:xfrm>
      </p:grpSpPr>
      <p:sp useBgFill="1">
        <p:nvSpPr>
          <p:cNvPr id="108" name="Rectangle 8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descr="De zes onmisbare bouwstenen van uw omnichannel-strategie">
            <a:extLst>
              <a:ext uri="{FF2B5EF4-FFF2-40B4-BE49-F238E27FC236}">
                <a16:creationId xmlns:a16="http://schemas.microsoft.com/office/drawing/2014/main" id="{FA08BAD7-8D92-B1B1-338B-64008035F0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39" r="7691" b="-1"/>
          <a:stretch/>
        </p:blipFill>
        <p:spPr bwMode="auto">
          <a:xfrm>
            <a:off x="1091431" y="1258477"/>
            <a:ext cx="4819478" cy="3936606"/>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p:spPr>
      </p:pic>
      <p:sp>
        <p:nvSpPr>
          <p:cNvPr id="109"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3815" y="4326382"/>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CD8A6B"/>
          </a:solidFill>
          <a:ln w="38100" cap="rnd">
            <a:solidFill>
              <a:srgbClr val="CD8A6B"/>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kstvak 6">
            <a:extLst>
              <a:ext uri="{FF2B5EF4-FFF2-40B4-BE49-F238E27FC236}">
                <a16:creationId xmlns:a16="http://schemas.microsoft.com/office/drawing/2014/main" id="{6F480635-51D1-0094-DED2-C119C8E65107}"/>
              </a:ext>
            </a:extLst>
          </p:cNvPr>
          <p:cNvSpPr txBox="1"/>
          <p:nvPr/>
        </p:nvSpPr>
        <p:spPr>
          <a:xfrm>
            <a:off x="6764592" y="1578780"/>
            <a:ext cx="4719482" cy="830997"/>
          </a:xfrm>
          <a:prstGeom prst="rect">
            <a:avLst/>
          </a:prstGeom>
          <a:noFill/>
        </p:spPr>
        <p:txBody>
          <a:bodyPr wrap="square" rtlCol="0">
            <a:spAutoFit/>
          </a:bodyPr>
          <a:lstStyle/>
          <a:p>
            <a:r>
              <a:rPr lang="nl-NL" sz="4800" b="1" dirty="0">
                <a:solidFill>
                  <a:schemeClr val="bg1"/>
                </a:solidFill>
                <a:highlight>
                  <a:srgbClr val="00FF00"/>
                </a:highlight>
                <a:latin typeface="Calibri" panose="020F0502020204030204" pitchFamily="34" charset="0"/>
                <a:cs typeface="Calibri" panose="020F0502020204030204" pitchFamily="34" charset="0"/>
              </a:rPr>
              <a:t>CANO BOUWT!</a:t>
            </a:r>
            <a:endParaRPr lang="nl-BE" sz="4800" b="1" dirty="0">
              <a:solidFill>
                <a:schemeClr val="bg1"/>
              </a:solidFill>
              <a:highlight>
                <a:srgbClr val="00FF00"/>
              </a:highlight>
              <a:latin typeface="Calibri" panose="020F0502020204030204" pitchFamily="34" charset="0"/>
              <a:cs typeface="Calibri" panose="020F0502020204030204" pitchFamily="34" charset="0"/>
            </a:endParaRPr>
          </a:p>
        </p:txBody>
      </p:sp>
      <p:sp>
        <p:nvSpPr>
          <p:cNvPr id="9" name="Tekstvak 8">
            <a:extLst>
              <a:ext uri="{FF2B5EF4-FFF2-40B4-BE49-F238E27FC236}">
                <a16:creationId xmlns:a16="http://schemas.microsoft.com/office/drawing/2014/main" id="{70515A5D-08CD-F6F6-B25F-78835856CC52}"/>
              </a:ext>
            </a:extLst>
          </p:cNvPr>
          <p:cNvSpPr txBox="1"/>
          <p:nvPr/>
        </p:nvSpPr>
        <p:spPr>
          <a:xfrm>
            <a:off x="6764592" y="2471131"/>
            <a:ext cx="4719483" cy="646331"/>
          </a:xfrm>
          <a:prstGeom prst="rect">
            <a:avLst/>
          </a:prstGeom>
          <a:noFill/>
        </p:spPr>
        <p:txBody>
          <a:bodyPr wrap="square" rtlCol="0">
            <a:spAutoFit/>
          </a:bodyPr>
          <a:lstStyle/>
          <a:p>
            <a:r>
              <a:rPr lang="nl-NL" sz="3600" b="1" dirty="0">
                <a:solidFill>
                  <a:schemeClr val="bg1"/>
                </a:solidFill>
                <a:highlight>
                  <a:srgbClr val="00FF00"/>
                </a:highlight>
                <a:latin typeface="Calibri" panose="020F0502020204030204" pitchFamily="34" charset="0"/>
                <a:cs typeface="Calibri" panose="020F0502020204030204" pitchFamily="34" charset="0"/>
              </a:rPr>
              <a:t>aan een gelijke toegang </a:t>
            </a:r>
            <a:endParaRPr lang="nl-BE" sz="3600" b="1" dirty="0">
              <a:solidFill>
                <a:schemeClr val="bg1"/>
              </a:solidFill>
              <a:highlight>
                <a:srgbClr val="00FF00"/>
              </a:highlight>
              <a:latin typeface="Calibri" panose="020F0502020204030204" pitchFamily="34" charset="0"/>
              <a:cs typeface="Calibri" panose="020F0502020204030204" pitchFamily="34" charset="0"/>
            </a:endParaRPr>
          </a:p>
        </p:txBody>
      </p:sp>
      <p:sp>
        <p:nvSpPr>
          <p:cNvPr id="10" name="Tekstvak 9">
            <a:extLst>
              <a:ext uri="{FF2B5EF4-FFF2-40B4-BE49-F238E27FC236}">
                <a16:creationId xmlns:a16="http://schemas.microsoft.com/office/drawing/2014/main" id="{19303041-0C01-02DC-F559-C33FA83900F4}"/>
              </a:ext>
            </a:extLst>
          </p:cNvPr>
          <p:cNvSpPr txBox="1"/>
          <p:nvPr/>
        </p:nvSpPr>
        <p:spPr>
          <a:xfrm>
            <a:off x="6764592" y="3169994"/>
            <a:ext cx="4949556" cy="646331"/>
          </a:xfrm>
          <a:prstGeom prst="rect">
            <a:avLst/>
          </a:prstGeom>
          <a:noFill/>
        </p:spPr>
        <p:txBody>
          <a:bodyPr wrap="square" rtlCol="0">
            <a:spAutoFit/>
          </a:bodyPr>
          <a:lstStyle/>
          <a:p>
            <a:r>
              <a:rPr lang="nl-NL" sz="3600" b="1" dirty="0">
                <a:solidFill>
                  <a:schemeClr val="bg1"/>
                </a:solidFill>
                <a:highlight>
                  <a:srgbClr val="00FF00"/>
                </a:highlight>
                <a:latin typeface="Calibri" panose="020F0502020204030204" pitchFamily="34" charset="0"/>
                <a:cs typeface="Calibri" panose="020F0502020204030204" pitchFamily="34" charset="0"/>
              </a:rPr>
              <a:t>tot sociale grondrechten </a:t>
            </a:r>
            <a:endParaRPr lang="nl-BE" sz="3600" b="1" dirty="0">
              <a:solidFill>
                <a:schemeClr val="bg1"/>
              </a:solidFill>
              <a:highlight>
                <a:srgbClr val="00FF00"/>
              </a:highlight>
              <a:latin typeface="Calibri" panose="020F0502020204030204" pitchFamily="34" charset="0"/>
              <a:cs typeface="Calibri" panose="020F0502020204030204" pitchFamily="34" charset="0"/>
            </a:endParaRPr>
          </a:p>
        </p:txBody>
      </p:sp>
      <p:pic>
        <p:nvPicPr>
          <p:cNvPr id="12" name="Picture 181447067">
            <a:extLst>
              <a:ext uri="{FF2B5EF4-FFF2-40B4-BE49-F238E27FC236}">
                <a16:creationId xmlns:a16="http://schemas.microsoft.com/office/drawing/2014/main" id="{4B1525C4-4443-5398-383D-8EC0AAFF71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8259" y="5321975"/>
            <a:ext cx="2076474" cy="1161585"/>
          </a:xfrm>
          <a:prstGeom prst="rect">
            <a:avLst/>
          </a:prstGeom>
        </p:spPr>
      </p:pic>
      <p:sp>
        <p:nvSpPr>
          <p:cNvPr id="44" name="Tekstvak 43">
            <a:extLst>
              <a:ext uri="{FF2B5EF4-FFF2-40B4-BE49-F238E27FC236}">
                <a16:creationId xmlns:a16="http://schemas.microsoft.com/office/drawing/2014/main" id="{EFF58029-3A67-3FC2-28BC-4D1B32F7DC05}"/>
              </a:ext>
            </a:extLst>
          </p:cNvPr>
          <p:cNvSpPr txBox="1"/>
          <p:nvPr/>
        </p:nvSpPr>
        <p:spPr>
          <a:xfrm>
            <a:off x="6862916" y="4716702"/>
            <a:ext cx="4119716" cy="461665"/>
          </a:xfrm>
          <a:prstGeom prst="rect">
            <a:avLst/>
          </a:prstGeom>
          <a:noFill/>
        </p:spPr>
        <p:txBody>
          <a:bodyPr wrap="square" rtlCol="0">
            <a:spAutoFit/>
          </a:bodyPr>
          <a:lstStyle/>
          <a:p>
            <a:r>
              <a:rPr lang="nl-NL" sz="2400" b="1" dirty="0">
                <a:solidFill>
                  <a:schemeClr val="bg1"/>
                </a:solidFill>
                <a:highlight>
                  <a:srgbClr val="00FF00"/>
                </a:highlight>
                <a:latin typeface="Calibri" panose="020F0502020204030204" pitchFamily="34" charset="0"/>
                <a:cs typeface="Calibri" panose="020F0502020204030204" pitchFamily="34" charset="0"/>
              </a:rPr>
              <a:t>Programma en sprekers </a:t>
            </a:r>
          </a:p>
        </p:txBody>
      </p:sp>
      <p:sp>
        <p:nvSpPr>
          <p:cNvPr id="49" name="Tekstvak 48">
            <a:extLst>
              <a:ext uri="{FF2B5EF4-FFF2-40B4-BE49-F238E27FC236}">
                <a16:creationId xmlns:a16="http://schemas.microsoft.com/office/drawing/2014/main" id="{BB52DCE1-7215-FD3A-6658-C45A5F436A84}"/>
              </a:ext>
            </a:extLst>
          </p:cNvPr>
          <p:cNvSpPr txBox="1"/>
          <p:nvPr/>
        </p:nvSpPr>
        <p:spPr>
          <a:xfrm>
            <a:off x="6862916" y="5321975"/>
            <a:ext cx="3145064" cy="461665"/>
          </a:xfrm>
          <a:prstGeom prst="rect">
            <a:avLst/>
          </a:prstGeom>
          <a:noFill/>
        </p:spPr>
        <p:txBody>
          <a:bodyPr wrap="square" rtlCol="0">
            <a:spAutoFit/>
          </a:bodyPr>
          <a:lstStyle/>
          <a:p>
            <a:r>
              <a:rPr lang="nl-NL" sz="2400" b="1" dirty="0">
                <a:solidFill>
                  <a:schemeClr val="bg1"/>
                </a:solidFill>
                <a:highlight>
                  <a:srgbClr val="00FF00"/>
                </a:highlight>
                <a:latin typeface="Calibri" panose="020F0502020204030204" pitchFamily="34" charset="0"/>
                <a:cs typeface="Calibri" panose="020F0502020204030204" pitchFamily="34" charset="0"/>
              </a:rPr>
              <a:t>2 december 2022</a:t>
            </a:r>
            <a:endParaRPr lang="nl-BE" sz="2400" b="1" dirty="0">
              <a:solidFill>
                <a:schemeClr val="bg1"/>
              </a:solidFill>
              <a:highlight>
                <a:srgbClr val="00FF00"/>
              </a:highlight>
              <a:latin typeface="Calibri" panose="020F0502020204030204" pitchFamily="34" charset="0"/>
              <a:cs typeface="Calibri" panose="020F0502020204030204" pitchFamily="34" charset="0"/>
            </a:endParaRPr>
          </a:p>
        </p:txBody>
      </p:sp>
      <p:sp>
        <p:nvSpPr>
          <p:cNvPr id="51" name="AutoShape 2" descr="Home">
            <a:extLst>
              <a:ext uri="{FF2B5EF4-FFF2-40B4-BE49-F238E27FC236}">
                <a16:creationId xmlns:a16="http://schemas.microsoft.com/office/drawing/2014/main" id="{F5A53B4C-DC93-0C14-B380-910E7DAFC03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56" name="Graphic 55">
            <a:extLst>
              <a:ext uri="{FF2B5EF4-FFF2-40B4-BE49-F238E27FC236}">
                <a16:creationId xmlns:a16="http://schemas.microsoft.com/office/drawing/2014/main" id="{2169292D-3114-A872-E5C2-841FCD49B6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7879" y="5908844"/>
            <a:ext cx="1686582" cy="359180"/>
          </a:xfrm>
          <a:prstGeom prst="rect">
            <a:avLst/>
          </a:prstGeom>
        </p:spPr>
      </p:pic>
      <p:pic>
        <p:nvPicPr>
          <p:cNvPr id="61" name="Afbeelding 60" descr="Afbeelding met tekst&#10;&#10;Automatisch gegenereerde beschrijving">
            <a:extLst>
              <a:ext uri="{FF2B5EF4-FFF2-40B4-BE49-F238E27FC236}">
                <a16:creationId xmlns:a16="http://schemas.microsoft.com/office/drawing/2014/main" id="{FF87346A-ED08-0054-5D16-A4F75EA915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134" y="5677582"/>
            <a:ext cx="1948883" cy="821704"/>
          </a:xfrm>
          <a:prstGeom prst="rect">
            <a:avLst/>
          </a:prstGeom>
        </p:spPr>
      </p:pic>
    </p:spTree>
    <p:extLst>
      <p:ext uri="{BB962C8B-B14F-4D97-AF65-F5344CB8AC3E}">
        <p14:creationId xmlns:p14="http://schemas.microsoft.com/office/powerpoint/2010/main" val="3259202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illustratie&#10;&#10;Automatisch gegenereerde beschrijving">
            <a:extLst>
              <a:ext uri="{FF2B5EF4-FFF2-40B4-BE49-F238E27FC236}">
                <a16:creationId xmlns:a16="http://schemas.microsoft.com/office/drawing/2014/main" id="{5F5BAC18-8D41-DE07-C717-84EB4C9DD7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762" y="2695575"/>
            <a:ext cx="3800475" cy="1466850"/>
          </a:xfrm>
          <a:prstGeom prst="rect">
            <a:avLst/>
          </a:prstGeom>
        </p:spPr>
      </p:pic>
    </p:spTree>
    <p:extLst>
      <p:ext uri="{BB962C8B-B14F-4D97-AF65-F5344CB8AC3E}">
        <p14:creationId xmlns:p14="http://schemas.microsoft.com/office/powerpoint/2010/main" val="2298545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Social Work is Political Sticker - Etsy">
            <a:extLst>
              <a:ext uri="{FF2B5EF4-FFF2-40B4-BE49-F238E27FC236}">
                <a16:creationId xmlns:a16="http://schemas.microsoft.com/office/drawing/2014/main" id="{08D466DC-A9FF-7511-0D75-1A494E6936CB}"/>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10745" b="16907"/>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F4E242BC-EF21-D13E-1784-4F045F0066A6}"/>
              </a:ext>
            </a:extLst>
          </p:cNvPr>
          <p:cNvSpPr>
            <a:spLocks noGrp="1"/>
          </p:cNvSpPr>
          <p:nvPr>
            <p:ph type="title"/>
          </p:nvPr>
        </p:nvSpPr>
        <p:spPr/>
        <p:txBody>
          <a:bodyPr>
            <a:normAutofit/>
          </a:bodyPr>
          <a:lstStyle/>
          <a:p>
            <a:pPr algn="r"/>
            <a:r>
              <a:rPr lang="nl-BE" sz="4000" b="1" dirty="0">
                <a:solidFill>
                  <a:srgbClr val="FFFFFF"/>
                </a:solidFill>
              </a:rPr>
              <a:t>Politisering en de politieke missie van sociaal werk</a:t>
            </a:r>
            <a:br>
              <a:rPr lang="nl-BE" sz="4000" b="1" dirty="0">
                <a:solidFill>
                  <a:srgbClr val="FFFFFF"/>
                </a:solidFill>
              </a:rPr>
            </a:br>
            <a:br>
              <a:rPr lang="nl-BE" sz="4000" b="1" dirty="0">
                <a:solidFill>
                  <a:srgbClr val="FFFFFF"/>
                </a:solidFill>
              </a:rPr>
            </a:br>
            <a:r>
              <a:rPr lang="nl-BE" sz="4000" b="1" dirty="0">
                <a:solidFill>
                  <a:srgbClr val="FFFFFF"/>
                </a:solidFill>
              </a:rPr>
              <a:t>Dr. Pascal Debruyne (Hogeschool Odisee)</a:t>
            </a:r>
            <a:br>
              <a:rPr lang="nl-BE" sz="4000" dirty="0"/>
            </a:br>
            <a:r>
              <a:rPr lang="nl-BE" sz="4000" dirty="0">
                <a:solidFill>
                  <a:srgbClr val="FFFFFF"/>
                </a:solidFill>
              </a:rPr>
              <a:t> </a:t>
            </a:r>
          </a:p>
        </p:txBody>
      </p:sp>
      <p:sp>
        <p:nvSpPr>
          <p:cNvPr id="3" name="Tijdelijke aanduiding voor inhoud 2">
            <a:extLst>
              <a:ext uri="{FF2B5EF4-FFF2-40B4-BE49-F238E27FC236}">
                <a16:creationId xmlns:a16="http://schemas.microsoft.com/office/drawing/2014/main" id="{D0B08FB6-710A-4219-54E2-3CCCCC92C6E2}"/>
              </a:ext>
            </a:extLst>
          </p:cNvPr>
          <p:cNvSpPr>
            <a:spLocks noGrp="1"/>
          </p:cNvSpPr>
          <p:nvPr>
            <p:ph type="body" idx="1"/>
          </p:nvPr>
        </p:nvSpPr>
        <p:spPr/>
        <p:txBody>
          <a:bodyPr anchor="ctr">
            <a:normAutofit/>
          </a:bodyPr>
          <a:lstStyle/>
          <a:p>
            <a:pPr marL="0" indent="0">
              <a:buNone/>
            </a:pPr>
            <a:r>
              <a:rPr lang="nl-BE" sz="1400">
                <a:solidFill>
                  <a:srgbClr val="FFFFFF"/>
                </a:solidFill>
              </a:rPr>
              <a:t>
</a:t>
            </a:r>
            <a:endParaRPr lang="nl-BE" sz="1400" dirty="0">
              <a:solidFill>
                <a:srgbClr val="FFFFFF"/>
              </a:solidFill>
            </a:endParaRPr>
          </a:p>
        </p:txBody>
      </p:sp>
    </p:spTree>
    <p:extLst>
      <p:ext uri="{BB962C8B-B14F-4D97-AF65-F5344CB8AC3E}">
        <p14:creationId xmlns:p14="http://schemas.microsoft.com/office/powerpoint/2010/main" val="240751183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F9E22BF-C15E-5F42-99EB-0FA270C55A73}"/>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dirty="0" err="1">
                <a:solidFill>
                  <a:schemeClr val="tx1"/>
                </a:solidFill>
                <a:latin typeface="+mj-lt"/>
                <a:ea typeface="+mj-ea"/>
                <a:cs typeface="+mj-cs"/>
              </a:rPr>
              <a:t>Politisering</a:t>
            </a:r>
            <a:r>
              <a:rPr lang="en-US" sz="7200" kern="1200" dirty="0">
                <a:solidFill>
                  <a:schemeClr val="tx1"/>
                </a:solidFill>
                <a:latin typeface="+mj-lt"/>
                <a:ea typeface="+mj-ea"/>
                <a:cs typeface="+mj-cs"/>
              </a:rPr>
              <a:t> is “in”!</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672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042903A-EA2C-9318-8B1C-C9B02D904E3B}"/>
              </a:ext>
            </a:extLst>
          </p:cNvPr>
          <p:cNvSpPr>
            <a:spLocks noGrp="1"/>
          </p:cNvSpPr>
          <p:nvPr>
            <p:ph type="title"/>
          </p:nvPr>
        </p:nvSpPr>
        <p:spPr>
          <a:xfrm>
            <a:off x="838200" y="365125"/>
            <a:ext cx="10515600" cy="1683131"/>
          </a:xfrm>
        </p:spPr>
        <p:txBody>
          <a:bodyPr>
            <a:normAutofit fontScale="90000"/>
          </a:bodyPr>
          <a:lstStyle/>
          <a:p>
            <a:r>
              <a:rPr lang="nl-BE" sz="5400" dirty="0"/>
              <a:t>Het nieuwe jargon van politisering in het Vlaamse sociaal werk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6327329F-9F99-6921-4AF1-0D9E042864B5}"/>
              </a:ext>
            </a:extLst>
          </p:cNvPr>
          <p:cNvSpPr>
            <a:spLocks noGrp="1"/>
          </p:cNvSpPr>
          <p:nvPr>
            <p:ph idx="1"/>
          </p:nvPr>
        </p:nvSpPr>
        <p:spPr>
          <a:xfrm>
            <a:off x="1007364" y="2240915"/>
            <a:ext cx="10515600" cy="4251960"/>
          </a:xfrm>
        </p:spPr>
        <p:txBody>
          <a:bodyPr>
            <a:normAutofit/>
          </a:bodyPr>
          <a:lstStyle/>
          <a:p>
            <a:pPr marL="0" indent="0">
              <a:lnSpc>
                <a:spcPct val="120000"/>
              </a:lnSpc>
              <a:buNone/>
            </a:pPr>
            <a:r>
              <a:rPr lang="nl-BE" sz="2000" dirty="0"/>
              <a:t>'Politisering' kan zich vandaag verheugen in een toenemende aandacht in de praktijk van en reflectie op sociaal werk in Vlaanderen en Brussel. 
De Sociaal Werk Conference 2018 hield een pleidooi om ruimte te geven aan deze politiseringstaak en bekritiseerde een aantal tendensen van depolitisering van, in en door sociaal werk.
De politieke missie van sociaal werk werd expliciet geclaimd en geworteld in een opvatting van sociaal werk als </a:t>
            </a:r>
            <a:r>
              <a:rPr lang="nl-BE" sz="2000" b="1" dirty="0"/>
              <a:t>een beroep dat bedoeld was om mensenrechten in de praktijk te brengen</a:t>
            </a:r>
            <a:r>
              <a:rPr lang="nl-BE" sz="2000" dirty="0"/>
              <a:t>. Vanuit dit oogpunt kunnen mensenrechten fungeren als een hefboom bij het politiseren van werk. 
Met deze </a:t>
            </a:r>
            <a:r>
              <a:rPr lang="nl-BE" sz="2000" b="1" dirty="0"/>
              <a:t>normatieve nadruk </a:t>
            </a:r>
            <a:r>
              <a:rPr lang="nl-BE" sz="2000" dirty="0"/>
              <a:t>bood de conferentie weerstand tegen individualiserende tendensen van 'zelfredzaamheid' en 'eigen kracht' in sociaal werk. </a:t>
            </a:r>
            <a:r>
              <a:rPr lang="nl-BE" sz="1600" dirty="0"/>
              <a:t>
</a:t>
            </a:r>
          </a:p>
        </p:txBody>
      </p:sp>
    </p:spTree>
    <p:extLst>
      <p:ext uri="{BB962C8B-B14F-4D97-AF65-F5344CB8AC3E}">
        <p14:creationId xmlns:p14="http://schemas.microsoft.com/office/powerpoint/2010/main" val="3646281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042903A-EA2C-9318-8B1C-C9B02D904E3B}"/>
              </a:ext>
            </a:extLst>
          </p:cNvPr>
          <p:cNvSpPr>
            <a:spLocks noGrp="1"/>
          </p:cNvSpPr>
          <p:nvPr>
            <p:ph type="title"/>
          </p:nvPr>
        </p:nvSpPr>
        <p:spPr>
          <a:xfrm>
            <a:off x="838200" y="486959"/>
            <a:ext cx="10515600" cy="1325563"/>
          </a:xfrm>
        </p:spPr>
        <p:txBody>
          <a:bodyPr>
            <a:normAutofit fontScale="90000"/>
          </a:bodyPr>
          <a:lstStyle/>
          <a:p>
            <a:r>
              <a:rPr lang="nl-BE" sz="5300" dirty="0"/>
              <a:t>Politisering in het Vlaams Actieplan 'Sterk Sociaal Werk' </a:t>
            </a:r>
            <a:r>
              <a:rPr lang="nl-BE" sz="5400" dirty="0"/>
              <a:t>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6327329F-9F99-6921-4AF1-0D9E042864B5}"/>
              </a:ext>
            </a:extLst>
          </p:cNvPr>
          <p:cNvSpPr>
            <a:spLocks noGrp="1"/>
          </p:cNvSpPr>
          <p:nvPr>
            <p:ph idx="1"/>
          </p:nvPr>
        </p:nvSpPr>
        <p:spPr>
          <a:xfrm>
            <a:off x="838200" y="1995055"/>
            <a:ext cx="10515600" cy="4572000"/>
          </a:xfrm>
        </p:spPr>
        <p:txBody>
          <a:bodyPr>
            <a:normAutofit fontScale="40000" lnSpcReduction="20000"/>
          </a:bodyPr>
          <a:lstStyle/>
          <a:p>
            <a:pPr marL="0" indent="0">
              <a:lnSpc>
                <a:spcPct val="170000"/>
              </a:lnSpc>
              <a:buNone/>
            </a:pPr>
            <a:r>
              <a:rPr lang="nl-BE" sz="4500" dirty="0"/>
              <a:t>Na de conferentie werd politisering als opdracht opgenomen in </a:t>
            </a:r>
            <a:r>
              <a:rPr lang="nl-BE" sz="4500" b="1" dirty="0"/>
              <a:t>het Actieplan 'Sterk Sociaal Werk' </a:t>
            </a:r>
            <a:r>
              <a:rPr lang="nl-BE" sz="4500" dirty="0"/>
              <a:t>van de Vlaamse overheid: 
"</a:t>
            </a:r>
            <a:r>
              <a:rPr lang="nl-BE" sz="4500" i="1" dirty="0"/>
              <a:t>Maatschappelijk werkers vinden deze (politieke) opdracht heel belangrijk. Tegelijkertijd hebben ze een algemene, brede visie nodig op hun rol op dit gebied. Daarom heeft het actieplan tot doel politiseringspraktijken te beschrijven en te visualiseren, een visie te ontwikkelen en concrete methoden en strategieën aan te reiken om hiermee aan de slag te gaan</a:t>
            </a:r>
            <a:r>
              <a:rPr lang="nl-BE" sz="4500" dirty="0"/>
              <a:t>" ... 
In het plan worden maatschappelijk werkers beschreven als "</a:t>
            </a:r>
            <a:r>
              <a:rPr lang="nl-BE" sz="4500" b="1" i="1" dirty="0"/>
              <a:t>publieke en democratische professionals die hun stem laten horen op het publieke forum, sociale obstakels identificeren, dominante denkpatronen in twijfel durven te trekken en hun eigen positie innemen op basis van de normatieve waarden van het beroep</a:t>
            </a:r>
            <a:r>
              <a:rPr lang="nl-BE" sz="4500" dirty="0"/>
              <a:t>."   </a:t>
            </a:r>
            <a:r>
              <a:rPr lang="nl-BE" dirty="0"/>
              <a:t>
</a:t>
            </a:r>
            <a:endParaRPr lang="nl-BE" sz="2400" dirty="0"/>
          </a:p>
        </p:txBody>
      </p:sp>
    </p:spTree>
    <p:extLst>
      <p:ext uri="{BB962C8B-B14F-4D97-AF65-F5344CB8AC3E}">
        <p14:creationId xmlns:p14="http://schemas.microsoft.com/office/powerpoint/2010/main" val="1443974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042903A-EA2C-9318-8B1C-C9B02D904E3B}"/>
              </a:ext>
            </a:extLst>
          </p:cNvPr>
          <p:cNvSpPr>
            <a:spLocks noGrp="1"/>
          </p:cNvSpPr>
          <p:nvPr>
            <p:ph type="title"/>
          </p:nvPr>
        </p:nvSpPr>
        <p:spPr>
          <a:xfrm>
            <a:off x="838200" y="365125"/>
            <a:ext cx="10515600" cy="1325563"/>
          </a:xfrm>
        </p:spPr>
        <p:txBody>
          <a:bodyPr>
            <a:normAutofit fontScale="90000"/>
          </a:bodyPr>
          <a:lstStyle/>
          <a:p>
            <a:r>
              <a:rPr lang="nl-BE" sz="5400" dirty="0"/>
              <a:t>Op zoek naar een effectief kader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6327329F-9F99-6921-4AF1-0D9E042864B5}"/>
              </a:ext>
            </a:extLst>
          </p:cNvPr>
          <p:cNvSpPr>
            <a:spLocks noGrp="1"/>
          </p:cNvSpPr>
          <p:nvPr>
            <p:ph idx="1"/>
          </p:nvPr>
        </p:nvSpPr>
        <p:spPr>
          <a:xfrm>
            <a:off x="838200" y="1929384"/>
            <a:ext cx="10223377" cy="4738136"/>
          </a:xfrm>
        </p:spPr>
        <p:txBody>
          <a:bodyPr>
            <a:normAutofit fontScale="92500" lnSpcReduction="10000"/>
          </a:bodyPr>
          <a:lstStyle/>
          <a:p>
            <a:pPr>
              <a:defRPr/>
            </a:pPr>
            <a:r>
              <a:rPr lang="nl-BE" dirty="0">
                <a:solidFill>
                  <a:prstClr val="black"/>
                </a:solidFill>
                <a:ea typeface="Times New Roman" panose="02020603050405020304" pitchFamily="18" charset="0"/>
                <a:cs typeface="Times New Roman" panose="02020603050405020304" pitchFamily="18" charset="0"/>
              </a:rPr>
              <a:t>Maar wat betekent politisering in de praktijk en hoe ontwikkel je praktijken van politisering? </a:t>
            </a:r>
          </a:p>
          <a:p>
            <a:pPr>
              <a:defRPr/>
            </a:pPr>
            <a:r>
              <a:rPr lang="nl-BE" dirty="0">
                <a:solidFill>
                  <a:prstClr val="black"/>
                </a:solidFill>
                <a:ea typeface="Times New Roman" panose="02020603050405020304" pitchFamily="18" charset="0"/>
                <a:cs typeface="Times New Roman" panose="02020603050405020304" pitchFamily="18" charset="0"/>
              </a:rPr>
              <a:t>De discussies houden verband met het scala aan internationale definities die verduidelijken dat sociaal werk </a:t>
            </a:r>
            <a:r>
              <a:rPr lang="nl-BE" b="1" dirty="0">
                <a:solidFill>
                  <a:prstClr val="black"/>
                </a:solidFill>
                <a:ea typeface="Times New Roman" panose="02020603050405020304" pitchFamily="18" charset="0"/>
                <a:cs typeface="Times New Roman" panose="02020603050405020304" pitchFamily="18" charset="0"/>
              </a:rPr>
              <a:t>geen technisch neutrale activiteit </a:t>
            </a:r>
            <a:r>
              <a:rPr lang="nl-BE" dirty="0">
                <a:solidFill>
                  <a:prstClr val="black"/>
                </a:solidFill>
                <a:ea typeface="Times New Roman" panose="02020603050405020304" pitchFamily="18" charset="0"/>
                <a:cs typeface="Times New Roman" panose="02020603050405020304" pitchFamily="18" charset="0"/>
              </a:rPr>
              <a:t>is, maar een uitgesproken normatief karakter heeft. 
In verschillende sectoren – van usual suspects zoals jeugdwerk en community building tot minder voor de hand liggende sectoren zoals jeugdzorg of algemeen welzijnswerk – wordt gezocht naar </a:t>
            </a:r>
            <a:r>
              <a:rPr lang="nl-BE" b="1" dirty="0">
                <a:solidFill>
                  <a:prstClr val="black"/>
                </a:solidFill>
                <a:ea typeface="Times New Roman" panose="02020603050405020304" pitchFamily="18" charset="0"/>
                <a:cs typeface="Times New Roman" panose="02020603050405020304" pitchFamily="18" charset="0"/>
              </a:rPr>
              <a:t>een effectief handelingskader</a:t>
            </a:r>
            <a:r>
              <a:rPr lang="nl-BE" dirty="0">
                <a:solidFill>
                  <a:prstClr val="black"/>
                </a:solidFill>
                <a:ea typeface="Times New Roman" panose="02020603050405020304" pitchFamily="18" charset="0"/>
                <a:cs typeface="Times New Roman" panose="02020603050405020304" pitchFamily="18" charset="0"/>
              </a:rPr>
              <a:t>. 
Discussies over </a:t>
            </a:r>
            <a:r>
              <a:rPr lang="nl-BE" b="1" dirty="0">
                <a:solidFill>
                  <a:prstClr val="black"/>
                </a:solidFill>
                <a:ea typeface="Times New Roman" panose="02020603050405020304" pitchFamily="18" charset="0"/>
                <a:cs typeface="Times New Roman" panose="02020603050405020304" pitchFamily="18" charset="0"/>
              </a:rPr>
              <a:t>de politieke missie en politisering </a:t>
            </a:r>
            <a:r>
              <a:rPr lang="nl-BE" dirty="0">
                <a:solidFill>
                  <a:prstClr val="black"/>
                </a:solidFill>
                <a:ea typeface="Times New Roman" panose="02020603050405020304" pitchFamily="18" charset="0"/>
                <a:cs typeface="Times New Roman" panose="02020603050405020304" pitchFamily="18" charset="0"/>
              </a:rPr>
              <a:t>maken inherent deel uit van de hedendaagse zoektocht naar 'Sterk Sociaal Werk' in Vlaanderen.</a:t>
            </a:r>
            <a:endParaRPr lang="en-US" dirty="0"/>
          </a:p>
          <a:p>
            <a:endParaRPr lang="nl-BE" sz="2400" dirty="0"/>
          </a:p>
        </p:txBody>
      </p:sp>
    </p:spTree>
    <p:extLst>
      <p:ext uri="{BB962C8B-B14F-4D97-AF65-F5344CB8AC3E}">
        <p14:creationId xmlns:p14="http://schemas.microsoft.com/office/powerpoint/2010/main" val="2145737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A256C4D-5E78-814B-5594-61B74478AD00}"/>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Wat is </a:t>
            </a:r>
            <a:r>
              <a:rPr lang="en-US" sz="7200" kern="1200" dirty="0" err="1">
                <a:solidFill>
                  <a:schemeClr val="tx1"/>
                </a:solidFill>
                <a:latin typeface="+mj-lt"/>
                <a:ea typeface="+mj-ea"/>
                <a:cs typeface="+mj-cs"/>
              </a:rPr>
              <a:t>politisering</a:t>
            </a:r>
            <a:r>
              <a:rPr lang="en-US" sz="7200" kern="1200" dirty="0">
                <a:solidFill>
                  <a:schemeClr val="tx1"/>
                </a:solidFill>
                <a:latin typeface="+mj-lt"/>
                <a:ea typeface="+mj-ea"/>
                <a:cs typeface="+mj-cs"/>
              </a:rPr>
              <a:t>?</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462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042903A-EA2C-9318-8B1C-C9B02D904E3B}"/>
              </a:ext>
            </a:extLst>
          </p:cNvPr>
          <p:cNvSpPr>
            <a:spLocks noGrp="1"/>
          </p:cNvSpPr>
          <p:nvPr>
            <p:ph type="title"/>
          </p:nvPr>
        </p:nvSpPr>
        <p:spPr>
          <a:xfrm>
            <a:off x="838200" y="365125"/>
            <a:ext cx="10515600" cy="1325563"/>
          </a:xfrm>
        </p:spPr>
        <p:txBody>
          <a:bodyPr>
            <a:normAutofit/>
          </a:bodyPr>
          <a:lstStyle/>
          <a:p>
            <a:r>
              <a:rPr lang="nl-BE" sz="5400"/>
              <a:t>‘Publiek gaan’</a:t>
            </a:r>
            <a:endParaRPr lang="nl-BE" sz="54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6327329F-9F99-6921-4AF1-0D9E042864B5}"/>
              </a:ext>
            </a:extLst>
          </p:cNvPr>
          <p:cNvSpPr>
            <a:spLocks noGrp="1"/>
          </p:cNvSpPr>
          <p:nvPr>
            <p:ph idx="1"/>
          </p:nvPr>
        </p:nvSpPr>
        <p:spPr>
          <a:xfrm>
            <a:off x="669035" y="1929384"/>
            <a:ext cx="7960711" cy="4837176"/>
          </a:xfrm>
        </p:spPr>
        <p:txBody>
          <a:bodyPr>
            <a:normAutofit fontScale="92500" lnSpcReduction="20000"/>
          </a:bodyPr>
          <a:lstStyle/>
          <a:p>
            <a:pPr>
              <a:defRPr/>
            </a:pPr>
            <a:r>
              <a:rPr lang="nl-BE" sz="2600" dirty="0">
                <a:solidFill>
                  <a:prstClr val="black"/>
                </a:solidFill>
                <a:ea typeface="Times New Roman" panose="02020603050405020304" pitchFamily="18" charset="0"/>
                <a:cs typeface="Times New Roman" panose="02020603050405020304" pitchFamily="18" charset="0"/>
              </a:rPr>
              <a:t>Tijdens de laatste Vlaamse Sociaal Werk conferentie werd het boek 'Publiek gaan' voorgesteld (2022).</a:t>
            </a:r>
          </a:p>
          <a:p>
            <a:pPr marL="0" indent="0">
              <a:buNone/>
              <a:defRPr/>
            </a:pPr>
            <a:endParaRPr lang="nl-BE" sz="2600" dirty="0">
              <a:solidFill>
                <a:prstClr val="black"/>
              </a:solidFill>
              <a:ea typeface="Times New Roman" panose="02020603050405020304" pitchFamily="18" charset="0"/>
              <a:cs typeface="Times New Roman" panose="02020603050405020304" pitchFamily="18" charset="0"/>
            </a:endParaRPr>
          </a:p>
          <a:p>
            <a:pPr marL="0" indent="0">
              <a:buNone/>
              <a:defRPr/>
            </a:pPr>
            <a:r>
              <a:rPr lang="nl-BE" sz="2600" b="1" dirty="0">
                <a:solidFill>
                  <a:srgbClr val="FFC000"/>
                </a:solidFill>
                <a:ea typeface="Times New Roman" panose="02020603050405020304" pitchFamily="18" charset="0"/>
                <a:cs typeface="Times New Roman" panose="02020603050405020304" pitchFamily="18" charset="0"/>
              </a:rPr>
              <a:t> Politisering wordt gedefinieerd als: </a:t>
            </a:r>
          </a:p>
          <a:p>
            <a:pPr marL="514350" indent="-514350">
              <a:buAutoNum type="arabicParenBoth"/>
              <a:defRPr/>
            </a:pPr>
            <a:r>
              <a:rPr lang="nl-BE" sz="2600" dirty="0">
                <a:solidFill>
                  <a:prstClr val="black"/>
                </a:solidFill>
                <a:ea typeface="Times New Roman" panose="02020603050405020304" pitchFamily="18" charset="0"/>
                <a:cs typeface="Times New Roman" panose="02020603050405020304" pitchFamily="18" charset="0"/>
              </a:rPr>
              <a:t>praktijken die bijdragen aan de publieke onenigheid in onze samenleving
deze publieke onenigheid is onlosmakelijk verbonden met de onderliggende machtsverhoudingen en met de gevestigde orde van macht in de samenleving. 
in processen van politisering wordt “de normaliteit” (of vanzelfsprekendheid) van de 'bestaande orde' in twijfel getrokken en verstoord 
door deze processen worden zowel issues als mensen (weer) zichtbaar en hoorbaar </a:t>
            </a:r>
          </a:p>
          <a:p>
            <a:pPr marL="0" indent="0">
              <a:buNone/>
              <a:defRPr/>
            </a:pPr>
            <a:endParaRPr lang="nl-BE" sz="2600" dirty="0">
              <a:solidFill>
                <a:srgbClr val="FFC000"/>
              </a:solidFill>
              <a:ea typeface="Times New Roman" panose="02020603050405020304" pitchFamily="18" charset="0"/>
              <a:cs typeface="Times New Roman" panose="02020603050405020304" pitchFamily="18" charset="0"/>
            </a:endParaRPr>
          </a:p>
          <a:p>
            <a:endParaRPr lang="nl-BE" sz="2400" dirty="0"/>
          </a:p>
        </p:txBody>
      </p:sp>
      <p:pic>
        <p:nvPicPr>
          <p:cNvPr id="4" name="Picture 2" descr="Publiek gaan! Politiserend handelen in het sociaal werk – Socius.be">
            <a:extLst>
              <a:ext uri="{FF2B5EF4-FFF2-40B4-BE49-F238E27FC236}">
                <a16:creationId xmlns:a16="http://schemas.microsoft.com/office/drawing/2014/main" id="{B6FE9D1F-D83A-BD83-544C-F3132E2C33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9747" y="1836075"/>
            <a:ext cx="3325820" cy="465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78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BF5263C-DE95-6D81-7CA5-C64C44F7CBE3}"/>
              </a:ext>
            </a:extLst>
          </p:cNvPr>
          <p:cNvSpPr>
            <a:spLocks noGrp="1"/>
          </p:cNvSpPr>
          <p:nvPr>
            <p:ph type="title"/>
          </p:nvPr>
        </p:nvSpPr>
        <p:spPr>
          <a:xfrm>
            <a:off x="182880" y="1153572"/>
            <a:ext cx="3704354" cy="4461163"/>
          </a:xfrm>
        </p:spPr>
        <p:txBody>
          <a:bodyPr>
            <a:normAutofit fontScale="90000"/>
          </a:bodyPr>
          <a:lstStyle/>
          <a:p>
            <a:r>
              <a:rPr lang="nl-BE" dirty="0">
                <a:solidFill>
                  <a:srgbClr val="FFFFFF"/>
                </a:solidFill>
              </a:rPr>
              <a:t>Externe &amp; interne druk om te transformeren &amp; politiseren in Vlaanderen &amp; Brussel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BB9D186C-F5CF-A07D-8D27-6477CE8369E5}"/>
              </a:ext>
            </a:extLst>
          </p:cNvPr>
          <p:cNvSpPr>
            <a:spLocks noGrp="1"/>
          </p:cNvSpPr>
          <p:nvPr>
            <p:ph idx="1"/>
          </p:nvPr>
        </p:nvSpPr>
        <p:spPr>
          <a:xfrm>
            <a:off x="4447308" y="591344"/>
            <a:ext cx="6906491" cy="5585619"/>
          </a:xfrm>
        </p:spPr>
        <p:txBody>
          <a:bodyPr anchor="ctr">
            <a:normAutofit fontScale="85000" lnSpcReduction="20000"/>
          </a:bodyPr>
          <a:lstStyle/>
          <a:p>
            <a:pPr marL="0" indent="0">
              <a:lnSpc>
                <a:spcPct val="100000"/>
              </a:lnSpc>
              <a:buNone/>
            </a:pPr>
            <a:r>
              <a:rPr lang="nl-BE" b="1" dirty="0">
                <a:solidFill>
                  <a:srgbClr val="FFC000"/>
                </a:solidFill>
              </a:rPr>
              <a:t>(1) De externe druk op sociaal werk</a:t>
            </a:r>
            <a:r>
              <a:rPr lang="nl-BE" dirty="0"/>
              <a:t>
Gerelateerd aan de langdurige economische crisis en de herstructurering van de verzorgingsstaat. Richting ‘neoliberalisering’ en ‘participatiesamenleving’ (vermaatschappelijking)
De opkomst van een conservatief (extreem)rechts nationalisme in de Vlaamse en Belgische politiek (2009) dat de sociale samenleving steeds meer onder druk zet &amp; aanval op het middenveld inzet.
</a:t>
            </a:r>
            <a:r>
              <a:rPr lang="nl-BE" dirty="0">
                <a:solidFill>
                  <a:srgbClr val="FFC000"/>
                </a:solidFill>
              </a:rPr>
              <a:t>(2) </a:t>
            </a:r>
            <a:r>
              <a:rPr lang="nl-BE" b="1" dirty="0">
                <a:solidFill>
                  <a:srgbClr val="FFC000"/>
                </a:solidFill>
              </a:rPr>
              <a:t>Interne druk op maatschappelijk werk</a:t>
            </a:r>
            <a:r>
              <a:rPr lang="nl-BE" dirty="0"/>
              <a:t>
Burgers en hun zelforganisaties organiseren mensen, ontwikkelen claims en zoeken het publieke debat op. 
Ze duwen sociaal werk naar een verloren 'publieke' houding. Dat leidt tot interne debatten en acties naar een meer politiserende aanpak.</a:t>
            </a:r>
          </a:p>
        </p:txBody>
      </p:sp>
      <p:sp>
        <p:nvSpPr>
          <p:cNvPr id="5" name="Tekstvak 4">
            <a:extLst>
              <a:ext uri="{FF2B5EF4-FFF2-40B4-BE49-F238E27FC236}">
                <a16:creationId xmlns:a16="http://schemas.microsoft.com/office/drawing/2014/main" id="{CC31AF57-2472-16DA-D514-39DDE730DD9F}"/>
              </a:ext>
            </a:extLst>
          </p:cNvPr>
          <p:cNvSpPr txBox="1"/>
          <p:nvPr/>
        </p:nvSpPr>
        <p:spPr>
          <a:xfrm>
            <a:off x="3318165" y="134422"/>
            <a:ext cx="8485908" cy="523220"/>
          </a:xfrm>
          <a:prstGeom prst="rect">
            <a:avLst/>
          </a:prstGeom>
          <a:solidFill>
            <a:schemeClr val="accent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Sociaal</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werk</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ontwikkelt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zich</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niet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een</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sociaal</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vacuüm</a:t>
            </a:r>
            <a:endParaRPr kumimoji="0" lang="nl-BE"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968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3C1A8D6-8066-8D61-D192-B46750293911}"/>
              </a:ext>
            </a:extLst>
          </p:cNvPr>
          <p:cNvPicPr>
            <a:picLocks noChangeAspect="1"/>
          </p:cNvPicPr>
          <p:nvPr/>
        </p:nvPicPr>
        <p:blipFill>
          <a:blip r:embed="rId2"/>
          <a:stretch>
            <a:fillRect/>
          </a:stretch>
        </p:blipFill>
        <p:spPr>
          <a:xfrm>
            <a:off x="159938" y="200760"/>
            <a:ext cx="10555332" cy="6615506"/>
          </a:xfrm>
          <a:prstGeom prst="rect">
            <a:avLst/>
          </a:prstGeom>
        </p:spPr>
      </p:pic>
      <p:pic>
        <p:nvPicPr>
          <p:cNvPr id="1026" name="Picture 2" descr="Geen alternatieve tekst opgegeven voor deze afbeelding">
            <a:extLst>
              <a:ext uri="{FF2B5EF4-FFF2-40B4-BE49-F238E27FC236}">
                <a16:creationId xmlns:a16="http://schemas.microsoft.com/office/drawing/2014/main" id="{B1252B72-4A1C-27C7-A164-B07CA6523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6795" y="4876258"/>
            <a:ext cx="2529932" cy="1981742"/>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D082293E-9BA6-589E-076C-AB876E987689}"/>
              </a:ext>
            </a:extLst>
          </p:cNvPr>
          <p:cNvSpPr txBox="1"/>
          <p:nvPr/>
        </p:nvSpPr>
        <p:spPr>
          <a:xfrm>
            <a:off x="11416748" y="4506926"/>
            <a:ext cx="775252" cy="369332"/>
          </a:xfrm>
          <a:prstGeom prst="rect">
            <a:avLst/>
          </a:prstGeom>
          <a:noFill/>
        </p:spPr>
        <p:txBody>
          <a:bodyPr wrap="square" rtlCol="0">
            <a:spAutoFit/>
          </a:bodyPr>
          <a:lstStyle/>
          <a:p>
            <a:r>
              <a:rPr lang="nl-BE" dirty="0"/>
              <a:t>musketon</a:t>
            </a:r>
          </a:p>
        </p:txBody>
      </p:sp>
    </p:spTree>
    <p:extLst>
      <p:ext uri="{BB962C8B-B14F-4D97-AF65-F5344CB8AC3E}">
        <p14:creationId xmlns:p14="http://schemas.microsoft.com/office/powerpoint/2010/main" val="4058578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2AE158-7D8B-6000-BC4E-5A34242A7F2A}"/>
              </a:ext>
            </a:extLst>
          </p:cNvPr>
          <p:cNvSpPr>
            <a:spLocks noGrp="1"/>
          </p:cNvSpPr>
          <p:nvPr>
            <p:ph type="title"/>
          </p:nvPr>
        </p:nvSpPr>
        <p:spPr>
          <a:xfrm>
            <a:off x="621437" y="285562"/>
            <a:ext cx="9908018" cy="1330841"/>
          </a:xfrm>
        </p:spPr>
        <p:txBody>
          <a:bodyPr>
            <a:normAutofit/>
          </a:bodyPr>
          <a:lstStyle/>
          <a:p>
            <a:r>
              <a:rPr lang="nl-BE" dirty="0">
                <a:solidFill>
                  <a:srgbClr val="FFC000"/>
                </a:solidFill>
              </a:rPr>
              <a:t>Internationale aandacht voor 'politisering'
</a:t>
            </a:r>
          </a:p>
        </p:txBody>
      </p:sp>
      <p:sp>
        <p:nvSpPr>
          <p:cNvPr id="3" name="Tijdelijke aanduiding voor inhoud 2">
            <a:extLst>
              <a:ext uri="{FF2B5EF4-FFF2-40B4-BE49-F238E27FC236}">
                <a16:creationId xmlns:a16="http://schemas.microsoft.com/office/drawing/2014/main" id="{AEA277BB-BD87-0392-55B6-B0D34596E7D4}"/>
              </a:ext>
            </a:extLst>
          </p:cNvPr>
          <p:cNvSpPr>
            <a:spLocks noGrp="1"/>
          </p:cNvSpPr>
          <p:nvPr>
            <p:ph idx="1"/>
          </p:nvPr>
        </p:nvSpPr>
        <p:spPr>
          <a:xfrm>
            <a:off x="621437" y="1677260"/>
            <a:ext cx="7278856" cy="4895178"/>
          </a:xfrm>
          <a:solidFill>
            <a:schemeClr val="accent1">
              <a:lumMod val="20000"/>
              <a:lumOff val="80000"/>
            </a:schemeClr>
          </a:solidFill>
        </p:spPr>
        <p:txBody>
          <a:bodyPr>
            <a:noAutofit/>
          </a:bodyPr>
          <a:lstStyle/>
          <a:p>
            <a:pPr marL="0" indent="0">
              <a:lnSpc>
                <a:spcPct val="100000"/>
              </a:lnSpc>
              <a:spcBef>
                <a:spcPts val="0"/>
              </a:spcBef>
              <a:spcAft>
                <a:spcPts val="600"/>
              </a:spcAft>
              <a:buNone/>
            </a:pPr>
            <a:r>
              <a:rPr lang="nl-BE" sz="2400" b="1" dirty="0">
                <a:solidFill>
                  <a:srgbClr val="FFC000"/>
                </a:solidFill>
              </a:rPr>
              <a:t>(3) Sociaal werk is meer dan bureaucratische uitvoering </a:t>
            </a:r>
          </a:p>
          <a:p>
            <a:pPr marL="0" indent="0">
              <a:lnSpc>
                <a:spcPct val="100000"/>
              </a:lnSpc>
              <a:spcBef>
                <a:spcPts val="0"/>
              </a:spcBef>
              <a:spcAft>
                <a:spcPts val="600"/>
              </a:spcAft>
              <a:buNone/>
            </a:pPr>
            <a:endParaRPr lang="nl-BE" sz="1800" dirty="0"/>
          </a:p>
          <a:p>
            <a:pPr marL="0" indent="0">
              <a:lnSpc>
                <a:spcPct val="100000"/>
              </a:lnSpc>
              <a:spcBef>
                <a:spcPts val="0"/>
              </a:spcBef>
              <a:spcAft>
                <a:spcPts val="600"/>
              </a:spcAft>
              <a:buNone/>
            </a:pPr>
            <a:r>
              <a:rPr lang="nl-BE" sz="1800" dirty="0"/>
              <a:t>”</a:t>
            </a:r>
            <a:r>
              <a:rPr lang="nl-BE" sz="1800" i="1" dirty="0"/>
              <a:t>Een groot deel van sociaal werk staat in toenemende mate in dienst van de calculatieve rede die de kolonisatie van de professionele taak en identiteit van de maatschappelijk werker vertegenwoordigt. De dagelijkse praktijk wordt steeds meer gemicromanaged en vereist een sociaal werk waarin professionele waarden worden uitgedund en geatomiseerd, met een risicobeheer- en prestatiecultuur die oppermachtig is</a:t>
            </a:r>
            <a:r>
              <a:rPr lang="nl-BE" sz="1800" dirty="0"/>
              <a:t>."</a:t>
            </a:r>
          </a:p>
          <a:p>
            <a:pPr marL="0" indent="0">
              <a:lnSpc>
                <a:spcPct val="100000"/>
              </a:lnSpc>
              <a:spcBef>
                <a:spcPts val="0"/>
              </a:spcBef>
              <a:spcAft>
                <a:spcPts val="600"/>
              </a:spcAft>
              <a:buNone/>
            </a:pPr>
            <a:r>
              <a:rPr lang="nl-BE" sz="1800" dirty="0"/>
              <a:t>(Mel Gray &amp;Stephen Webb en Iain Ferguson)</a:t>
            </a:r>
          </a:p>
          <a:p>
            <a:pPr marL="0" indent="0">
              <a:lnSpc>
                <a:spcPct val="100000"/>
              </a:lnSpc>
              <a:spcBef>
                <a:spcPts val="0"/>
              </a:spcBef>
              <a:spcAft>
                <a:spcPts val="600"/>
              </a:spcAft>
              <a:buNone/>
            </a:pPr>
            <a:endParaRPr lang="nl-BE" sz="1800" dirty="0"/>
          </a:p>
          <a:p>
            <a:pPr marL="0" indent="0">
              <a:lnSpc>
                <a:spcPct val="100000"/>
              </a:lnSpc>
              <a:spcBef>
                <a:spcPts val="0"/>
              </a:spcBef>
              <a:spcAft>
                <a:spcPts val="600"/>
              </a:spcAft>
              <a:buNone/>
            </a:pPr>
            <a:endParaRPr lang="nl-BE" sz="1800" b="1" dirty="0"/>
          </a:p>
          <a:p>
            <a:pPr marL="0" indent="0">
              <a:lnSpc>
                <a:spcPct val="100000"/>
              </a:lnSpc>
              <a:spcBef>
                <a:spcPts val="0"/>
              </a:spcBef>
              <a:spcAft>
                <a:spcPts val="600"/>
              </a:spcAft>
              <a:buNone/>
            </a:pPr>
            <a:endParaRPr lang="nl-BE" sz="1800" b="1" dirty="0"/>
          </a:p>
          <a:p>
            <a:pPr marL="0" indent="0">
              <a:lnSpc>
                <a:spcPct val="100000"/>
              </a:lnSpc>
              <a:spcBef>
                <a:spcPts val="0"/>
              </a:spcBef>
              <a:spcAft>
                <a:spcPts val="600"/>
              </a:spcAft>
              <a:buNone/>
            </a:pPr>
            <a:endParaRPr lang="nl-BE" sz="1800" b="1" dirty="0"/>
          </a:p>
          <a:p>
            <a:pPr marL="0" indent="0">
              <a:lnSpc>
                <a:spcPct val="100000"/>
              </a:lnSpc>
              <a:spcBef>
                <a:spcPts val="0"/>
              </a:spcBef>
              <a:spcAft>
                <a:spcPts val="600"/>
              </a:spcAft>
              <a:buNone/>
            </a:pPr>
            <a:r>
              <a:rPr lang="nl-BE" sz="2400" b="1" dirty="0"/>
              <a:t>Noodzaak aan 'dissenting social work’ (Michael Garret)</a:t>
            </a:r>
            <a:endParaRPr lang="nl-BE" sz="2400" dirty="0"/>
          </a:p>
        </p:txBody>
      </p:sp>
      <p:pic>
        <p:nvPicPr>
          <p:cNvPr id="4098" name="Picture 2" descr="Social Workers Stickers | TeePublic">
            <a:extLst>
              <a:ext uri="{FF2B5EF4-FFF2-40B4-BE49-F238E27FC236}">
                <a16:creationId xmlns:a16="http://schemas.microsoft.com/office/drawing/2014/main" id="{CD969C1A-ED2A-8D66-884A-1BD35278EAD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38161" y="1714902"/>
            <a:ext cx="3728015" cy="4857536"/>
          </a:xfrm>
          <a:prstGeom prst="rect">
            <a:avLst/>
          </a:prstGeom>
          <a:noFill/>
          <a:extLst>
            <a:ext uri="{909E8E84-426E-40DD-AFC4-6F175D3DCCD1}">
              <a14:hiddenFill xmlns:a14="http://schemas.microsoft.com/office/drawing/2010/main">
                <a:solidFill>
                  <a:srgbClr val="FFFFFF"/>
                </a:solidFill>
              </a14:hiddenFill>
            </a:ext>
          </a:extLst>
        </p:spPr>
      </p:pic>
      <p:sp>
        <p:nvSpPr>
          <p:cNvPr id="4" name="Pijl omlaag 3">
            <a:extLst>
              <a:ext uri="{FF2B5EF4-FFF2-40B4-BE49-F238E27FC236}">
                <a16:creationId xmlns:a16="http://schemas.microsoft.com/office/drawing/2014/main" id="{05BD1095-F55A-8853-A062-AB164C8052E2}"/>
              </a:ext>
            </a:extLst>
          </p:cNvPr>
          <p:cNvSpPr/>
          <p:nvPr/>
        </p:nvSpPr>
        <p:spPr>
          <a:xfrm>
            <a:off x="3170711" y="4699789"/>
            <a:ext cx="2208811" cy="12259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175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A4E651-C3D8-4DB8-A026-E8531C6AF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1417CC0-068F-EB83-6D3F-BBBB97CFF4A7}"/>
              </a:ext>
            </a:extLst>
          </p:cNvPr>
          <p:cNvSpPr>
            <a:spLocks noGrp="1"/>
          </p:cNvSpPr>
          <p:nvPr>
            <p:ph type="title"/>
          </p:nvPr>
        </p:nvSpPr>
        <p:spPr>
          <a:xfrm>
            <a:off x="836363" y="4071597"/>
            <a:ext cx="10515600" cy="1286544"/>
          </a:xfrm>
          <a:noFill/>
        </p:spPr>
        <p:txBody>
          <a:bodyPr vert="horz" lIns="91440" tIns="45720" rIns="91440" bIns="45720" rtlCol="0" anchor="b">
            <a:normAutofit/>
          </a:bodyPr>
          <a:lstStyle/>
          <a:p>
            <a:pPr algn="ctr"/>
            <a:r>
              <a:rPr lang="en-US" sz="5200"/>
              <a:t>Normatieve opdracht van sociaal werk</a:t>
            </a:r>
          </a:p>
        </p:txBody>
      </p:sp>
      <p:pic>
        <p:nvPicPr>
          <p:cNvPr id="3" name="Picture 2" descr="Muting the SWAN: a radical alternative to Trotskyist social work |  libcom.org">
            <a:extLst>
              <a:ext uri="{FF2B5EF4-FFF2-40B4-BE49-F238E27FC236}">
                <a16:creationId xmlns:a16="http://schemas.microsoft.com/office/drawing/2014/main" id="{0AEED327-AF01-F074-2F79-7638942E5D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41" r="2" b="1"/>
          <a:stretch/>
        </p:blipFill>
        <p:spPr bwMode="auto">
          <a:xfrm>
            <a:off x="20" y="2"/>
            <a:ext cx="12191979" cy="3900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483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el 1">
            <a:extLst>
              <a:ext uri="{FF2B5EF4-FFF2-40B4-BE49-F238E27FC236}">
                <a16:creationId xmlns:a16="http://schemas.microsoft.com/office/drawing/2014/main" id="{F4E242BC-EF21-D13E-1784-4F045F0066A6}"/>
              </a:ext>
            </a:extLst>
          </p:cNvPr>
          <p:cNvSpPr>
            <a:spLocks noGrp="1"/>
          </p:cNvSpPr>
          <p:nvPr>
            <p:ph type="title"/>
          </p:nvPr>
        </p:nvSpPr>
        <p:spPr>
          <a:xfrm>
            <a:off x="838200" y="365125"/>
            <a:ext cx="10515600" cy="1118341"/>
          </a:xfrm>
          <a:solidFill>
            <a:schemeClr val="accent2"/>
          </a:solidFill>
        </p:spPr>
        <p:txBody>
          <a:bodyPr>
            <a:noAutofit/>
          </a:bodyPr>
          <a:lstStyle/>
          <a:p>
            <a:r>
              <a:rPr lang="nl-BE" sz="4000" b="1" dirty="0"/>
              <a:t>Normativiteit &amp; positionaliteit in sociaal werk
</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D0B08FB6-710A-4219-54E2-3CCCCC92C6E2}"/>
              </a:ext>
            </a:extLst>
          </p:cNvPr>
          <p:cNvSpPr>
            <a:spLocks noGrp="1"/>
          </p:cNvSpPr>
          <p:nvPr>
            <p:ph idx="1"/>
          </p:nvPr>
        </p:nvSpPr>
        <p:spPr>
          <a:xfrm>
            <a:off x="899160" y="1889568"/>
            <a:ext cx="10853928" cy="4754201"/>
          </a:xfrm>
        </p:spPr>
        <p:txBody>
          <a:bodyPr>
            <a:normAutofit fontScale="25000" lnSpcReduction="20000"/>
          </a:bodyPr>
          <a:lstStyle/>
          <a:p>
            <a:pPr marL="0" indent="0">
              <a:lnSpc>
                <a:spcPct val="120000"/>
              </a:lnSpc>
              <a:buNone/>
            </a:pPr>
            <a:r>
              <a:rPr lang="nl-BE" sz="7200" dirty="0"/>
              <a:t>Internationale definities van sociaal werk zijn gebaseerd op </a:t>
            </a:r>
            <a:r>
              <a:rPr lang="nl-BE" sz="7200" b="1" dirty="0"/>
              <a:t>mensenrechten als centraal principe en zien sociale rechtvaardigheid en bevrijding</a:t>
            </a:r>
            <a:r>
              <a:rPr lang="nl-BE" sz="7200" dirty="0"/>
              <a:t> als belangrijke taken voor sociaal werk. De definitie van de International Federation of Social Workers (2010) stelt dat sociaal werk </a:t>
            </a:r>
            <a:r>
              <a:rPr lang="nl-BE" sz="7200" b="1" dirty="0"/>
              <a:t>empowerment en bevrijding bevordert</a:t>
            </a:r>
            <a:r>
              <a:rPr lang="nl-BE" sz="7200" dirty="0"/>
              <a:t> en gebaseerd is op 'principes van mensenrechten en sociale rechtvaardigheid'.
De World Conference on Social Work and Social Development (Hong Kong 2010) bevestigt deze aanpak met als kerndoelstelling </a:t>
            </a:r>
            <a:r>
              <a:rPr lang="nl-BE" sz="7200" b="1" dirty="0"/>
              <a:t>'het claimen/terugwinnen van de prioriteit van "politieke" actie, </a:t>
            </a:r>
            <a:r>
              <a:rPr lang="nl-BE" sz="7200" dirty="0"/>
              <a:t>het ontwikkelen van een collectieve stem voor sociale ontwikkeling, sociaal werkbeoefenaars en sociaal werkopleiders. 
De globale definitie in 2014 stelt: “</a:t>
            </a:r>
            <a:r>
              <a:rPr lang="nl-BE" sz="7200" b="1" i="1" dirty="0"/>
              <a:t>'Het bepleiten en handhaven van mensenrechten en sociale rechtvaardigheid is de motivatie en rechtvaardiging voor sociaal werk...’. </a:t>
            </a:r>
          </a:p>
          <a:p>
            <a:pPr marL="0" indent="0">
              <a:lnSpc>
                <a:spcPct val="120000"/>
              </a:lnSpc>
              <a:buNone/>
            </a:pPr>
            <a:r>
              <a:rPr lang="nl-BE" sz="8000" dirty="0"/>
              <a:t>
</a:t>
            </a:r>
          </a:p>
          <a:p>
            <a:pPr marL="0" indent="0" algn="ctr">
              <a:lnSpc>
                <a:spcPct val="120000"/>
              </a:lnSpc>
              <a:buNone/>
            </a:pPr>
            <a:r>
              <a:rPr lang="nl-BE" sz="9600" dirty="0"/>
              <a:t>Sociaal werk is geen technisch neutrale activiteit, </a:t>
            </a:r>
          </a:p>
          <a:p>
            <a:pPr marL="0" indent="0" algn="ctr">
              <a:lnSpc>
                <a:spcPct val="120000"/>
              </a:lnSpc>
              <a:buNone/>
            </a:pPr>
            <a:r>
              <a:rPr lang="nl-BE" sz="9600" dirty="0"/>
              <a:t>maar heeft een uitgesproken normatief karakter: normatieve positionaliteit</a:t>
            </a:r>
            <a:r>
              <a:rPr lang="nl-BE" sz="8800" dirty="0"/>
              <a:t>
</a:t>
            </a:r>
            <a:r>
              <a:rPr lang="nl-BE" sz="3600" dirty="0"/>
              <a:t>
</a:t>
            </a:r>
            <a:endParaRPr lang="nl-BE" sz="1700" dirty="0"/>
          </a:p>
        </p:txBody>
      </p:sp>
      <p:sp>
        <p:nvSpPr>
          <p:cNvPr id="2" name="Pijl omlaag 1">
            <a:extLst>
              <a:ext uri="{FF2B5EF4-FFF2-40B4-BE49-F238E27FC236}">
                <a16:creationId xmlns:a16="http://schemas.microsoft.com/office/drawing/2014/main" id="{ED2D70CC-9A59-1B80-441B-3737088B8DC0}"/>
              </a:ext>
            </a:extLst>
          </p:cNvPr>
          <p:cNvSpPr/>
          <p:nvPr/>
        </p:nvSpPr>
        <p:spPr>
          <a:xfrm>
            <a:off x="5759532" y="4833257"/>
            <a:ext cx="1698172" cy="807523"/>
          </a:xfrm>
          <a:prstGeom prst="downArrow">
            <a:avLst>
              <a:gd name="adj1" fmla="val 50000"/>
              <a:gd name="adj2" fmla="val 485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696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1C54267-1A3E-69D1-35FE-B6B1E0CB1BDF}"/>
              </a:ext>
            </a:extLst>
          </p:cNvPr>
          <p:cNvSpPr>
            <a:spLocks noGrp="1"/>
          </p:cNvSpPr>
          <p:nvPr>
            <p:ph type="title"/>
          </p:nvPr>
        </p:nvSpPr>
        <p:spPr>
          <a:xfrm>
            <a:off x="589560" y="382860"/>
            <a:ext cx="4560584" cy="1601388"/>
          </a:xfrm>
          <a:solidFill>
            <a:schemeClr val="accent2"/>
          </a:solidFill>
        </p:spPr>
        <p:txBody>
          <a:bodyPr anchor="ctr">
            <a:normAutofit fontScale="90000"/>
          </a:bodyPr>
          <a:lstStyle/>
          <a:p>
            <a:br>
              <a:rPr lang="nl-BE" sz="2800" b="1" dirty="0"/>
            </a:br>
            <a:br>
              <a:rPr lang="nl-BE" sz="2800" b="1" dirty="0"/>
            </a:br>
            <a:r>
              <a:rPr lang="nl-BE" sz="2800" b="1" dirty="0"/>
              <a:t>Sociaal werk kan niet "niet" politiek zijn in een gepolitiseerde context. Historische constante</a:t>
            </a:r>
            <a:br>
              <a:rPr lang="nl-BE" sz="2800" b="1" dirty="0"/>
            </a:br>
            <a:endParaRPr lang="nl-BE" sz="2800" b="1" dirty="0"/>
          </a:p>
        </p:txBody>
      </p:sp>
      <p:grpSp>
        <p:nvGrpSpPr>
          <p:cNvPr id="28" name="Group 2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9" name="Rectangle 2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2" name="Rectangle 3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438579CB-DF2C-8C42-A184-6B3DC58312A5}"/>
              </a:ext>
            </a:extLst>
          </p:cNvPr>
          <p:cNvSpPr>
            <a:spLocks noGrp="1"/>
          </p:cNvSpPr>
          <p:nvPr>
            <p:ph idx="1"/>
          </p:nvPr>
        </p:nvSpPr>
        <p:spPr>
          <a:xfrm>
            <a:off x="590719" y="2330505"/>
            <a:ext cx="4559425" cy="3979585"/>
          </a:xfrm>
        </p:spPr>
        <p:txBody>
          <a:bodyPr anchor="ctr">
            <a:normAutofit fontScale="92500" lnSpcReduction="10000"/>
          </a:bodyPr>
          <a:lstStyle/>
          <a:p>
            <a:pPr marL="0" indent="0">
              <a:buNone/>
            </a:pPr>
            <a:r>
              <a:rPr lang="nl-BE" dirty="0"/>
              <a:t>“</a:t>
            </a:r>
            <a:r>
              <a:rPr lang="nl-BE" i="1" dirty="0" err="1"/>
              <a:t>Radical</a:t>
            </a:r>
            <a:r>
              <a:rPr lang="nl-BE" i="1" dirty="0"/>
              <a:t> </a:t>
            </a:r>
            <a:r>
              <a:rPr lang="nl-BE" i="1" dirty="0" err="1"/>
              <a:t>and</a:t>
            </a:r>
            <a:r>
              <a:rPr lang="nl-BE" i="1" dirty="0"/>
              <a:t> </a:t>
            </a:r>
            <a:r>
              <a:rPr lang="nl-BE" i="1" dirty="0" err="1"/>
              <a:t>critical</a:t>
            </a:r>
            <a:r>
              <a:rPr lang="nl-BE" i="1" dirty="0"/>
              <a:t> </a:t>
            </a:r>
            <a:r>
              <a:rPr lang="nl-BE" i="1" dirty="0" err="1"/>
              <a:t>social</a:t>
            </a:r>
            <a:r>
              <a:rPr lang="nl-BE" i="1" dirty="0"/>
              <a:t> </a:t>
            </a:r>
            <a:r>
              <a:rPr lang="nl-BE" i="1" dirty="0" err="1"/>
              <a:t>work</a:t>
            </a:r>
            <a:r>
              <a:rPr lang="nl-BE" i="1" dirty="0"/>
              <a:t> has </a:t>
            </a:r>
            <a:r>
              <a:rPr lang="nl-BE" i="1" dirty="0" err="1"/>
              <a:t>existed</a:t>
            </a:r>
            <a:r>
              <a:rPr lang="nl-BE" i="1" dirty="0"/>
              <a:t> </a:t>
            </a:r>
            <a:r>
              <a:rPr lang="nl-BE" i="1" dirty="0" err="1"/>
              <a:t>since</a:t>
            </a:r>
            <a:r>
              <a:rPr lang="nl-BE" i="1" dirty="0"/>
              <a:t> </a:t>
            </a:r>
            <a:r>
              <a:rPr lang="nl-BE" i="1" dirty="0" err="1"/>
              <a:t>the</a:t>
            </a:r>
            <a:r>
              <a:rPr lang="nl-BE" i="1" dirty="0"/>
              <a:t> start of </a:t>
            </a:r>
            <a:r>
              <a:rPr lang="nl-BE" i="1" dirty="0" err="1"/>
              <a:t>the</a:t>
            </a:r>
            <a:r>
              <a:rPr lang="nl-BE" i="1" dirty="0"/>
              <a:t> </a:t>
            </a:r>
            <a:r>
              <a:rPr lang="nl-BE" i="1" dirty="0" err="1"/>
              <a:t>profession</a:t>
            </a:r>
            <a:r>
              <a:rPr lang="nl-BE" i="1" dirty="0"/>
              <a:t>. </a:t>
            </a:r>
            <a:r>
              <a:rPr lang="nl-BE" i="1" dirty="0" err="1"/>
              <a:t>From</a:t>
            </a:r>
            <a:r>
              <a:rPr lang="nl-BE" i="1" dirty="0"/>
              <a:t> </a:t>
            </a:r>
            <a:r>
              <a:rPr lang="nl-BE" i="1" dirty="0" err="1"/>
              <a:t>the</a:t>
            </a:r>
            <a:r>
              <a:rPr lang="nl-BE" i="1" dirty="0"/>
              <a:t> </a:t>
            </a:r>
            <a:r>
              <a:rPr lang="nl-BE" i="1" dirty="0" err="1">
                <a:hlinkClick r:id="rId2"/>
              </a:rPr>
              <a:t>settlement</a:t>
            </a:r>
            <a:r>
              <a:rPr lang="nl-BE" i="1" dirty="0">
                <a:hlinkClick r:id="rId2"/>
              </a:rPr>
              <a:t> </a:t>
            </a:r>
            <a:r>
              <a:rPr lang="nl-BE" i="1" dirty="0" err="1">
                <a:hlinkClick r:id="rId2"/>
              </a:rPr>
              <a:t>movement</a:t>
            </a:r>
            <a:r>
              <a:rPr lang="nl-BE" i="1" dirty="0"/>
              <a:t>, </a:t>
            </a:r>
            <a:r>
              <a:rPr lang="nl-BE" i="1" dirty="0" err="1"/>
              <a:t>to</a:t>
            </a:r>
            <a:r>
              <a:rPr lang="nl-BE" i="1" dirty="0"/>
              <a:t> </a:t>
            </a:r>
            <a:r>
              <a:rPr lang="nl-BE" i="1" dirty="0" err="1"/>
              <a:t>the</a:t>
            </a:r>
            <a:r>
              <a:rPr lang="nl-BE" i="1" dirty="0"/>
              <a:t> feminist </a:t>
            </a:r>
            <a:r>
              <a:rPr lang="nl-BE" i="1" dirty="0" err="1"/>
              <a:t>and</a:t>
            </a:r>
            <a:r>
              <a:rPr lang="nl-BE" i="1" dirty="0"/>
              <a:t> </a:t>
            </a:r>
            <a:r>
              <a:rPr lang="nl-BE" i="1" dirty="0" err="1"/>
              <a:t>anti-racist</a:t>
            </a:r>
            <a:r>
              <a:rPr lang="nl-BE" i="1" dirty="0"/>
              <a:t> </a:t>
            </a:r>
            <a:r>
              <a:rPr lang="nl-BE" i="1" dirty="0" err="1"/>
              <a:t>social</a:t>
            </a:r>
            <a:r>
              <a:rPr lang="nl-BE" i="1" dirty="0"/>
              <a:t> approaches of </a:t>
            </a:r>
            <a:r>
              <a:rPr lang="nl-BE" i="1" dirty="0" err="1"/>
              <a:t>the</a:t>
            </a:r>
            <a:r>
              <a:rPr lang="nl-BE" i="1" dirty="0"/>
              <a:t> 1970s </a:t>
            </a:r>
            <a:r>
              <a:rPr lang="nl-BE" i="1" dirty="0" err="1"/>
              <a:t>and</a:t>
            </a:r>
            <a:r>
              <a:rPr lang="nl-BE" i="1" dirty="0"/>
              <a:t> </a:t>
            </a:r>
            <a:r>
              <a:rPr lang="nl-BE" i="1" dirty="0" err="1"/>
              <a:t>the</a:t>
            </a:r>
            <a:r>
              <a:rPr lang="nl-BE" i="1" dirty="0"/>
              <a:t> more recent </a:t>
            </a:r>
            <a:r>
              <a:rPr lang="nl-BE" i="1" dirty="0" err="1">
                <a:hlinkClick r:id="rId3"/>
              </a:rPr>
              <a:t>Social</a:t>
            </a:r>
            <a:r>
              <a:rPr lang="nl-BE" i="1" dirty="0">
                <a:hlinkClick r:id="rId3"/>
              </a:rPr>
              <a:t> </a:t>
            </a:r>
            <a:r>
              <a:rPr lang="nl-BE" i="1" dirty="0" err="1">
                <a:hlinkClick r:id="rId3"/>
              </a:rPr>
              <a:t>Work</a:t>
            </a:r>
            <a:r>
              <a:rPr lang="nl-BE" i="1" dirty="0">
                <a:hlinkClick r:id="rId3"/>
              </a:rPr>
              <a:t> Action Network</a:t>
            </a:r>
            <a:r>
              <a:rPr lang="nl-BE" i="1" dirty="0"/>
              <a:t>, </a:t>
            </a:r>
            <a:r>
              <a:rPr lang="nl-BE" i="1" dirty="0" err="1"/>
              <a:t>radical</a:t>
            </a:r>
            <a:r>
              <a:rPr lang="nl-BE" i="1" dirty="0"/>
              <a:t> </a:t>
            </a:r>
            <a:r>
              <a:rPr lang="nl-BE" i="1" dirty="0" err="1"/>
              <a:t>social</a:t>
            </a:r>
            <a:r>
              <a:rPr lang="nl-BE" i="1" dirty="0"/>
              <a:t> </a:t>
            </a:r>
            <a:r>
              <a:rPr lang="nl-BE" i="1" dirty="0" err="1"/>
              <a:t>workers</a:t>
            </a:r>
            <a:r>
              <a:rPr lang="nl-BE" i="1" dirty="0"/>
              <a:t> have </a:t>
            </a:r>
            <a:r>
              <a:rPr lang="nl-BE" i="1" dirty="0" err="1"/>
              <a:t>contributed</a:t>
            </a:r>
            <a:r>
              <a:rPr lang="nl-BE" i="1" dirty="0"/>
              <a:t> </a:t>
            </a:r>
            <a:r>
              <a:rPr lang="nl-BE" i="1" dirty="0" err="1"/>
              <a:t>to</a:t>
            </a:r>
            <a:r>
              <a:rPr lang="nl-BE" i="1" dirty="0"/>
              <a:t> </a:t>
            </a:r>
            <a:r>
              <a:rPr lang="nl-BE" i="1" dirty="0" err="1"/>
              <a:t>the</a:t>
            </a:r>
            <a:r>
              <a:rPr lang="nl-BE" i="1" dirty="0"/>
              <a:t> development of </a:t>
            </a:r>
            <a:r>
              <a:rPr lang="nl-BE" i="1" dirty="0" err="1"/>
              <a:t>inclusive</a:t>
            </a:r>
            <a:r>
              <a:rPr lang="nl-BE" i="1" dirty="0"/>
              <a:t> </a:t>
            </a:r>
            <a:r>
              <a:rPr lang="nl-BE" i="1" dirty="0" err="1"/>
              <a:t>and</a:t>
            </a:r>
            <a:r>
              <a:rPr lang="nl-BE" i="1" dirty="0"/>
              <a:t> </a:t>
            </a:r>
            <a:r>
              <a:rPr lang="nl-BE" i="1" dirty="0" err="1"/>
              <a:t>genuinely</a:t>
            </a:r>
            <a:r>
              <a:rPr lang="nl-BE" i="1" dirty="0"/>
              <a:t> anti-</a:t>
            </a:r>
            <a:r>
              <a:rPr lang="nl-BE" i="1" dirty="0" err="1"/>
              <a:t>oppressive</a:t>
            </a:r>
            <a:r>
              <a:rPr lang="nl-BE" i="1" dirty="0"/>
              <a:t> </a:t>
            </a:r>
            <a:r>
              <a:rPr lang="nl-BE" i="1" dirty="0" err="1"/>
              <a:t>practices</a:t>
            </a:r>
            <a:r>
              <a:rPr lang="nl-BE" i="1" dirty="0"/>
              <a:t> in </a:t>
            </a:r>
            <a:r>
              <a:rPr lang="nl-BE" i="1" dirty="0" err="1"/>
              <a:t>social</a:t>
            </a:r>
            <a:r>
              <a:rPr lang="nl-BE" i="1" dirty="0"/>
              <a:t> </a:t>
            </a:r>
            <a:r>
              <a:rPr lang="nl-BE" i="1" dirty="0" err="1"/>
              <a:t>work</a:t>
            </a:r>
            <a:r>
              <a:rPr lang="nl-BE" dirty="0"/>
              <a:t>.”</a:t>
            </a:r>
          </a:p>
        </p:txBody>
      </p:sp>
      <p:sp>
        <p:nvSpPr>
          <p:cNvPr id="34" name="Rectangle 3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descr="Afbeelding met tekst, persoon, schermafbeelding, mensen&#10;&#10;Automatisch gegenereerde beschrijving">
            <a:extLst>
              <a:ext uri="{FF2B5EF4-FFF2-40B4-BE49-F238E27FC236}">
                <a16:creationId xmlns:a16="http://schemas.microsoft.com/office/drawing/2014/main" id="{6B392C94-BE4E-578D-0DD2-A03F6CD66385}"/>
              </a:ext>
            </a:extLst>
          </p:cNvPr>
          <p:cNvPicPr>
            <a:picLocks noChangeAspect="1"/>
          </p:cNvPicPr>
          <p:nvPr/>
        </p:nvPicPr>
        <p:blipFill rotWithShape="1">
          <a:blip r:embed="rId4"/>
          <a:srcRect r="5868"/>
          <a:stretch/>
        </p:blipFill>
        <p:spPr>
          <a:xfrm>
            <a:off x="5977788" y="799352"/>
            <a:ext cx="5425410" cy="5259296"/>
          </a:xfrm>
          <a:prstGeom prst="rect">
            <a:avLst/>
          </a:prstGeom>
        </p:spPr>
      </p:pic>
    </p:spTree>
    <p:extLst>
      <p:ext uri="{BB962C8B-B14F-4D97-AF65-F5344CB8AC3E}">
        <p14:creationId xmlns:p14="http://schemas.microsoft.com/office/powerpoint/2010/main" val="2489895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628023B-AC22-ABD9-41DA-51F2A4F06DB4}"/>
              </a:ext>
            </a:extLst>
          </p:cNvPr>
          <p:cNvSpPr>
            <a:spLocks noGrp="1"/>
          </p:cNvSpPr>
          <p:nvPr>
            <p:ph type="title"/>
          </p:nvPr>
        </p:nvSpPr>
        <p:spPr>
          <a:xfrm>
            <a:off x="1524003" y="1999615"/>
            <a:ext cx="9144000" cy="2764028"/>
          </a:xfrm>
        </p:spPr>
        <p:txBody>
          <a:bodyPr vert="horz" lIns="91440" tIns="45720" rIns="91440" bIns="45720" rtlCol="0" anchor="ctr">
            <a:normAutofit fontScale="90000"/>
          </a:bodyPr>
          <a:lstStyle/>
          <a:p>
            <a:pPr algn="ctr"/>
            <a:r>
              <a:rPr lang="nl-BE" sz="7200" dirty="0"/>
              <a:t>Verwarring</a:t>
            </a:r>
            <a:br>
              <a:rPr lang="nl-BE" sz="7200" dirty="0"/>
            </a:br>
            <a:r>
              <a:rPr lang="nl-BE" sz="7200" dirty="0"/>
              <a:t>“Politisering” en “de politieke rol” van sociaal werk</a:t>
            </a:r>
            <a:endParaRPr lang="en-US" sz="7200" kern="1200" dirty="0">
              <a:solidFill>
                <a:schemeClr val="tx1"/>
              </a:solidFill>
              <a:latin typeface="+mj-lt"/>
              <a:ea typeface="+mj-ea"/>
              <a:cs typeface="+mj-cs"/>
            </a:endParaRP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501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042903A-EA2C-9318-8B1C-C9B02D904E3B}"/>
              </a:ext>
            </a:extLst>
          </p:cNvPr>
          <p:cNvSpPr>
            <a:spLocks noGrp="1"/>
          </p:cNvSpPr>
          <p:nvPr>
            <p:ph type="title"/>
          </p:nvPr>
        </p:nvSpPr>
        <p:spPr>
          <a:xfrm>
            <a:off x="838200" y="329184"/>
            <a:ext cx="10515600" cy="1591056"/>
          </a:xfrm>
        </p:spPr>
        <p:txBody>
          <a:bodyPr>
            <a:normAutofit fontScale="90000"/>
          </a:bodyPr>
          <a:lstStyle/>
          <a:p>
            <a:r>
              <a:rPr lang="nl-BE" sz="5300" dirty="0"/>
              <a:t>Verwarring: “Politisering” en “de politieke rol” van sociaal werk
</a:t>
            </a:r>
            <a:endParaRPr lang="nl-BE" sz="54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6327329F-9F99-6921-4AF1-0D9E042864B5}"/>
              </a:ext>
            </a:extLst>
          </p:cNvPr>
          <p:cNvSpPr>
            <a:spLocks noGrp="1"/>
          </p:cNvSpPr>
          <p:nvPr>
            <p:ph idx="1"/>
          </p:nvPr>
        </p:nvSpPr>
        <p:spPr>
          <a:xfrm>
            <a:off x="838200" y="1929384"/>
            <a:ext cx="10515600" cy="4599432"/>
          </a:xfrm>
        </p:spPr>
        <p:txBody>
          <a:bodyPr>
            <a:normAutofit lnSpcReduction="10000"/>
          </a:bodyPr>
          <a:lstStyle/>
          <a:p>
            <a:pPr>
              <a:lnSpc>
                <a:spcPct val="107000"/>
              </a:lnSpc>
              <a:spcBef>
                <a:spcPts val="500"/>
              </a:spcBef>
              <a:spcAft>
                <a:spcPts val="800"/>
              </a:spcAft>
            </a:pPr>
            <a:r>
              <a:rPr lang="nl-BE" sz="2400" dirty="0">
                <a:latin typeface="Calibri" panose="020F0502020204030204" pitchFamily="34" charset="0"/>
                <a:ea typeface="Times New Roman" panose="02020603050405020304" pitchFamily="18" charset="0"/>
                <a:cs typeface="Times New Roman" panose="02020603050405020304" pitchFamily="18" charset="0"/>
              </a:rPr>
              <a:t>Een terugkerende en verwarrende discussie gaat over de relatie tussen de 'politisering' en de 'politieke' rol van sociaal werk.
Is politisering bijvoorbeeld een strategie om beleid te beïnvloeden? Of andersom: is beleidsbeïnvloedend werk een vorm van politisering? 
Deze verwarring tussen politisering en wat we de "klassieke" politieke missie van sociaal werk zouden noemen, is te zien in drie verschuivingen</a:t>
            </a:r>
          </a:p>
          <a:p>
            <a:pPr marL="457200" lvl="1" indent="0">
              <a:lnSpc>
                <a:spcPct val="107000"/>
              </a:lnSpc>
              <a:spcAft>
                <a:spcPts val="800"/>
              </a:spcAft>
              <a:buNone/>
            </a:pPr>
            <a:r>
              <a:rPr lang="nl-BE" sz="2000" dirty="0">
                <a:latin typeface="Calibri" panose="020F0502020204030204" pitchFamily="34" charset="0"/>
                <a:ea typeface="Times New Roman" panose="02020603050405020304" pitchFamily="18" charset="0"/>
                <a:cs typeface="Times New Roman" panose="02020603050405020304" pitchFamily="18" charset="0"/>
              </a:rPr>
              <a:t>(1) Naar 'beleidswerk' in het sociaal werk
(2) Naar elke mogelijke 'politieke actie' in het maatschappelijk werk
(3) Naar het sociaal werk in de 'discretionaire ruimte'
</a:t>
            </a:r>
            <a:endParaRPr lang="nl-BE" sz="2000" dirty="0"/>
          </a:p>
        </p:txBody>
      </p:sp>
    </p:spTree>
    <p:extLst>
      <p:ext uri="{BB962C8B-B14F-4D97-AF65-F5344CB8AC3E}">
        <p14:creationId xmlns:p14="http://schemas.microsoft.com/office/powerpoint/2010/main" val="1306196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042903A-EA2C-9318-8B1C-C9B02D904E3B}"/>
              </a:ext>
            </a:extLst>
          </p:cNvPr>
          <p:cNvSpPr>
            <a:spLocks noGrp="1"/>
          </p:cNvSpPr>
          <p:nvPr>
            <p:ph type="title"/>
          </p:nvPr>
        </p:nvSpPr>
        <p:spPr>
          <a:xfrm>
            <a:off x="838200" y="365125"/>
            <a:ext cx="10515600" cy="1325563"/>
          </a:xfrm>
        </p:spPr>
        <p:txBody>
          <a:bodyPr>
            <a:noAutofit/>
          </a:bodyPr>
          <a:lstStyle/>
          <a:p>
            <a:r>
              <a:rPr lang="en-US" dirty="0" err="1"/>
              <a:t>Verschuiving</a:t>
            </a:r>
            <a:r>
              <a:rPr lang="en-US" dirty="0"/>
              <a:t> 1: </a:t>
            </a:r>
            <a:r>
              <a:rPr lang="en-US" dirty="0" err="1"/>
              <a:t>naar</a:t>
            </a:r>
            <a:r>
              <a:rPr lang="en-US" dirty="0"/>
              <a:t> </a:t>
            </a:r>
            <a:r>
              <a:rPr lang="en-US" dirty="0" err="1"/>
              <a:t>beleidswerk</a:t>
            </a:r>
            <a:endParaRPr lang="nl-BE"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6327329F-9F99-6921-4AF1-0D9E042864B5}"/>
              </a:ext>
            </a:extLst>
          </p:cNvPr>
          <p:cNvSpPr>
            <a:spLocks noGrp="1"/>
          </p:cNvSpPr>
          <p:nvPr>
            <p:ph idx="1"/>
          </p:nvPr>
        </p:nvSpPr>
        <p:spPr>
          <a:xfrm>
            <a:off x="838200" y="1929383"/>
            <a:ext cx="10515600" cy="4563491"/>
          </a:xfrm>
        </p:spPr>
        <p:txBody>
          <a:bodyPr>
            <a:normAutofit fontScale="77500" lnSpcReduction="20000"/>
          </a:bodyPr>
          <a:lstStyle/>
          <a:p>
            <a:pPr marL="0" indent="0">
              <a:lnSpc>
                <a:spcPct val="110000"/>
              </a:lnSpc>
              <a:buNone/>
            </a:pPr>
            <a:r>
              <a:rPr lang="en-US" dirty="0"/>
              <a:t>De </a:t>
            </a:r>
            <a:r>
              <a:rPr lang="en-US" dirty="0" err="1"/>
              <a:t>valkuil</a:t>
            </a:r>
            <a:r>
              <a:rPr lang="en-US" dirty="0"/>
              <a:t> </a:t>
            </a:r>
            <a:r>
              <a:rPr lang="en-US" dirty="0" err="1"/>
              <a:t>hierbij</a:t>
            </a:r>
            <a:r>
              <a:rPr lang="en-US" dirty="0"/>
              <a:t> is </a:t>
            </a:r>
            <a:r>
              <a:rPr lang="en-US" dirty="0" err="1"/>
              <a:t>dat</a:t>
            </a:r>
            <a:r>
              <a:rPr lang="en-US" dirty="0"/>
              <a:t> er </a:t>
            </a:r>
            <a:r>
              <a:rPr lang="en-US" dirty="0" err="1"/>
              <a:t>een</a:t>
            </a:r>
            <a:r>
              <a:rPr lang="en-US" dirty="0"/>
              <a:t> </a:t>
            </a:r>
            <a:r>
              <a:rPr lang="en-US" dirty="0" err="1"/>
              <a:t>denkbeeldige</a:t>
            </a:r>
            <a:r>
              <a:rPr lang="en-US" dirty="0"/>
              <a:t> </a:t>
            </a:r>
            <a:r>
              <a:rPr lang="en-US" dirty="0" err="1"/>
              <a:t>grens</a:t>
            </a:r>
            <a:r>
              <a:rPr lang="en-US" dirty="0"/>
              <a:t> </a:t>
            </a:r>
            <a:r>
              <a:rPr lang="en-US" dirty="0" err="1"/>
              <a:t>wordt</a:t>
            </a:r>
            <a:r>
              <a:rPr lang="en-US" dirty="0"/>
              <a:t> </a:t>
            </a:r>
            <a:r>
              <a:rPr lang="en-US" dirty="0" err="1"/>
              <a:t>getrokken</a:t>
            </a:r>
            <a:r>
              <a:rPr lang="en-US" dirty="0"/>
              <a:t> </a:t>
            </a:r>
            <a:r>
              <a:rPr lang="en-US" dirty="0" err="1"/>
              <a:t>tussen</a:t>
            </a:r>
            <a:r>
              <a:rPr lang="en-US" dirty="0"/>
              <a:t> het '</a:t>
            </a:r>
            <a:r>
              <a:rPr lang="en-US" dirty="0" err="1"/>
              <a:t>normale</a:t>
            </a:r>
            <a:r>
              <a:rPr lang="en-US" dirty="0"/>
              <a:t>' </a:t>
            </a:r>
            <a:r>
              <a:rPr lang="en-US" dirty="0" err="1"/>
              <a:t>maatschappelijk</a:t>
            </a:r>
            <a:r>
              <a:rPr lang="en-US" dirty="0"/>
              <a:t> </a:t>
            </a:r>
            <a:r>
              <a:rPr lang="en-US" dirty="0" err="1"/>
              <a:t>werk</a:t>
            </a:r>
            <a:r>
              <a:rPr lang="en-US" dirty="0"/>
              <a:t> </a:t>
            </a:r>
            <a:r>
              <a:rPr lang="en-US" dirty="0" err="1"/>
              <a:t>en</a:t>
            </a:r>
            <a:r>
              <a:rPr lang="en-US" dirty="0"/>
              <a:t> het '</a:t>
            </a:r>
            <a:r>
              <a:rPr lang="en-US" dirty="0" err="1"/>
              <a:t>politiserende</a:t>
            </a:r>
            <a:r>
              <a:rPr lang="en-US" dirty="0"/>
              <a:t>' </a:t>
            </a:r>
            <a:r>
              <a:rPr lang="en-US" dirty="0" err="1"/>
              <a:t>werk</a:t>
            </a:r>
            <a:r>
              <a:rPr lang="en-US" dirty="0"/>
              <a:t> </a:t>
            </a:r>
            <a:r>
              <a:rPr lang="en-US" dirty="0" err="1"/>
              <a:t>dat</a:t>
            </a:r>
            <a:r>
              <a:rPr lang="en-US" dirty="0"/>
              <a:t> </a:t>
            </a:r>
            <a:r>
              <a:rPr lang="en-US" dirty="0" err="1"/>
              <a:t>als</a:t>
            </a:r>
            <a:r>
              <a:rPr lang="en-US" dirty="0"/>
              <a:t> </a:t>
            </a:r>
            <a:r>
              <a:rPr lang="en-US" dirty="0" err="1"/>
              <a:t>een</a:t>
            </a:r>
            <a:r>
              <a:rPr lang="en-US" dirty="0"/>
              <a:t> </a:t>
            </a:r>
            <a:r>
              <a:rPr lang="en-US" dirty="0" err="1"/>
              <a:t>aparte</a:t>
            </a:r>
            <a:r>
              <a:rPr lang="en-US" dirty="0"/>
              <a:t> </a:t>
            </a:r>
            <a:r>
              <a:rPr lang="en-US" dirty="0" err="1"/>
              <a:t>activiteit</a:t>
            </a:r>
            <a:r>
              <a:rPr lang="en-US" dirty="0"/>
              <a:t> of </a:t>
            </a:r>
            <a:r>
              <a:rPr lang="en-US" dirty="0" err="1"/>
              <a:t>een</a:t>
            </a:r>
            <a:r>
              <a:rPr lang="en-US" dirty="0"/>
              <a:t> extra </a:t>
            </a:r>
            <a:r>
              <a:rPr lang="en-US" dirty="0" err="1"/>
              <a:t>laag</a:t>
            </a:r>
            <a:r>
              <a:rPr lang="en-US" dirty="0"/>
              <a:t> </a:t>
            </a:r>
            <a:r>
              <a:rPr lang="en-US" dirty="0" err="1"/>
              <a:t>erbovenop</a:t>
            </a:r>
            <a:r>
              <a:rPr lang="en-US" dirty="0"/>
              <a:t> </a:t>
            </a:r>
            <a:r>
              <a:rPr lang="en-US" dirty="0" err="1"/>
              <a:t>komt</a:t>
            </a:r>
            <a:r>
              <a:rPr lang="en-US" dirty="0"/>
              <a:t>. </a:t>
            </a:r>
            <a:r>
              <a:rPr lang="en-US" dirty="0">
                <a:solidFill>
                  <a:srgbClr val="FFC000"/>
                </a:solidFill>
              </a:rPr>
              <a:t>
</a:t>
            </a:r>
            <a:r>
              <a:rPr lang="en-US" dirty="0"/>
              <a:t>(1) op het </a:t>
            </a:r>
            <a:r>
              <a:rPr lang="en-US" dirty="0" err="1"/>
              <a:t>niveau</a:t>
            </a:r>
            <a:r>
              <a:rPr lang="en-US" dirty="0"/>
              <a:t> van de </a:t>
            </a:r>
            <a:r>
              <a:rPr lang="en-US" dirty="0" err="1"/>
              <a:t>sociaal</a:t>
            </a:r>
            <a:r>
              <a:rPr lang="en-US" dirty="0"/>
              <a:t> </a:t>
            </a:r>
            <a:r>
              <a:rPr lang="en-US" dirty="0" err="1"/>
              <a:t>werker</a:t>
            </a:r>
            <a:r>
              <a:rPr lang="en-US" dirty="0"/>
              <a:t> </a:t>
            </a:r>
            <a:r>
              <a:rPr lang="en-US" dirty="0" err="1"/>
              <a:t>zelf</a:t>
            </a:r>
            <a:r>
              <a:rPr lang="en-US" dirty="0"/>
              <a:t>– 'op </a:t>
            </a:r>
            <a:r>
              <a:rPr lang="en-US" dirty="0" err="1"/>
              <a:t>vrijdag</a:t>
            </a:r>
            <a:r>
              <a:rPr lang="en-US" dirty="0"/>
              <a:t> doe </a:t>
            </a:r>
            <a:r>
              <a:rPr lang="en-US" dirty="0" err="1"/>
              <a:t>ik</a:t>
            </a:r>
            <a:r>
              <a:rPr lang="en-US" dirty="0"/>
              <a:t> </a:t>
            </a:r>
            <a:r>
              <a:rPr lang="en-US" dirty="0" err="1"/>
              <a:t>mijn</a:t>
            </a:r>
            <a:r>
              <a:rPr lang="en-US" dirty="0"/>
              <a:t> </a:t>
            </a:r>
            <a:r>
              <a:rPr lang="en-US" dirty="0" err="1"/>
              <a:t>politiseringswerk</a:t>
            </a:r>
            <a:r>
              <a:rPr lang="en-US" dirty="0"/>
              <a:t>’
(2) op het </a:t>
            </a:r>
            <a:r>
              <a:rPr lang="en-US" dirty="0" err="1"/>
              <a:t>niveau</a:t>
            </a:r>
            <a:r>
              <a:rPr lang="en-US" dirty="0"/>
              <a:t> van de </a:t>
            </a:r>
            <a:r>
              <a:rPr lang="en-US" dirty="0" err="1"/>
              <a:t>organisatie</a:t>
            </a:r>
            <a:r>
              <a:rPr lang="en-US" dirty="0"/>
              <a:t> – '</a:t>
            </a:r>
            <a:r>
              <a:rPr lang="en-US" dirty="0" err="1"/>
              <a:t>onze</a:t>
            </a:r>
            <a:r>
              <a:rPr lang="en-US" dirty="0"/>
              <a:t> </a:t>
            </a:r>
            <a:r>
              <a:rPr lang="en-US" dirty="0" err="1"/>
              <a:t>beleidsdeskundige</a:t>
            </a:r>
            <a:r>
              <a:rPr lang="en-US" dirty="0"/>
              <a:t> </a:t>
            </a:r>
            <a:r>
              <a:rPr lang="en-US" dirty="0" err="1"/>
              <a:t>zorgt</a:t>
            </a:r>
            <a:r>
              <a:rPr lang="en-US" dirty="0"/>
              <a:t> </a:t>
            </a:r>
            <a:r>
              <a:rPr lang="en-US" dirty="0" err="1"/>
              <a:t>voor</a:t>
            </a:r>
            <a:r>
              <a:rPr lang="en-US" dirty="0"/>
              <a:t> </a:t>
            </a:r>
            <a:r>
              <a:rPr lang="en-US" dirty="0" err="1"/>
              <a:t>onze</a:t>
            </a:r>
            <a:r>
              <a:rPr lang="en-US" dirty="0"/>
              <a:t> </a:t>
            </a:r>
            <a:r>
              <a:rPr lang="en-US" dirty="0" err="1"/>
              <a:t>politiseringsactie</a:t>
            </a:r>
            <a:r>
              <a:rPr lang="en-US" dirty="0"/>
              <a:t>'.
</a:t>
            </a:r>
            <a:r>
              <a:rPr lang="en-US" dirty="0" err="1">
                <a:solidFill>
                  <a:srgbClr val="FFC000"/>
                </a:solidFill>
              </a:rPr>
              <a:t>Politisering</a:t>
            </a:r>
            <a:r>
              <a:rPr lang="en-US" dirty="0">
                <a:solidFill>
                  <a:srgbClr val="FFC000"/>
                </a:solidFill>
              </a:rPr>
              <a:t> </a:t>
            </a:r>
            <a:r>
              <a:rPr lang="en-US" dirty="0" err="1">
                <a:solidFill>
                  <a:srgbClr val="FFC000"/>
                </a:solidFill>
              </a:rPr>
              <a:t>wordt</a:t>
            </a:r>
            <a:r>
              <a:rPr lang="en-US" dirty="0">
                <a:solidFill>
                  <a:srgbClr val="FFC000"/>
                </a:solidFill>
              </a:rPr>
              <a:t>
</a:t>
            </a:r>
            <a:r>
              <a:rPr lang="en-US" dirty="0"/>
              <a:t>(1) </a:t>
            </a:r>
            <a:r>
              <a:rPr lang="en-US" dirty="0" err="1"/>
              <a:t>een</a:t>
            </a:r>
            <a:r>
              <a:rPr lang="en-US" dirty="0"/>
              <a:t> apart </a:t>
            </a:r>
            <a:r>
              <a:rPr lang="en-US" dirty="0" err="1"/>
              <a:t>objectief</a:t>
            </a:r>
            <a:r>
              <a:rPr lang="en-US" dirty="0"/>
              <a:t> </a:t>
            </a:r>
            <a:r>
              <a:rPr lang="en-US" dirty="0" err="1"/>
              <a:t>kader</a:t>
            </a:r>
            <a:r>
              <a:rPr lang="en-US" dirty="0"/>
              <a:t> </a:t>
            </a:r>
            <a:r>
              <a:rPr lang="en-US" dirty="0" err="1"/>
              <a:t>gegeven</a:t>
            </a:r>
            <a:r>
              <a:rPr lang="en-US" dirty="0"/>
              <a:t>
(2) </a:t>
            </a:r>
            <a:r>
              <a:rPr lang="en-US" dirty="0" err="1"/>
              <a:t>een</a:t>
            </a:r>
            <a:r>
              <a:rPr lang="en-US" dirty="0"/>
              <a:t> </a:t>
            </a:r>
            <a:r>
              <a:rPr lang="en-US" dirty="0" err="1"/>
              <a:t>aparte</a:t>
            </a:r>
            <a:r>
              <a:rPr lang="en-US" dirty="0"/>
              <a:t> </a:t>
            </a:r>
            <a:r>
              <a:rPr lang="en-US" dirty="0" err="1"/>
              <a:t>strategie</a:t>
            </a:r>
            <a:r>
              <a:rPr lang="en-US" dirty="0"/>
              <a:t> met </a:t>
            </a:r>
            <a:r>
              <a:rPr lang="en-US" dirty="0" err="1"/>
              <a:t>werknemers</a:t>
            </a:r>
            <a:r>
              <a:rPr lang="en-US" dirty="0"/>
              <a:t> die </a:t>
            </a:r>
            <a:r>
              <a:rPr lang="en-US" dirty="0" err="1"/>
              <a:t>een</a:t>
            </a:r>
            <a:r>
              <a:rPr lang="en-US" dirty="0"/>
              <a:t> </a:t>
            </a:r>
            <a:r>
              <a:rPr lang="en-US" dirty="0" err="1"/>
              <a:t>specifieke</a:t>
            </a:r>
            <a:r>
              <a:rPr lang="en-US" dirty="0"/>
              <a:t> ‘</a:t>
            </a:r>
            <a:r>
              <a:rPr lang="en-US" dirty="0" err="1"/>
              <a:t>politiserende</a:t>
            </a:r>
            <a:r>
              <a:rPr lang="en-US" dirty="0"/>
              <a:t>’ </a:t>
            </a:r>
            <a:r>
              <a:rPr lang="en-US" dirty="0" err="1"/>
              <a:t>rol</a:t>
            </a:r>
            <a:r>
              <a:rPr lang="en-US" dirty="0"/>
              <a:t> </a:t>
            </a:r>
            <a:r>
              <a:rPr lang="en-US" dirty="0" err="1"/>
              <a:t>krijgen</a:t>
            </a:r>
            <a:r>
              <a:rPr lang="en-US" dirty="0"/>
              <a:t>
(3) </a:t>
            </a:r>
            <a:r>
              <a:rPr lang="en-US" dirty="0" err="1"/>
              <a:t>en</a:t>
            </a:r>
            <a:r>
              <a:rPr lang="en-US" dirty="0"/>
              <a:t> </a:t>
            </a:r>
            <a:r>
              <a:rPr lang="en-US" dirty="0" err="1"/>
              <a:t>een</a:t>
            </a:r>
            <a:r>
              <a:rPr lang="en-US" dirty="0"/>
              <a:t> </a:t>
            </a:r>
            <a:r>
              <a:rPr lang="en-US" dirty="0" err="1"/>
              <a:t>specifiek</a:t>
            </a:r>
            <a:r>
              <a:rPr lang="en-US" dirty="0"/>
              <a:t> </a:t>
            </a:r>
            <a:r>
              <a:rPr lang="en-US" dirty="0" err="1"/>
              <a:t>methodisch</a:t>
            </a:r>
            <a:r>
              <a:rPr lang="en-US" dirty="0"/>
              <a:t> </a:t>
            </a:r>
            <a:r>
              <a:rPr lang="en-US" dirty="0" err="1"/>
              <a:t>kader</a:t>
            </a:r>
            <a:r>
              <a:rPr lang="en-US" dirty="0"/>
              <a:t> </a:t>
            </a:r>
            <a:r>
              <a:rPr lang="en-US" dirty="0" err="1"/>
              <a:t>gegeven</a:t>
            </a:r>
            <a:r>
              <a:rPr lang="en-US" dirty="0">
                <a:solidFill>
                  <a:srgbClr val="FFC000"/>
                </a:solidFill>
              </a:rPr>
              <a:t>
</a:t>
            </a:r>
            <a:r>
              <a:rPr lang="en-US" sz="4100" dirty="0">
                <a:solidFill>
                  <a:srgbClr val="FFC000"/>
                </a:solidFill>
              </a:rPr>
              <a:t>In de </a:t>
            </a:r>
            <a:r>
              <a:rPr lang="en-US" sz="4100" dirty="0" err="1">
                <a:solidFill>
                  <a:srgbClr val="FFC000"/>
                </a:solidFill>
              </a:rPr>
              <a:t>praktijk</a:t>
            </a:r>
            <a:r>
              <a:rPr lang="en-US" sz="4100" dirty="0">
                <a:solidFill>
                  <a:srgbClr val="FFC000"/>
                </a:solidFill>
              </a:rPr>
              <a:t> </a:t>
            </a:r>
            <a:r>
              <a:rPr lang="en-US" sz="4100" dirty="0" err="1">
                <a:solidFill>
                  <a:srgbClr val="FFC000"/>
                </a:solidFill>
              </a:rPr>
              <a:t>krijgt</a:t>
            </a:r>
            <a:r>
              <a:rPr lang="en-US" sz="4100" dirty="0">
                <a:solidFill>
                  <a:srgbClr val="FFC000"/>
                </a:solidFill>
              </a:rPr>
              <a:t> het </a:t>
            </a:r>
            <a:r>
              <a:rPr lang="en-US" sz="4100" dirty="0" err="1">
                <a:solidFill>
                  <a:srgbClr val="FFC000"/>
                </a:solidFill>
              </a:rPr>
              <a:t>beleidswerk</a:t>
            </a:r>
            <a:r>
              <a:rPr lang="en-US" sz="4100" dirty="0">
                <a:solidFill>
                  <a:srgbClr val="FFC000"/>
                </a:solidFill>
              </a:rPr>
              <a:t>(er) </a:t>
            </a:r>
            <a:r>
              <a:rPr lang="en-US" sz="4100" dirty="0" err="1">
                <a:solidFill>
                  <a:srgbClr val="FFC000"/>
                </a:solidFill>
              </a:rPr>
              <a:t>een</a:t>
            </a:r>
            <a:r>
              <a:rPr lang="en-US" sz="4100" dirty="0">
                <a:solidFill>
                  <a:srgbClr val="FFC000"/>
                </a:solidFill>
              </a:rPr>
              <a:t> </a:t>
            </a:r>
            <a:r>
              <a:rPr lang="en-US" sz="4100" dirty="0" err="1">
                <a:solidFill>
                  <a:srgbClr val="FFC000"/>
                </a:solidFill>
              </a:rPr>
              <a:t>nieuwe</a:t>
            </a:r>
            <a:r>
              <a:rPr lang="en-US" sz="4100" dirty="0">
                <a:solidFill>
                  <a:srgbClr val="FFC000"/>
                </a:solidFill>
              </a:rPr>
              <a:t> </a:t>
            </a:r>
            <a:r>
              <a:rPr lang="en-US" sz="4100" dirty="0" err="1">
                <a:solidFill>
                  <a:srgbClr val="FFC000"/>
                </a:solidFill>
              </a:rPr>
              <a:t>jasje</a:t>
            </a:r>
            <a:r>
              <a:rPr lang="en-US" sz="4100" dirty="0">
                <a:solidFill>
                  <a:srgbClr val="FFC000"/>
                </a:solidFill>
              </a:rPr>
              <a:t>. </a:t>
            </a:r>
            <a:endParaRPr lang="en-US" dirty="0">
              <a:solidFill>
                <a:srgbClr val="FFC000"/>
              </a:solidFill>
            </a:endParaRPr>
          </a:p>
        </p:txBody>
      </p:sp>
    </p:spTree>
    <p:extLst>
      <p:ext uri="{BB962C8B-B14F-4D97-AF65-F5344CB8AC3E}">
        <p14:creationId xmlns:p14="http://schemas.microsoft.com/office/powerpoint/2010/main" val="2889709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042903A-EA2C-9318-8B1C-C9B02D904E3B}"/>
              </a:ext>
            </a:extLst>
          </p:cNvPr>
          <p:cNvSpPr>
            <a:spLocks noGrp="1"/>
          </p:cNvSpPr>
          <p:nvPr>
            <p:ph type="title"/>
          </p:nvPr>
        </p:nvSpPr>
        <p:spPr>
          <a:xfrm>
            <a:off x="838200" y="365125"/>
            <a:ext cx="10515600" cy="1325563"/>
          </a:xfrm>
        </p:spPr>
        <p:txBody>
          <a:bodyPr>
            <a:noAutofit/>
          </a:bodyPr>
          <a:lstStyle/>
          <a:p>
            <a:r>
              <a:rPr lang="en-US" dirty="0" err="1"/>
              <a:t>Verschuiving</a:t>
            </a:r>
            <a:r>
              <a:rPr lang="en-US" dirty="0"/>
              <a:t> 1: </a:t>
            </a:r>
            <a:r>
              <a:rPr lang="en-US" dirty="0" err="1"/>
              <a:t>naar</a:t>
            </a:r>
            <a:r>
              <a:rPr lang="en-US" dirty="0"/>
              <a:t> </a:t>
            </a:r>
            <a:r>
              <a:rPr lang="en-US" dirty="0" err="1"/>
              <a:t>beleidswerk</a:t>
            </a:r>
            <a:endParaRPr lang="nl-BE"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6327329F-9F99-6921-4AF1-0D9E042864B5}"/>
              </a:ext>
            </a:extLst>
          </p:cNvPr>
          <p:cNvSpPr>
            <a:spLocks noGrp="1"/>
          </p:cNvSpPr>
          <p:nvPr>
            <p:ph idx="1"/>
          </p:nvPr>
        </p:nvSpPr>
        <p:spPr>
          <a:xfrm>
            <a:off x="838200" y="1929383"/>
            <a:ext cx="10515600" cy="4563491"/>
          </a:xfrm>
        </p:spPr>
        <p:txBody>
          <a:bodyPr>
            <a:normAutofit/>
          </a:bodyPr>
          <a:lstStyle/>
          <a:p>
            <a:pPr marL="0" indent="0">
              <a:lnSpc>
                <a:spcPct val="110000"/>
              </a:lnSpc>
              <a:buNone/>
            </a:pPr>
            <a:r>
              <a:rPr lang="en-US" dirty="0" err="1"/>
              <a:t>Deze</a:t>
            </a:r>
            <a:r>
              <a:rPr lang="en-US" dirty="0"/>
              <a:t> </a:t>
            </a:r>
            <a:r>
              <a:rPr lang="en-US" dirty="0" err="1"/>
              <a:t>reductie</a:t>
            </a:r>
            <a:r>
              <a:rPr lang="en-US" dirty="0"/>
              <a:t> </a:t>
            </a:r>
            <a:r>
              <a:rPr lang="en-US" dirty="0" err="1"/>
              <a:t>naar</a:t>
            </a:r>
            <a:r>
              <a:rPr lang="en-US" dirty="0"/>
              <a:t> </a:t>
            </a:r>
            <a:r>
              <a:rPr lang="en-US" dirty="0" err="1"/>
              <a:t>een</a:t>
            </a:r>
            <a:r>
              <a:rPr lang="en-US" dirty="0"/>
              <a:t> </a:t>
            </a:r>
            <a:r>
              <a:rPr lang="en-US" dirty="0" err="1"/>
              <a:t>aparte</a:t>
            </a:r>
            <a:r>
              <a:rPr lang="en-US" dirty="0"/>
              <a:t> '</a:t>
            </a:r>
            <a:r>
              <a:rPr lang="en-US" dirty="0" err="1"/>
              <a:t>rol</a:t>
            </a:r>
            <a:r>
              <a:rPr lang="en-US" dirty="0"/>
              <a:t>' of '</a:t>
            </a:r>
            <a:r>
              <a:rPr lang="en-US" dirty="0" err="1"/>
              <a:t>methodologie</a:t>
            </a:r>
            <a:r>
              <a:rPr lang="en-US" dirty="0"/>
              <a:t>' </a:t>
            </a:r>
            <a:r>
              <a:rPr lang="en-US" dirty="0" err="1"/>
              <a:t>trekt</a:t>
            </a:r>
            <a:r>
              <a:rPr lang="en-US" dirty="0"/>
              <a:t> </a:t>
            </a:r>
            <a:r>
              <a:rPr lang="en-US" dirty="0" err="1"/>
              <a:t>politisering</a:t>
            </a:r>
            <a:r>
              <a:rPr lang="en-US" dirty="0"/>
              <a:t> </a:t>
            </a:r>
            <a:r>
              <a:rPr lang="en-US" dirty="0" err="1"/>
              <a:t>weg</a:t>
            </a:r>
            <a:r>
              <a:rPr lang="en-US" dirty="0"/>
              <a:t> van de </a:t>
            </a:r>
            <a:r>
              <a:rPr lang="en-US" dirty="0" err="1"/>
              <a:t>alledaagse</a:t>
            </a:r>
            <a:r>
              <a:rPr lang="en-US" dirty="0"/>
              <a:t> </a:t>
            </a:r>
            <a:r>
              <a:rPr lang="en-US" dirty="0" err="1"/>
              <a:t>praktijk</a:t>
            </a:r>
            <a:r>
              <a:rPr lang="en-US" dirty="0"/>
              <a:t> in/van </a:t>
            </a:r>
            <a:r>
              <a:rPr lang="en-US" dirty="0" err="1"/>
              <a:t>sociaal</a:t>
            </a:r>
            <a:r>
              <a:rPr lang="en-US" dirty="0"/>
              <a:t> </a:t>
            </a:r>
            <a:r>
              <a:rPr lang="en-US" dirty="0" err="1"/>
              <a:t>werk</a:t>
            </a:r>
            <a:r>
              <a:rPr lang="en-US" dirty="0"/>
              <a:t>.</a:t>
            </a:r>
          </a:p>
          <a:p>
            <a:pPr marL="0" indent="0">
              <a:lnSpc>
                <a:spcPct val="110000"/>
              </a:lnSpc>
              <a:buNone/>
            </a:pPr>
            <a:r>
              <a:rPr lang="en-US" dirty="0" err="1">
                <a:solidFill>
                  <a:srgbClr val="FFC000"/>
                </a:solidFill>
              </a:rPr>
              <a:t>Dit</a:t>
            </a:r>
            <a:r>
              <a:rPr lang="en-US" dirty="0">
                <a:solidFill>
                  <a:srgbClr val="FFC000"/>
                </a:solidFill>
              </a:rPr>
              <a:t> </a:t>
            </a:r>
            <a:r>
              <a:rPr lang="en-US" dirty="0" err="1">
                <a:solidFill>
                  <a:srgbClr val="FFC000"/>
                </a:solidFill>
              </a:rPr>
              <a:t>kan</a:t>
            </a:r>
            <a:r>
              <a:rPr lang="en-US" dirty="0">
                <a:solidFill>
                  <a:srgbClr val="FFC000"/>
                </a:solidFill>
              </a:rPr>
              <a:t> </a:t>
            </a:r>
            <a:r>
              <a:rPr lang="en-US" dirty="0" err="1">
                <a:solidFill>
                  <a:srgbClr val="FFC000"/>
                </a:solidFill>
              </a:rPr>
              <a:t>bijdragen</a:t>
            </a:r>
            <a:r>
              <a:rPr lang="en-US" dirty="0">
                <a:solidFill>
                  <a:srgbClr val="FFC000"/>
                </a:solidFill>
              </a:rPr>
              <a:t> </a:t>
            </a:r>
            <a:r>
              <a:rPr lang="en-US" dirty="0" err="1">
                <a:solidFill>
                  <a:srgbClr val="FFC000"/>
                </a:solidFill>
              </a:rPr>
              <a:t>aan</a:t>
            </a:r>
            <a:r>
              <a:rPr lang="en-US" dirty="0">
                <a:solidFill>
                  <a:srgbClr val="FFC000"/>
                </a:solidFill>
              </a:rPr>
              <a:t> </a:t>
            </a:r>
            <a:r>
              <a:rPr lang="en-US" dirty="0" err="1">
                <a:solidFill>
                  <a:srgbClr val="FFC000"/>
                </a:solidFill>
              </a:rPr>
              <a:t>een</a:t>
            </a:r>
            <a:r>
              <a:rPr lang="en-US" dirty="0">
                <a:solidFill>
                  <a:srgbClr val="FFC000"/>
                </a:solidFill>
              </a:rPr>
              <a:t> </a:t>
            </a:r>
            <a:r>
              <a:rPr lang="en-US" dirty="0" err="1">
                <a:solidFill>
                  <a:srgbClr val="FFC000"/>
                </a:solidFill>
              </a:rPr>
              <a:t>depolitisering</a:t>
            </a:r>
            <a:r>
              <a:rPr lang="en-US" dirty="0">
                <a:solidFill>
                  <a:srgbClr val="FFC000"/>
                </a:solidFill>
              </a:rPr>
              <a:t>. 
</a:t>
            </a:r>
            <a:r>
              <a:rPr lang="en-US" dirty="0" err="1"/>
              <a:t>Bijvoorbeeld</a:t>
            </a:r>
            <a:r>
              <a:rPr lang="en-US" dirty="0"/>
              <a:t> </a:t>
            </a:r>
            <a:r>
              <a:rPr lang="en-US" dirty="0" err="1"/>
              <a:t>omdat</a:t>
            </a:r>
            <a:r>
              <a:rPr lang="en-US" dirty="0"/>
              <a:t> </a:t>
            </a:r>
            <a:r>
              <a:rPr lang="en-US" dirty="0" err="1"/>
              <a:t>politisering</a:t>
            </a:r>
            <a:r>
              <a:rPr lang="en-US" dirty="0"/>
              <a:t> </a:t>
            </a:r>
            <a:r>
              <a:rPr lang="en-US" dirty="0" err="1"/>
              <a:t>een</a:t>
            </a:r>
            <a:r>
              <a:rPr lang="en-US" dirty="0"/>
              <a:t> </a:t>
            </a:r>
            <a:r>
              <a:rPr lang="en-US" dirty="0" err="1"/>
              <a:t>marginaal</a:t>
            </a:r>
            <a:r>
              <a:rPr lang="en-US" dirty="0"/>
              <a:t> project </a:t>
            </a:r>
            <a:r>
              <a:rPr lang="en-US" dirty="0" err="1"/>
              <a:t>wordt</a:t>
            </a:r>
            <a:r>
              <a:rPr lang="en-US" dirty="0"/>
              <a:t> </a:t>
            </a:r>
            <a:r>
              <a:rPr lang="en-US" dirty="0" err="1"/>
              <a:t>dat</a:t>
            </a:r>
            <a:r>
              <a:rPr lang="en-US" dirty="0"/>
              <a:t> </a:t>
            </a:r>
            <a:r>
              <a:rPr lang="en-US" dirty="0" err="1"/>
              <a:t>weinig</a:t>
            </a:r>
            <a:r>
              <a:rPr lang="en-US" dirty="0"/>
              <a:t> </a:t>
            </a:r>
            <a:r>
              <a:rPr lang="en-US" dirty="0" err="1"/>
              <a:t>te</a:t>
            </a:r>
            <a:r>
              <a:rPr lang="en-US" dirty="0"/>
              <a:t> </a:t>
            </a:r>
            <a:r>
              <a:rPr lang="en-US" dirty="0" err="1"/>
              <a:t>maken</a:t>
            </a:r>
            <a:r>
              <a:rPr lang="en-US" dirty="0"/>
              <a:t> </a:t>
            </a:r>
            <a:r>
              <a:rPr lang="en-US" dirty="0" err="1"/>
              <a:t>heeft</a:t>
            </a:r>
            <a:r>
              <a:rPr lang="en-US" dirty="0"/>
              <a:t> met de rest van de </a:t>
            </a:r>
            <a:r>
              <a:rPr lang="en-US" dirty="0" err="1"/>
              <a:t>organisatie</a:t>
            </a:r>
            <a:r>
              <a:rPr lang="en-US" dirty="0"/>
              <a:t>. 
Of </a:t>
            </a:r>
            <a:r>
              <a:rPr lang="en-US" dirty="0" err="1"/>
              <a:t>omdat</a:t>
            </a:r>
            <a:r>
              <a:rPr lang="en-US" dirty="0"/>
              <a:t> </a:t>
            </a:r>
            <a:r>
              <a:rPr lang="en-US" dirty="0" err="1"/>
              <a:t>vraagstukken</a:t>
            </a:r>
            <a:r>
              <a:rPr lang="en-US" dirty="0"/>
              <a:t> die </a:t>
            </a:r>
            <a:r>
              <a:rPr lang="en-US" dirty="0" err="1"/>
              <a:t>voortkomen</a:t>
            </a:r>
            <a:r>
              <a:rPr lang="en-US" dirty="0"/>
              <a:t> </a:t>
            </a:r>
            <a:r>
              <a:rPr lang="en-US" dirty="0" err="1"/>
              <a:t>uit</a:t>
            </a:r>
            <a:r>
              <a:rPr lang="en-US" dirty="0"/>
              <a:t> de </a:t>
            </a:r>
            <a:r>
              <a:rPr lang="en-US" dirty="0" err="1"/>
              <a:t>dagelijkse</a:t>
            </a:r>
            <a:r>
              <a:rPr lang="en-US" dirty="0"/>
              <a:t> </a:t>
            </a:r>
            <a:r>
              <a:rPr lang="en-US" dirty="0" err="1"/>
              <a:t>praktijk</a:t>
            </a:r>
            <a:r>
              <a:rPr lang="en-US" dirty="0"/>
              <a:t> </a:t>
            </a:r>
            <a:r>
              <a:rPr lang="en-US" dirty="0" err="1"/>
              <a:t>niet</a:t>
            </a:r>
            <a:r>
              <a:rPr lang="en-US" dirty="0"/>
              <a:t> </a:t>
            </a:r>
            <a:r>
              <a:rPr lang="en-US" dirty="0" err="1"/>
              <a:t>meer</a:t>
            </a:r>
            <a:r>
              <a:rPr lang="en-US" dirty="0"/>
              <a:t> </a:t>
            </a:r>
            <a:r>
              <a:rPr lang="en-US" dirty="0" err="1"/>
              <a:t>te</a:t>
            </a:r>
            <a:r>
              <a:rPr lang="en-US" dirty="0"/>
              <a:t> </a:t>
            </a:r>
            <a:r>
              <a:rPr lang="en-US" dirty="0" err="1"/>
              <a:t>koppelen</a:t>
            </a:r>
            <a:r>
              <a:rPr lang="en-US" dirty="0"/>
              <a:t> </a:t>
            </a:r>
            <a:r>
              <a:rPr lang="en-US" dirty="0" err="1"/>
              <a:t>zijn</a:t>
            </a:r>
            <a:r>
              <a:rPr lang="en-US" dirty="0"/>
              <a:t> </a:t>
            </a:r>
            <a:r>
              <a:rPr lang="en-US" dirty="0" err="1"/>
              <a:t>aan</a:t>
            </a:r>
            <a:r>
              <a:rPr lang="en-US" dirty="0"/>
              <a:t> </a:t>
            </a:r>
            <a:r>
              <a:rPr lang="en-US" dirty="0" err="1"/>
              <a:t>discussies</a:t>
            </a:r>
            <a:r>
              <a:rPr lang="en-US" dirty="0"/>
              <a:t> </a:t>
            </a:r>
            <a:r>
              <a:rPr lang="en-US" dirty="0" err="1"/>
              <a:t>en</a:t>
            </a:r>
            <a:r>
              <a:rPr lang="en-US" dirty="0"/>
              <a:t> </a:t>
            </a:r>
            <a:r>
              <a:rPr lang="en-US" dirty="0" err="1"/>
              <a:t>interventies</a:t>
            </a:r>
            <a:r>
              <a:rPr lang="en-US" dirty="0"/>
              <a:t> die de eigen </a:t>
            </a:r>
            <a:r>
              <a:rPr lang="en-US" dirty="0" err="1"/>
              <a:t>organisatie</a:t>
            </a:r>
            <a:r>
              <a:rPr lang="en-US" dirty="0"/>
              <a:t> of de </a:t>
            </a:r>
            <a:r>
              <a:rPr lang="en-US" dirty="0" err="1"/>
              <a:t>bredere</a:t>
            </a:r>
            <a:r>
              <a:rPr lang="en-US" dirty="0"/>
              <a:t> </a:t>
            </a:r>
            <a:r>
              <a:rPr lang="en-US" dirty="0" err="1"/>
              <a:t>samenleving</a:t>
            </a:r>
            <a:r>
              <a:rPr lang="en-US" dirty="0"/>
              <a:t> </a:t>
            </a:r>
            <a:r>
              <a:rPr lang="en-US" dirty="0" err="1"/>
              <a:t>kunnen</a:t>
            </a:r>
            <a:r>
              <a:rPr lang="en-US" dirty="0"/>
              <a:t> </a:t>
            </a:r>
            <a:r>
              <a:rPr lang="en-US" dirty="0" err="1"/>
              <a:t>ontwrichten</a:t>
            </a:r>
            <a:r>
              <a:rPr lang="en-US" dirty="0"/>
              <a:t>. </a:t>
            </a:r>
          </a:p>
        </p:txBody>
      </p:sp>
    </p:spTree>
    <p:extLst>
      <p:ext uri="{BB962C8B-B14F-4D97-AF65-F5344CB8AC3E}">
        <p14:creationId xmlns:p14="http://schemas.microsoft.com/office/powerpoint/2010/main" val="3383512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042903A-EA2C-9318-8B1C-C9B02D904E3B}"/>
              </a:ext>
            </a:extLst>
          </p:cNvPr>
          <p:cNvSpPr>
            <a:spLocks noGrp="1"/>
          </p:cNvSpPr>
          <p:nvPr>
            <p:ph type="title"/>
          </p:nvPr>
        </p:nvSpPr>
        <p:spPr>
          <a:xfrm>
            <a:off x="838200" y="365125"/>
            <a:ext cx="10515600" cy="1325563"/>
          </a:xfrm>
        </p:spPr>
        <p:txBody>
          <a:bodyPr>
            <a:normAutofit fontScale="90000"/>
          </a:bodyPr>
          <a:lstStyle/>
          <a:p>
            <a:r>
              <a:rPr lang="nl-BE" dirty="0"/>
              <a:t>Verschuiving 2: naar 'elke mogelijke politieke actie'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6327329F-9F99-6921-4AF1-0D9E042864B5}"/>
              </a:ext>
            </a:extLst>
          </p:cNvPr>
          <p:cNvSpPr>
            <a:spLocks noGrp="1"/>
          </p:cNvSpPr>
          <p:nvPr>
            <p:ph idx="1"/>
          </p:nvPr>
        </p:nvSpPr>
        <p:spPr>
          <a:xfrm>
            <a:off x="838200" y="1807549"/>
            <a:ext cx="10515600" cy="4928617"/>
          </a:xfrm>
        </p:spPr>
        <p:txBody>
          <a:bodyPr>
            <a:normAutofit fontScale="85000" lnSpcReduction="20000"/>
          </a:bodyPr>
          <a:lstStyle/>
          <a:p>
            <a:pPr marL="0" indent="0">
              <a:lnSpc>
                <a:spcPct val="110000"/>
              </a:lnSpc>
              <a:spcBef>
                <a:spcPts val="0"/>
              </a:spcBef>
              <a:spcAft>
                <a:spcPts val="600"/>
              </a:spcAft>
              <a:buNone/>
            </a:pPr>
            <a:r>
              <a:rPr lang="en-GB"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Er </a:t>
            </a:r>
            <a:r>
              <a:rPr lang="en-GB"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zijn</a:t>
            </a:r>
            <a:r>
              <a:rPr lang="en-GB"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r>
              <a:rPr lang="en-GB"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veel</a:t>
            </a:r>
            <a:r>
              <a:rPr lang="en-GB"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r>
              <a:rPr lang="en-GB"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manieren</a:t>
            </a:r>
            <a:r>
              <a:rPr lang="en-GB"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om de </a:t>
            </a:r>
            <a:r>
              <a:rPr lang="en-GB"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politieke</a:t>
            </a:r>
            <a:r>
              <a:rPr lang="en-GB"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r>
              <a:rPr lang="en-GB"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rol</a:t>
            </a:r>
            <a:r>
              <a:rPr lang="en-GB"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van </a:t>
            </a:r>
            <a:r>
              <a:rPr lang="en-GB"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sociaal</a:t>
            </a:r>
            <a:r>
              <a:rPr lang="en-GB"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r>
              <a:rPr lang="en-GB"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werk</a:t>
            </a:r>
            <a:r>
              <a:rPr lang="en-GB"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r>
              <a:rPr lang="en-GB"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te</a:t>
            </a:r>
            <a:r>
              <a:rPr lang="en-GB"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r>
              <a:rPr lang="en-GB"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realiseren</a:t>
            </a:r>
            <a:r>
              <a:rPr lang="en-GB"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r>
              <a:rPr lang="en-GB" dirty="0">
                <a:latin typeface="Calibri" panose="020F0502020204030204" pitchFamily="34" charset="0"/>
                <a:ea typeface="Times New Roman" panose="02020603050405020304" pitchFamily="18" charset="0"/>
                <a:cs typeface="Times New Roman" panose="02020603050405020304" pitchFamily="18" charset="0"/>
              </a:rPr>
              <a:t>Al </a:t>
            </a:r>
            <a:r>
              <a:rPr lang="en-GB" dirty="0" err="1">
                <a:latin typeface="Calibri" panose="020F0502020204030204" pitchFamily="34" charset="0"/>
                <a:ea typeface="Times New Roman" panose="02020603050405020304" pitchFamily="18" charset="0"/>
                <a:cs typeface="Times New Roman" panose="02020603050405020304" pitchFamily="18" charset="0"/>
              </a:rPr>
              <a:t>deze</a:t>
            </a:r>
            <a:r>
              <a:rPr lang="en-GB" dirty="0">
                <a:latin typeface="Calibri" panose="020F0502020204030204" pitchFamily="34" charset="0"/>
                <a:ea typeface="Times New Roman" panose="02020603050405020304" pitchFamily="18" charset="0"/>
                <a:cs typeface="Times New Roman" panose="02020603050405020304" pitchFamily="18" charset="0"/>
              </a:rPr>
              <a:t> </a:t>
            </a:r>
            <a:r>
              <a:rPr lang="en-GB" dirty="0" err="1">
                <a:latin typeface="Calibri" panose="020F0502020204030204" pitchFamily="34" charset="0"/>
                <a:ea typeface="Times New Roman" panose="02020603050405020304" pitchFamily="18" charset="0"/>
                <a:cs typeface="Times New Roman" panose="02020603050405020304" pitchFamily="18" charset="0"/>
              </a:rPr>
              <a:t>mogelijke</a:t>
            </a:r>
            <a:r>
              <a:rPr lang="en-GB" dirty="0">
                <a:latin typeface="Calibri" panose="020F0502020204030204" pitchFamily="34" charset="0"/>
                <a:ea typeface="Times New Roman" panose="02020603050405020304" pitchFamily="18" charset="0"/>
                <a:cs typeface="Times New Roman" panose="02020603050405020304" pitchFamily="18" charset="0"/>
              </a:rPr>
              <a:t> </a:t>
            </a:r>
            <a:r>
              <a:rPr lang="en-GB" dirty="0" err="1">
                <a:latin typeface="Calibri" panose="020F0502020204030204" pitchFamily="34" charset="0"/>
                <a:ea typeface="Times New Roman" panose="02020603050405020304" pitchFamily="18" charset="0"/>
                <a:cs typeface="Times New Roman" panose="02020603050405020304" pitchFamily="18" charset="0"/>
              </a:rPr>
              <a:t>strategieën</a:t>
            </a:r>
            <a:r>
              <a:rPr lang="en-GB" dirty="0">
                <a:latin typeface="Calibri" panose="020F0502020204030204" pitchFamily="34" charset="0"/>
                <a:ea typeface="Times New Roman" panose="02020603050405020304" pitchFamily="18" charset="0"/>
                <a:cs typeface="Times New Roman" panose="02020603050405020304" pitchFamily="18" charset="0"/>
              </a:rPr>
              <a:t> </a:t>
            </a:r>
            <a:r>
              <a:rPr lang="en-GB" dirty="0" err="1">
                <a:latin typeface="Calibri" panose="020F0502020204030204" pitchFamily="34" charset="0"/>
                <a:ea typeface="Times New Roman" panose="02020603050405020304" pitchFamily="18" charset="0"/>
                <a:cs typeface="Times New Roman" panose="02020603050405020304" pitchFamily="18" charset="0"/>
              </a:rPr>
              <a:t>en</a:t>
            </a:r>
            <a:r>
              <a:rPr lang="en-GB" dirty="0">
                <a:latin typeface="Calibri" panose="020F0502020204030204" pitchFamily="34" charset="0"/>
                <a:ea typeface="Times New Roman" panose="02020603050405020304" pitchFamily="18" charset="0"/>
                <a:cs typeface="Times New Roman" panose="02020603050405020304" pitchFamily="18" charset="0"/>
              </a:rPr>
              <a:t> </a:t>
            </a:r>
            <a:r>
              <a:rPr lang="en-GB" dirty="0" err="1">
                <a:latin typeface="Calibri" panose="020F0502020204030204" pitchFamily="34" charset="0"/>
                <a:ea typeface="Times New Roman" panose="02020603050405020304" pitchFamily="18" charset="0"/>
                <a:cs typeface="Times New Roman" panose="02020603050405020304" pitchFamily="18" charset="0"/>
              </a:rPr>
              <a:t>benaderingen</a:t>
            </a:r>
            <a:r>
              <a:rPr lang="en-GB" dirty="0">
                <a:latin typeface="Calibri" panose="020F0502020204030204" pitchFamily="34" charset="0"/>
                <a:ea typeface="Times New Roman" panose="02020603050405020304" pitchFamily="18" charset="0"/>
                <a:cs typeface="Times New Roman" panose="02020603050405020304" pitchFamily="18" charset="0"/>
              </a:rPr>
              <a:t> </a:t>
            </a:r>
            <a:r>
              <a:rPr lang="en-GB" dirty="0" err="1">
                <a:latin typeface="Calibri" panose="020F0502020204030204" pitchFamily="34" charset="0"/>
                <a:ea typeface="Times New Roman" panose="02020603050405020304" pitchFamily="18" charset="0"/>
                <a:cs typeface="Times New Roman" panose="02020603050405020304" pitchFamily="18" charset="0"/>
              </a:rPr>
              <a:t>worden</a:t>
            </a:r>
            <a:r>
              <a:rPr lang="en-GB" dirty="0">
                <a:latin typeface="Calibri" panose="020F0502020204030204" pitchFamily="34" charset="0"/>
                <a:ea typeface="Times New Roman" panose="02020603050405020304" pitchFamily="18" charset="0"/>
                <a:cs typeface="Times New Roman" panose="02020603050405020304" pitchFamily="18" charset="0"/>
              </a:rPr>
              <a:t> in de container van </a:t>
            </a:r>
            <a:r>
              <a:rPr lang="en-GB" dirty="0" err="1">
                <a:latin typeface="Calibri" panose="020F0502020204030204" pitchFamily="34" charset="0"/>
                <a:ea typeface="Times New Roman" panose="02020603050405020304" pitchFamily="18" charset="0"/>
                <a:cs typeface="Times New Roman" panose="02020603050405020304" pitchFamily="18" charset="0"/>
              </a:rPr>
              <a:t>politisering</a:t>
            </a:r>
            <a:r>
              <a:rPr lang="en-GB" dirty="0">
                <a:latin typeface="Calibri" panose="020F0502020204030204" pitchFamily="34" charset="0"/>
                <a:ea typeface="Times New Roman" panose="02020603050405020304" pitchFamily="18" charset="0"/>
                <a:cs typeface="Times New Roman" panose="02020603050405020304" pitchFamily="18" charset="0"/>
              </a:rPr>
              <a:t> </a:t>
            </a:r>
            <a:r>
              <a:rPr lang="en-GB" dirty="0" err="1">
                <a:latin typeface="Calibri" panose="020F0502020204030204" pitchFamily="34" charset="0"/>
                <a:ea typeface="Times New Roman" panose="02020603050405020304" pitchFamily="18" charset="0"/>
                <a:cs typeface="Times New Roman" panose="02020603050405020304" pitchFamily="18" charset="0"/>
              </a:rPr>
              <a:t>geplaatst</a:t>
            </a:r>
            <a:r>
              <a:rPr lang="en-GB" dirty="0">
                <a:latin typeface="Calibri" panose="020F0502020204030204" pitchFamily="34" charset="0"/>
                <a:ea typeface="Times New Roman" panose="02020603050405020304" pitchFamily="18" charset="0"/>
                <a:cs typeface="Times New Roman" panose="02020603050405020304" pitchFamily="18" charset="0"/>
              </a:rPr>
              <a:t>.</a:t>
            </a:r>
            <a:r>
              <a:rPr lang="en-GB"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r>
              <a:rPr lang="en-GB"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Bijvoorbeeld</a:t>
            </a:r>
            <a:r>
              <a:rPr lang="en-GB"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a:t>
            </a:r>
            <a:r>
              <a:rPr lang="en-GB" sz="2400"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r>
              <a:rPr lang="en-GB" sz="2000" dirty="0">
                <a:latin typeface="Calibri" panose="020F0502020204030204" pitchFamily="34" charset="0"/>
                <a:ea typeface="Times New Roman" panose="02020603050405020304" pitchFamily="18" charset="0"/>
                <a:cs typeface="Times New Roman" panose="02020603050405020304" pitchFamily="18" charset="0"/>
              </a:rPr>
              <a:t>het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waarborgen</a:t>
            </a:r>
            <a:r>
              <a:rPr lang="en-GB" sz="2000" dirty="0">
                <a:latin typeface="Calibri" panose="020F0502020204030204" pitchFamily="34" charset="0"/>
                <a:ea typeface="Times New Roman" panose="02020603050405020304" pitchFamily="18" charset="0"/>
                <a:cs typeface="Times New Roman" panose="02020603050405020304" pitchFamily="18" charset="0"/>
              </a:rPr>
              <a:t> van de </a:t>
            </a:r>
            <a:r>
              <a:rPr lang="en-GB" sz="2000" dirty="0" err="1">
                <a:latin typeface="Calibri" panose="020F0502020204030204" pitchFamily="34" charset="0"/>
                <a:ea typeface="Times New Roman" panose="02020603050405020304" pitchFamily="18" charset="0"/>
                <a:cs typeface="Times New Roman" panose="02020603050405020304" pitchFamily="18" charset="0"/>
              </a:rPr>
              <a:t>toekenning</a:t>
            </a:r>
            <a:r>
              <a:rPr lang="en-GB" sz="2000" dirty="0">
                <a:latin typeface="Calibri" panose="020F0502020204030204" pitchFamily="34" charset="0"/>
                <a:ea typeface="Times New Roman" panose="02020603050405020304" pitchFamily="18" charset="0"/>
                <a:cs typeface="Times New Roman" panose="02020603050405020304" pitchFamily="18" charset="0"/>
              </a:rPr>
              <a:t> van </a:t>
            </a:r>
            <a:r>
              <a:rPr lang="en-GB" sz="2000" dirty="0" err="1">
                <a:latin typeface="Calibri" panose="020F0502020204030204" pitchFamily="34" charset="0"/>
                <a:ea typeface="Times New Roman" panose="02020603050405020304" pitchFamily="18" charset="0"/>
                <a:cs typeface="Times New Roman" panose="02020603050405020304" pitchFamily="18" charset="0"/>
              </a:rPr>
              <a:t>rechten</a:t>
            </a:r>
            <a:r>
              <a:rPr lang="en-GB" sz="2000" dirty="0">
                <a:latin typeface="Calibri" panose="020F0502020204030204" pitchFamily="34" charset="0"/>
                <a:ea typeface="Times New Roman" panose="02020603050405020304" pitchFamily="18" charset="0"/>
                <a:cs typeface="Times New Roman" panose="02020603050405020304" pitchFamily="18" charset="0"/>
              </a:rPr>
              <a:t> in </a:t>
            </a:r>
            <a:r>
              <a:rPr lang="en-GB" sz="2000" dirty="0" err="1">
                <a:latin typeface="Calibri" panose="020F0502020204030204" pitchFamily="34" charset="0"/>
                <a:ea typeface="Times New Roman" panose="02020603050405020304" pitchFamily="18" charset="0"/>
                <a:cs typeface="Times New Roman" panose="02020603050405020304" pitchFamily="18" charset="0"/>
              </a:rPr>
              <a:t>uw</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dienstverlening</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lobbyen</a:t>
            </a:r>
            <a:r>
              <a:rPr lang="en-GB" sz="2000" dirty="0">
                <a:latin typeface="Calibri" panose="020F0502020204030204" pitchFamily="34" charset="0"/>
                <a:ea typeface="Times New Roman" panose="02020603050405020304" pitchFamily="18" charset="0"/>
                <a:cs typeface="Times New Roman" panose="02020603050405020304" pitchFamily="18" charset="0"/>
              </a:rPr>
              <a:t> achter de </a:t>
            </a:r>
            <a:r>
              <a:rPr lang="en-GB" sz="2000" dirty="0" err="1">
                <a:latin typeface="Calibri" panose="020F0502020204030204" pitchFamily="34" charset="0"/>
                <a:ea typeface="Times New Roman" panose="02020603050405020304" pitchFamily="18" charset="0"/>
                <a:cs typeface="Times New Roman" panose="02020603050405020304" pitchFamily="18" charset="0"/>
              </a:rPr>
              <a:t>schermen</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voor</a:t>
            </a:r>
            <a:r>
              <a:rPr lang="en-GB" sz="2000" dirty="0">
                <a:latin typeface="Calibri" panose="020F0502020204030204" pitchFamily="34" charset="0"/>
                <a:ea typeface="Times New Roman" panose="02020603050405020304" pitchFamily="18" charset="0"/>
                <a:cs typeface="Times New Roman" panose="02020603050405020304" pitchFamily="18" charset="0"/>
              </a:rPr>
              <a:t> de </a:t>
            </a:r>
            <a:r>
              <a:rPr lang="en-GB" sz="2000" dirty="0" err="1">
                <a:latin typeface="Calibri" panose="020F0502020204030204" pitchFamily="34" charset="0"/>
                <a:ea typeface="Times New Roman" panose="02020603050405020304" pitchFamily="18" charset="0"/>
                <a:cs typeface="Times New Roman" panose="02020603050405020304" pitchFamily="18" charset="0"/>
              </a:rPr>
              <a:t>doelgroep</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als</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deskundige</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deelnemen</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aan</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een</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raadpleging</a:t>
            </a:r>
            <a:r>
              <a:rPr lang="en-GB" sz="2000" dirty="0">
                <a:latin typeface="Calibri" panose="020F0502020204030204" pitchFamily="34" charset="0"/>
                <a:ea typeface="Times New Roman" panose="02020603050405020304" pitchFamily="18" charset="0"/>
                <a:cs typeface="Times New Roman" panose="02020603050405020304" pitchFamily="18" charset="0"/>
              </a:rPr>
              <a:t> over </a:t>
            </a:r>
            <a:r>
              <a:rPr lang="en-GB" sz="2000" dirty="0" err="1">
                <a:latin typeface="Calibri" panose="020F0502020204030204" pitchFamily="34" charset="0"/>
                <a:ea typeface="Times New Roman" panose="02020603050405020304" pitchFamily="18" charset="0"/>
                <a:cs typeface="Times New Roman" panose="02020603050405020304" pitchFamily="18" charset="0"/>
              </a:rPr>
              <a:t>een</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onderwerp</a:t>
            </a:r>
            <a:r>
              <a:rPr lang="en-GB" sz="2000" dirty="0">
                <a:latin typeface="Calibri" panose="020F0502020204030204" pitchFamily="34" charset="0"/>
                <a:ea typeface="Times New Roman" panose="02020603050405020304" pitchFamily="18" charset="0"/>
                <a:cs typeface="Times New Roman" panose="02020603050405020304" pitchFamily="18" charset="0"/>
              </a:rPr>
              <a:t>
… </a:t>
            </a:r>
            <a:r>
              <a:rPr lang="en-GB"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Ze </a:t>
            </a:r>
            <a:r>
              <a:rPr lang="en-GB"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kunnen</a:t>
            </a:r>
            <a:r>
              <a:rPr lang="en-GB"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r>
              <a:rPr lang="en-GB"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echter</a:t>
            </a:r>
            <a:r>
              <a:rPr lang="en-GB"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r>
              <a:rPr lang="en-GB"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niet</a:t>
            </a:r>
            <a:r>
              <a:rPr lang="en-GB"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r>
              <a:rPr lang="en-GB"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zomaar</a:t>
            </a:r>
            <a:r>
              <a:rPr lang="en-GB"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r>
              <a:rPr lang="en-GB"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politisering</a:t>
            </a:r>
            <a:r>
              <a:rPr lang="en-GB"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r>
              <a:rPr lang="en-GB"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worden</a:t>
            </a:r>
            <a:r>
              <a:rPr lang="en-GB"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r>
              <a:rPr lang="en-GB"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genoemd</a:t>
            </a:r>
            <a:r>
              <a:rPr lang="en-GB"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r>
              <a:rPr lang="en-GB"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omdat</a:t>
            </a:r>
            <a:r>
              <a:rPr lang="en-GB"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r>
              <a:rPr lang="en-GB" sz="2400"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r>
              <a:rPr lang="en-GB" sz="2000" dirty="0">
                <a:latin typeface="Calibri" panose="020F0502020204030204" pitchFamily="34" charset="0"/>
                <a:ea typeface="Times New Roman" panose="02020603050405020304" pitchFamily="18" charset="0"/>
                <a:cs typeface="Times New Roman" panose="02020603050405020304" pitchFamily="18" charset="0"/>
              </a:rPr>
              <a:t>ze </a:t>
            </a:r>
            <a:r>
              <a:rPr lang="en-GB" sz="2000" dirty="0" err="1">
                <a:latin typeface="Calibri" panose="020F0502020204030204" pitchFamily="34" charset="0"/>
                <a:ea typeface="Times New Roman" panose="02020603050405020304" pitchFamily="18" charset="0"/>
                <a:cs typeface="Times New Roman" panose="02020603050405020304" pitchFamily="18" charset="0"/>
              </a:rPr>
              <a:t>missen</a:t>
            </a:r>
            <a:r>
              <a:rPr lang="en-GB" sz="2000" dirty="0">
                <a:latin typeface="Calibri" panose="020F0502020204030204" pitchFamily="34" charset="0"/>
                <a:ea typeface="Times New Roman" panose="02020603050405020304" pitchFamily="18" charset="0"/>
                <a:cs typeface="Times New Roman" panose="02020603050405020304" pitchFamily="18" charset="0"/>
              </a:rPr>
              <a:t> het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publieke</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karakter</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öffentlichkeit</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dat</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kenmerkend</a:t>
            </a:r>
            <a:r>
              <a:rPr lang="en-GB" sz="2000" dirty="0">
                <a:latin typeface="Calibri" panose="020F0502020204030204" pitchFamily="34" charset="0"/>
                <a:ea typeface="Times New Roman" panose="02020603050405020304" pitchFamily="18" charset="0"/>
                <a:cs typeface="Times New Roman" panose="02020603050405020304" pitchFamily="18" charset="0"/>
              </a:rPr>
              <a:t> is </a:t>
            </a:r>
            <a:r>
              <a:rPr lang="en-GB" sz="2000" dirty="0" err="1">
                <a:latin typeface="Calibri" panose="020F0502020204030204" pitchFamily="34" charset="0"/>
                <a:ea typeface="Times New Roman" panose="02020603050405020304" pitchFamily="18" charset="0"/>
                <a:cs typeface="Times New Roman" panose="02020603050405020304" pitchFamily="18" charset="0"/>
              </a:rPr>
              <a:t>voor</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politisering</a:t>
            </a:r>
            <a:r>
              <a:rPr lang="en-GB" sz="2000" dirty="0">
                <a:latin typeface="Calibri" panose="020F0502020204030204" pitchFamily="34" charset="0"/>
                <a:ea typeface="Times New Roman" panose="02020603050405020304" pitchFamily="18" charset="0"/>
                <a:cs typeface="Times New Roman" panose="02020603050405020304" pitchFamily="18" charset="0"/>
              </a:rPr>
              <a:t>
ze </a:t>
            </a:r>
            <a:r>
              <a:rPr lang="en-GB" sz="2000" dirty="0" err="1">
                <a:latin typeface="Calibri" panose="020F0502020204030204" pitchFamily="34" charset="0"/>
                <a:ea typeface="Times New Roman" panose="02020603050405020304" pitchFamily="18" charset="0"/>
                <a:cs typeface="Times New Roman" panose="02020603050405020304" pitchFamily="18" charset="0"/>
              </a:rPr>
              <a:t>passen</a:t>
            </a:r>
            <a:r>
              <a:rPr lang="en-GB" sz="2000" dirty="0">
                <a:latin typeface="Calibri" panose="020F0502020204030204" pitchFamily="34" charset="0"/>
                <a:ea typeface="Times New Roman" panose="02020603050405020304" pitchFamily="18" charset="0"/>
                <a:cs typeface="Times New Roman" panose="02020603050405020304" pitchFamily="18" charset="0"/>
              </a:rPr>
              <a:t> het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beleid</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aan</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binnen</a:t>
            </a:r>
            <a:r>
              <a:rPr lang="en-GB" sz="2000" dirty="0">
                <a:latin typeface="Calibri" panose="020F0502020204030204" pitchFamily="34" charset="0"/>
                <a:ea typeface="Times New Roman" panose="02020603050405020304" pitchFamily="18" charset="0"/>
                <a:cs typeface="Times New Roman" panose="02020603050405020304" pitchFamily="18" charset="0"/>
              </a:rPr>
              <a:t> de </a:t>
            </a:r>
            <a:r>
              <a:rPr lang="en-GB" sz="2000" dirty="0" err="1">
                <a:latin typeface="Calibri" panose="020F0502020204030204" pitchFamily="34" charset="0"/>
                <a:ea typeface="Times New Roman" panose="02020603050405020304" pitchFamily="18" charset="0"/>
                <a:cs typeface="Times New Roman" panose="02020603050405020304" pitchFamily="18" charset="0"/>
              </a:rPr>
              <a:t>bestaande</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orde</a:t>
            </a:r>
            <a:r>
              <a:rPr lang="en-GB" sz="2000" dirty="0">
                <a:latin typeface="Calibri" panose="020F0502020204030204" pitchFamily="34" charset="0"/>
                <a:ea typeface="Times New Roman" panose="02020603050405020304" pitchFamily="18" charset="0"/>
                <a:cs typeface="Times New Roman" panose="02020603050405020304" pitchFamily="18" charset="0"/>
              </a:rPr>
              <a:t> - </a:t>
            </a:r>
            <a:r>
              <a:rPr lang="en-GB" sz="2000" dirty="0" err="1">
                <a:latin typeface="Calibri" panose="020F0502020204030204" pitchFamily="34" charset="0"/>
                <a:ea typeface="Times New Roman" panose="02020603050405020304" pitchFamily="18" charset="0"/>
                <a:cs typeface="Times New Roman" panose="02020603050405020304" pitchFamily="18" charset="0"/>
              </a:rPr>
              <a:t>stel</a:t>
            </a:r>
            <a:r>
              <a:rPr lang="en-GB" sz="2000" dirty="0">
                <a:latin typeface="Calibri" panose="020F0502020204030204" pitchFamily="34" charset="0"/>
                <a:ea typeface="Times New Roman" panose="02020603050405020304" pitchFamily="18" charset="0"/>
                <a:cs typeface="Times New Roman" panose="02020603050405020304" pitchFamily="18" charset="0"/>
              </a:rPr>
              <a:t> de </a:t>
            </a:r>
            <a:r>
              <a:rPr lang="en-GB" sz="2000" dirty="0" err="1">
                <a:latin typeface="Calibri" panose="020F0502020204030204" pitchFamily="34" charset="0"/>
                <a:ea typeface="Times New Roman" panose="02020603050405020304" pitchFamily="18" charset="0"/>
                <a:cs typeface="Times New Roman" panose="02020603050405020304" pitchFamily="18" charset="0"/>
              </a:rPr>
              <a:t>bestaande</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machts</a:t>
            </a:r>
            <a:r>
              <a:rPr lang="en-GB" sz="2000" dirty="0">
                <a:latin typeface="Calibri" panose="020F0502020204030204" pitchFamily="34" charset="0"/>
                <a:ea typeface="Times New Roman" panose="02020603050405020304" pitchFamily="18" charset="0"/>
                <a:cs typeface="Times New Roman" panose="02020603050405020304" pitchFamily="18" charset="0"/>
              </a:rPr>
              <a:t>)</a:t>
            </a:r>
            <a:r>
              <a:rPr lang="en-GB" sz="2000" dirty="0" err="1">
                <a:latin typeface="Calibri" panose="020F0502020204030204" pitchFamily="34" charset="0"/>
                <a:ea typeface="Times New Roman" panose="02020603050405020304" pitchFamily="18" charset="0"/>
                <a:cs typeface="Times New Roman" panose="02020603050405020304" pitchFamily="18" charset="0"/>
              </a:rPr>
              <a:t>orde</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niet</a:t>
            </a:r>
            <a:r>
              <a:rPr lang="en-GB" sz="2000" dirty="0">
                <a:latin typeface="Calibri" panose="020F0502020204030204" pitchFamily="34" charset="0"/>
                <a:ea typeface="Times New Roman" panose="02020603050405020304" pitchFamily="18" charset="0"/>
                <a:cs typeface="Times New Roman" panose="02020603050405020304" pitchFamily="18" charset="0"/>
              </a:rPr>
              <a:t> in </a:t>
            </a:r>
            <a:r>
              <a:rPr lang="en-GB" sz="2000" dirty="0" err="1">
                <a:latin typeface="Calibri" panose="020F0502020204030204" pitchFamily="34" charset="0"/>
                <a:ea typeface="Times New Roman" panose="02020603050405020304" pitchFamily="18" charset="0"/>
                <a:cs typeface="Times New Roman" panose="02020603050405020304" pitchFamily="18" charset="0"/>
              </a:rPr>
              <a:t>vraag</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en</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verstoor</a:t>
            </a:r>
            <a:r>
              <a:rPr lang="en-GB" sz="2000" dirty="0">
                <a:latin typeface="Calibri" panose="020F0502020204030204" pitchFamily="34" charset="0"/>
                <a:ea typeface="Times New Roman" panose="02020603050405020304" pitchFamily="18" charset="0"/>
                <a:cs typeface="Times New Roman" panose="02020603050405020304" pitchFamily="18" charset="0"/>
              </a:rPr>
              <a:t> ze </a:t>
            </a:r>
            <a:r>
              <a:rPr lang="en-GB" sz="2000" dirty="0" err="1">
                <a:latin typeface="Calibri" panose="020F0502020204030204" pitchFamily="34" charset="0"/>
                <a:ea typeface="Times New Roman" panose="02020603050405020304" pitchFamily="18" charset="0"/>
                <a:cs typeface="Times New Roman" panose="02020603050405020304" pitchFamily="18" charset="0"/>
              </a:rPr>
              <a:t>deze</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err="1">
                <a:latin typeface="Calibri" panose="020F0502020204030204" pitchFamily="34" charset="0"/>
                <a:ea typeface="Times New Roman" panose="02020603050405020304" pitchFamily="18" charset="0"/>
                <a:cs typeface="Times New Roman" panose="02020603050405020304" pitchFamily="18" charset="0"/>
              </a:rPr>
              <a:t>niet</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3600" dirty="0" err="1">
                <a:solidFill>
                  <a:srgbClr val="FFC000"/>
                </a:solidFill>
                <a:latin typeface="Calibri" panose="020F0502020204030204" pitchFamily="34" charset="0"/>
                <a:cs typeface="Times New Roman" panose="02020603050405020304" pitchFamily="18" charset="0"/>
              </a:rPr>
              <a:t>Deze</a:t>
            </a:r>
            <a:r>
              <a:rPr lang="en-GB" sz="3600" dirty="0">
                <a:solidFill>
                  <a:srgbClr val="FFC000"/>
                </a:solidFill>
                <a:latin typeface="Calibri" panose="020F0502020204030204" pitchFamily="34" charset="0"/>
                <a:cs typeface="Times New Roman" panose="02020603050405020304" pitchFamily="18" charset="0"/>
              </a:rPr>
              <a:t> </a:t>
            </a:r>
            <a:r>
              <a:rPr lang="en-GB" sz="3600" dirty="0" err="1">
                <a:solidFill>
                  <a:srgbClr val="FFC000"/>
                </a:solidFill>
                <a:latin typeface="Calibri" panose="020F0502020204030204" pitchFamily="34" charset="0"/>
                <a:cs typeface="Times New Roman" panose="02020603050405020304" pitchFamily="18" charset="0"/>
              </a:rPr>
              <a:t>strategieën</a:t>
            </a:r>
            <a:r>
              <a:rPr lang="en-GB" sz="3600" dirty="0">
                <a:solidFill>
                  <a:srgbClr val="FFC000"/>
                </a:solidFill>
                <a:latin typeface="Calibri" panose="020F0502020204030204" pitchFamily="34" charset="0"/>
                <a:cs typeface="Times New Roman" panose="02020603050405020304" pitchFamily="18" charset="0"/>
              </a:rPr>
              <a:t> </a:t>
            </a:r>
            <a:r>
              <a:rPr lang="en-GB" sz="3600" dirty="0" err="1">
                <a:solidFill>
                  <a:srgbClr val="FFC000"/>
                </a:solidFill>
                <a:latin typeface="Calibri" panose="020F0502020204030204" pitchFamily="34" charset="0"/>
                <a:cs typeface="Times New Roman" panose="02020603050405020304" pitchFamily="18" charset="0"/>
              </a:rPr>
              <a:t>kunnen</a:t>
            </a:r>
            <a:r>
              <a:rPr lang="en-GB" sz="3600" dirty="0">
                <a:solidFill>
                  <a:srgbClr val="FFC000"/>
                </a:solidFill>
                <a:latin typeface="Calibri" panose="020F0502020204030204" pitchFamily="34" charset="0"/>
                <a:cs typeface="Times New Roman" panose="02020603050405020304" pitchFamily="18" charset="0"/>
              </a:rPr>
              <a:t> </a:t>
            </a:r>
            <a:r>
              <a:rPr lang="en-GB" sz="3600" dirty="0" err="1">
                <a:solidFill>
                  <a:srgbClr val="FFC000"/>
                </a:solidFill>
                <a:latin typeface="Calibri" panose="020F0502020204030204" pitchFamily="34" charset="0"/>
                <a:cs typeface="Times New Roman" panose="02020603050405020304" pitchFamily="18" charset="0"/>
              </a:rPr>
              <a:t>bijzonder</a:t>
            </a:r>
            <a:r>
              <a:rPr lang="en-GB" sz="3600" dirty="0">
                <a:solidFill>
                  <a:srgbClr val="FFC000"/>
                </a:solidFill>
                <a:latin typeface="Calibri" panose="020F0502020204030204" pitchFamily="34" charset="0"/>
                <a:cs typeface="Times New Roman" panose="02020603050405020304" pitchFamily="18" charset="0"/>
              </a:rPr>
              <a:t> </a:t>
            </a:r>
            <a:r>
              <a:rPr lang="en-GB" sz="3600" dirty="0" err="1">
                <a:solidFill>
                  <a:srgbClr val="FFC000"/>
                </a:solidFill>
                <a:latin typeface="Calibri" panose="020F0502020204030204" pitchFamily="34" charset="0"/>
                <a:cs typeface="Times New Roman" panose="02020603050405020304" pitchFamily="18" charset="0"/>
              </a:rPr>
              <a:t>waardevol</a:t>
            </a:r>
            <a:r>
              <a:rPr lang="en-GB" sz="3600" dirty="0">
                <a:solidFill>
                  <a:srgbClr val="FFC000"/>
                </a:solidFill>
                <a:latin typeface="Calibri" panose="020F0502020204030204" pitchFamily="34" charset="0"/>
                <a:cs typeface="Times New Roman" panose="02020603050405020304" pitchFamily="18" charset="0"/>
              </a:rPr>
              <a:t> </a:t>
            </a:r>
            <a:r>
              <a:rPr lang="en-GB" sz="3600" dirty="0" err="1">
                <a:solidFill>
                  <a:srgbClr val="FFC000"/>
                </a:solidFill>
                <a:latin typeface="Calibri" panose="020F0502020204030204" pitchFamily="34" charset="0"/>
                <a:cs typeface="Times New Roman" panose="02020603050405020304" pitchFamily="18" charset="0"/>
              </a:rPr>
              <a:t>beleidswerk</a:t>
            </a:r>
            <a:r>
              <a:rPr lang="en-GB" sz="3600" dirty="0">
                <a:solidFill>
                  <a:srgbClr val="FFC000"/>
                </a:solidFill>
                <a:latin typeface="Calibri" panose="020F0502020204030204" pitchFamily="34" charset="0"/>
                <a:cs typeface="Times New Roman" panose="02020603050405020304" pitchFamily="18" charset="0"/>
              </a:rPr>
              <a:t> </a:t>
            </a:r>
            <a:r>
              <a:rPr lang="en-GB" sz="3600" dirty="0" err="1">
                <a:solidFill>
                  <a:srgbClr val="FFC000"/>
                </a:solidFill>
                <a:latin typeface="Calibri" panose="020F0502020204030204" pitchFamily="34" charset="0"/>
                <a:cs typeface="Times New Roman" panose="02020603050405020304" pitchFamily="18" charset="0"/>
              </a:rPr>
              <a:t>zijn</a:t>
            </a:r>
            <a:r>
              <a:rPr lang="en-GB" sz="3600" dirty="0">
                <a:solidFill>
                  <a:srgbClr val="FFC000"/>
                </a:solidFill>
                <a:latin typeface="Calibri" panose="020F0502020204030204" pitchFamily="34" charset="0"/>
                <a:cs typeface="Times New Roman" panose="02020603050405020304" pitchFamily="18" charset="0"/>
              </a:rPr>
              <a:t>, </a:t>
            </a:r>
            <a:r>
              <a:rPr lang="en-GB" sz="3600" dirty="0" err="1">
                <a:solidFill>
                  <a:srgbClr val="FFC000"/>
                </a:solidFill>
                <a:latin typeface="Calibri" panose="020F0502020204030204" pitchFamily="34" charset="0"/>
                <a:cs typeface="Times New Roman" panose="02020603050405020304" pitchFamily="18" charset="0"/>
              </a:rPr>
              <a:t>alleen</a:t>
            </a:r>
            <a:r>
              <a:rPr lang="en-GB" sz="3600" dirty="0">
                <a:solidFill>
                  <a:srgbClr val="FFC000"/>
                </a:solidFill>
                <a:latin typeface="Calibri" panose="020F0502020204030204" pitchFamily="34" charset="0"/>
                <a:cs typeface="Times New Roman" panose="02020603050405020304" pitchFamily="18" charset="0"/>
              </a:rPr>
              <a:t> </a:t>
            </a:r>
            <a:r>
              <a:rPr lang="en-GB" sz="3600" dirty="0" err="1">
                <a:solidFill>
                  <a:srgbClr val="FFC000"/>
                </a:solidFill>
                <a:latin typeface="Calibri" panose="020F0502020204030204" pitchFamily="34" charset="0"/>
                <a:cs typeface="Times New Roman" panose="02020603050405020304" pitchFamily="18" charset="0"/>
              </a:rPr>
              <a:t>zien</a:t>
            </a:r>
            <a:r>
              <a:rPr lang="en-GB" sz="3600" dirty="0">
                <a:solidFill>
                  <a:srgbClr val="FFC000"/>
                </a:solidFill>
                <a:latin typeface="Calibri" panose="020F0502020204030204" pitchFamily="34" charset="0"/>
                <a:cs typeface="Times New Roman" panose="02020603050405020304" pitchFamily="18" charset="0"/>
              </a:rPr>
              <a:t> we </a:t>
            </a:r>
            <a:r>
              <a:rPr lang="en-GB" sz="3600" dirty="0" err="1">
                <a:solidFill>
                  <a:srgbClr val="FFC000"/>
                </a:solidFill>
                <a:latin typeface="Calibri" panose="020F0502020204030204" pitchFamily="34" charset="0"/>
                <a:cs typeface="Times New Roman" panose="02020603050405020304" pitchFamily="18" charset="0"/>
              </a:rPr>
              <a:t>geen</a:t>
            </a:r>
            <a:r>
              <a:rPr lang="en-GB" sz="3600" dirty="0">
                <a:solidFill>
                  <a:srgbClr val="FFC000"/>
                </a:solidFill>
                <a:latin typeface="Calibri" panose="020F0502020204030204" pitchFamily="34" charset="0"/>
                <a:cs typeface="Times New Roman" panose="02020603050405020304" pitchFamily="18" charset="0"/>
              </a:rPr>
              <a:t> </a:t>
            </a:r>
            <a:r>
              <a:rPr lang="en-GB" sz="3600" dirty="0" err="1">
                <a:solidFill>
                  <a:srgbClr val="FFC000"/>
                </a:solidFill>
                <a:latin typeface="Calibri" panose="020F0502020204030204" pitchFamily="34" charset="0"/>
                <a:cs typeface="Times New Roman" panose="02020603050405020304" pitchFamily="18" charset="0"/>
              </a:rPr>
              <a:t>reden</a:t>
            </a:r>
            <a:r>
              <a:rPr lang="en-GB" sz="3600" dirty="0">
                <a:solidFill>
                  <a:srgbClr val="FFC000"/>
                </a:solidFill>
                <a:latin typeface="Calibri" panose="020F0502020204030204" pitchFamily="34" charset="0"/>
                <a:cs typeface="Times New Roman" panose="02020603050405020304" pitchFamily="18" charset="0"/>
              </a:rPr>
              <a:t> om </a:t>
            </a:r>
            <a:r>
              <a:rPr lang="en-GB" sz="3600" dirty="0" err="1">
                <a:solidFill>
                  <a:srgbClr val="FFC000"/>
                </a:solidFill>
                <a:latin typeface="Calibri" panose="020F0502020204030204" pitchFamily="34" charset="0"/>
                <a:cs typeface="Times New Roman" panose="02020603050405020304" pitchFamily="18" charset="0"/>
              </a:rPr>
              <a:t>dit</a:t>
            </a:r>
            <a:r>
              <a:rPr lang="en-GB" sz="3600" dirty="0">
                <a:solidFill>
                  <a:srgbClr val="FFC000"/>
                </a:solidFill>
                <a:latin typeface="Calibri" panose="020F0502020204030204" pitchFamily="34" charset="0"/>
                <a:cs typeface="Times New Roman" panose="02020603050405020304" pitchFamily="18" charset="0"/>
              </a:rPr>
              <a:t> </a:t>
            </a:r>
            <a:r>
              <a:rPr lang="en-GB" sz="3600" dirty="0" err="1">
                <a:solidFill>
                  <a:srgbClr val="FFC000"/>
                </a:solidFill>
                <a:latin typeface="Calibri" panose="020F0502020204030204" pitchFamily="34" charset="0"/>
                <a:cs typeface="Times New Roman" panose="02020603050405020304" pitchFamily="18" charset="0"/>
              </a:rPr>
              <a:t>politisering</a:t>
            </a:r>
            <a:r>
              <a:rPr lang="en-GB" sz="3600" dirty="0">
                <a:solidFill>
                  <a:srgbClr val="FFC000"/>
                </a:solidFill>
                <a:latin typeface="Calibri" panose="020F0502020204030204" pitchFamily="34" charset="0"/>
                <a:cs typeface="Times New Roman" panose="02020603050405020304" pitchFamily="18" charset="0"/>
              </a:rPr>
              <a:t> </a:t>
            </a:r>
            <a:r>
              <a:rPr lang="en-GB" sz="3600" dirty="0" err="1">
                <a:solidFill>
                  <a:srgbClr val="FFC000"/>
                </a:solidFill>
                <a:latin typeface="Calibri" panose="020F0502020204030204" pitchFamily="34" charset="0"/>
                <a:cs typeface="Times New Roman" panose="02020603050405020304" pitchFamily="18" charset="0"/>
              </a:rPr>
              <a:t>te</a:t>
            </a:r>
            <a:r>
              <a:rPr lang="en-GB" sz="3600" dirty="0">
                <a:solidFill>
                  <a:srgbClr val="FFC000"/>
                </a:solidFill>
                <a:latin typeface="Calibri" panose="020F0502020204030204" pitchFamily="34" charset="0"/>
                <a:cs typeface="Times New Roman" panose="02020603050405020304" pitchFamily="18" charset="0"/>
              </a:rPr>
              <a:t> </a:t>
            </a:r>
            <a:r>
              <a:rPr lang="en-GB" sz="3600" dirty="0" err="1">
                <a:solidFill>
                  <a:srgbClr val="FFC000"/>
                </a:solidFill>
                <a:latin typeface="Calibri" panose="020F0502020204030204" pitchFamily="34" charset="0"/>
                <a:cs typeface="Times New Roman" panose="02020603050405020304" pitchFamily="18" charset="0"/>
              </a:rPr>
              <a:t>noemen</a:t>
            </a:r>
            <a:endParaRPr lang="nl-BE" sz="2400" dirty="0">
              <a:solidFill>
                <a:srgbClr val="FFC000"/>
              </a:solidFill>
            </a:endParaRPr>
          </a:p>
        </p:txBody>
      </p:sp>
    </p:spTree>
    <p:extLst>
      <p:ext uri="{BB962C8B-B14F-4D97-AF65-F5344CB8AC3E}">
        <p14:creationId xmlns:p14="http://schemas.microsoft.com/office/powerpoint/2010/main" val="2087169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042903A-EA2C-9318-8B1C-C9B02D904E3B}"/>
              </a:ext>
            </a:extLst>
          </p:cNvPr>
          <p:cNvSpPr>
            <a:spLocks noGrp="1"/>
          </p:cNvSpPr>
          <p:nvPr>
            <p:ph type="title"/>
          </p:nvPr>
        </p:nvSpPr>
        <p:spPr>
          <a:xfrm>
            <a:off x="838200" y="365125"/>
            <a:ext cx="10515600" cy="1325563"/>
          </a:xfrm>
        </p:spPr>
        <p:txBody>
          <a:bodyPr>
            <a:noAutofit/>
          </a:bodyPr>
          <a:lstStyle/>
          <a:p>
            <a:r>
              <a:rPr lang="nl-BE" dirty="0"/>
              <a:t>Verschuiving 3: naar 'werken in de discretionaire ruimte'’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6327329F-9F99-6921-4AF1-0D9E042864B5}"/>
              </a:ext>
            </a:extLst>
          </p:cNvPr>
          <p:cNvSpPr>
            <a:spLocks noGrp="1"/>
          </p:cNvSpPr>
          <p:nvPr>
            <p:ph idx="1"/>
          </p:nvPr>
        </p:nvSpPr>
        <p:spPr>
          <a:xfrm>
            <a:off x="838200" y="1929384"/>
            <a:ext cx="10515600" cy="4659604"/>
          </a:xfrm>
        </p:spPr>
        <p:txBody>
          <a:bodyPr>
            <a:normAutofit lnSpcReduction="10000"/>
          </a:bodyPr>
          <a:lstStyle/>
          <a:p>
            <a:pPr marL="0" indent="0">
              <a:lnSpc>
                <a:spcPct val="100000"/>
              </a:lnSpc>
              <a:spcBef>
                <a:spcPts val="0"/>
              </a:spcBef>
              <a:spcAft>
                <a:spcPts val="600"/>
              </a:spcAft>
              <a:buNone/>
            </a:pPr>
            <a:r>
              <a:rPr lang="en-GB" b="1"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Discretionaire</a:t>
            </a:r>
            <a:r>
              <a:rPr lang="en-GB" b="1"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r>
              <a:rPr lang="en-GB" b="1"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ruimte</a:t>
            </a:r>
            <a:r>
              <a:rPr lang="en-GB" b="1"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is de </a:t>
            </a:r>
            <a:r>
              <a:rPr lang="en-GB" b="1"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ruimte</a:t>
            </a:r>
            <a:r>
              <a:rPr lang="en-GB" b="1"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die professionals </a:t>
            </a:r>
            <a:r>
              <a:rPr lang="en-GB" b="1"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krijgen</a:t>
            </a:r>
            <a:r>
              <a:rPr lang="en-GB" b="1"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of </a:t>
            </a:r>
            <a:r>
              <a:rPr lang="en-GB" b="1"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nemen</a:t>
            </a:r>
            <a:r>
              <a:rPr lang="en-GB" b="1"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om </a:t>
            </a:r>
            <a:r>
              <a:rPr lang="en-GB" b="1"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te</a:t>
            </a:r>
            <a:r>
              <a:rPr lang="en-GB" b="1"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r>
              <a:rPr lang="en-GB" b="1"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handelen</a:t>
            </a:r>
            <a:r>
              <a:rPr lang="en-GB" b="1"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r>
              <a:rPr lang="en-GB" b="1"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binnen</a:t>
            </a:r>
            <a:r>
              <a:rPr lang="en-GB" b="1"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de </a:t>
            </a:r>
            <a:r>
              <a:rPr lang="en-GB" b="1"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grenzen</a:t>
            </a:r>
            <a:r>
              <a:rPr lang="en-GB" b="1"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van de wet of </a:t>
            </a:r>
            <a:r>
              <a:rPr lang="en-GB" b="1"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bestaande</a:t>
            </a:r>
            <a:r>
              <a:rPr lang="en-GB" b="1"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regels. </a:t>
            </a:r>
          </a:p>
          <a:p>
            <a:pPr marL="0" indent="0">
              <a:lnSpc>
                <a:spcPct val="100000"/>
              </a:lnSpc>
              <a:spcBef>
                <a:spcPts val="0"/>
              </a:spcBef>
              <a:spcAft>
                <a:spcPts val="600"/>
              </a:spcAft>
              <a:buNone/>
            </a:pPr>
            <a:r>
              <a:rPr lang="en-GB" b="1"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Dit</a:t>
            </a:r>
            <a:r>
              <a:rPr lang="en-GB" b="1"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r>
              <a:rPr lang="en-GB" b="1"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zijn</a:t>
            </a:r>
            <a:r>
              <a:rPr lang="en-GB" b="1"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r>
              <a:rPr lang="en-GB" b="1"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handelingen</a:t>
            </a:r>
            <a:r>
              <a:rPr lang="en-GB" b="1"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die </a:t>
            </a:r>
            <a:r>
              <a:rPr lang="en-GB" b="1"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afwijken</a:t>
            </a:r>
            <a:r>
              <a:rPr lang="en-GB" b="1"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van de procedures </a:t>
            </a:r>
            <a:r>
              <a:rPr lang="en-GB" b="1"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en</a:t>
            </a:r>
            <a:r>
              <a:rPr lang="en-GB" b="1"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regels die de </a:t>
            </a:r>
            <a:r>
              <a:rPr lang="en-GB" b="1"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overheid</a:t>
            </a:r>
            <a:r>
              <a:rPr lang="en-GB" b="1"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of het </a:t>
            </a:r>
            <a:r>
              <a:rPr lang="en-GB" b="1"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beleid</a:t>
            </a:r>
            <a:r>
              <a:rPr lang="en-GB" b="1"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van de </a:t>
            </a:r>
            <a:r>
              <a:rPr lang="en-GB" b="1"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organisatie</a:t>
            </a:r>
            <a:r>
              <a:rPr lang="en-GB" b="1"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r>
              <a:rPr lang="en-GB" b="1"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waar</a:t>
            </a:r>
            <a:r>
              <a:rPr lang="en-GB" b="1"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ze </a:t>
            </a:r>
            <a:r>
              <a:rPr lang="en-GB" b="1"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werken</a:t>
            </a:r>
            <a:r>
              <a:rPr lang="en-GB" b="1"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r>
              <a:rPr lang="en-GB" b="1" dirty="0" err="1">
                <a:solidFill>
                  <a:srgbClr val="FFC000"/>
                </a:solidFill>
                <a:latin typeface="Calibri" panose="020F0502020204030204" pitchFamily="34" charset="0"/>
                <a:ea typeface="Times New Roman" panose="02020603050405020304" pitchFamily="18" charset="0"/>
                <a:cs typeface="Times New Roman" panose="02020603050405020304" pitchFamily="18" charset="0"/>
              </a:rPr>
              <a:t>voorschrijven</a:t>
            </a:r>
            <a:r>
              <a:rPr lang="en-GB" b="1"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p>
          <a:p>
            <a:pPr marL="0" indent="0">
              <a:lnSpc>
                <a:spcPct val="100000"/>
              </a:lnSpc>
              <a:spcBef>
                <a:spcPts val="0"/>
              </a:spcBef>
              <a:spcAft>
                <a:spcPts val="600"/>
              </a:spcAft>
              <a:buNone/>
            </a:pPr>
            <a:r>
              <a:rPr lang="en-GB"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a:t>
            </a:r>
            <a:r>
              <a:rPr lang="en-GB" dirty="0" err="1">
                <a:latin typeface="Calibri" panose="020F0502020204030204" pitchFamily="34" charset="0"/>
                <a:ea typeface="Times New Roman" panose="02020603050405020304" pitchFamily="18" charset="0"/>
                <a:cs typeface="Times New Roman" panose="02020603050405020304" pitchFamily="18" charset="0"/>
              </a:rPr>
              <a:t>Bijvoorbeeld</a:t>
            </a:r>
            <a:r>
              <a:rPr lang="en-GB" dirty="0">
                <a:latin typeface="Calibri" panose="020F0502020204030204" pitchFamily="34" charset="0"/>
                <a:ea typeface="Times New Roman" panose="02020603050405020304" pitchFamily="18" charset="0"/>
                <a:cs typeface="Times New Roman" panose="02020603050405020304" pitchFamily="18" charset="0"/>
              </a:rPr>
              <a:t> de </a:t>
            </a:r>
            <a:r>
              <a:rPr lang="en-GB" dirty="0" err="1">
                <a:latin typeface="Calibri" panose="020F0502020204030204" pitchFamily="34" charset="0"/>
                <a:ea typeface="Times New Roman" panose="02020603050405020304" pitchFamily="18" charset="0"/>
                <a:cs typeface="Times New Roman" panose="02020603050405020304" pitchFamily="18" charset="0"/>
              </a:rPr>
              <a:t>maatschappelijk</a:t>
            </a:r>
            <a:r>
              <a:rPr lang="en-GB" dirty="0">
                <a:latin typeface="Calibri" panose="020F0502020204030204" pitchFamily="34" charset="0"/>
                <a:ea typeface="Times New Roman" panose="02020603050405020304" pitchFamily="18" charset="0"/>
                <a:cs typeface="Times New Roman" panose="02020603050405020304" pitchFamily="18" charset="0"/>
              </a:rPr>
              <a:t> </a:t>
            </a:r>
            <a:r>
              <a:rPr lang="en-GB" dirty="0" err="1">
                <a:latin typeface="Calibri" panose="020F0502020204030204" pitchFamily="34" charset="0"/>
                <a:ea typeface="Times New Roman" panose="02020603050405020304" pitchFamily="18" charset="0"/>
                <a:cs typeface="Times New Roman" panose="02020603050405020304" pitchFamily="18" charset="0"/>
              </a:rPr>
              <a:t>werker</a:t>
            </a:r>
            <a:r>
              <a:rPr lang="en-GB" dirty="0">
                <a:latin typeface="Calibri" panose="020F0502020204030204" pitchFamily="34" charset="0"/>
                <a:ea typeface="Times New Roman" panose="02020603050405020304" pitchFamily="18" charset="0"/>
                <a:cs typeface="Times New Roman" panose="02020603050405020304" pitchFamily="18" charset="0"/>
              </a:rPr>
              <a:t> die </a:t>
            </a:r>
            <a:r>
              <a:rPr lang="en-GB" dirty="0" err="1">
                <a:latin typeface="Calibri" panose="020F0502020204030204" pitchFamily="34" charset="0"/>
                <a:ea typeface="Times New Roman" panose="02020603050405020304" pitchFamily="18" charset="0"/>
                <a:cs typeface="Times New Roman" panose="02020603050405020304" pitchFamily="18" charset="0"/>
              </a:rPr>
              <a:t>een</a:t>
            </a:r>
            <a:r>
              <a:rPr lang="en-GB" dirty="0">
                <a:latin typeface="Calibri" panose="020F0502020204030204" pitchFamily="34" charset="0"/>
                <a:ea typeface="Times New Roman" panose="02020603050405020304" pitchFamily="18" charset="0"/>
                <a:cs typeface="Times New Roman" panose="02020603050405020304" pitchFamily="18" charset="0"/>
              </a:rPr>
              <a:t> </a:t>
            </a:r>
            <a:r>
              <a:rPr lang="en-GB" dirty="0" err="1">
                <a:latin typeface="Calibri" panose="020F0502020204030204" pitchFamily="34" charset="0"/>
                <a:ea typeface="Times New Roman" panose="02020603050405020304" pitchFamily="18" charset="0"/>
                <a:cs typeface="Times New Roman" panose="02020603050405020304" pitchFamily="18" charset="0"/>
              </a:rPr>
              <a:t>zeer</a:t>
            </a:r>
            <a:r>
              <a:rPr lang="en-GB" dirty="0">
                <a:latin typeface="Calibri" panose="020F0502020204030204" pitchFamily="34" charset="0"/>
                <a:ea typeface="Times New Roman" panose="02020603050405020304" pitchFamily="18" charset="0"/>
                <a:cs typeface="Times New Roman" panose="02020603050405020304" pitchFamily="18" charset="0"/>
              </a:rPr>
              <a:t> </a:t>
            </a:r>
            <a:r>
              <a:rPr lang="en-GB" dirty="0" err="1">
                <a:latin typeface="Calibri" panose="020F0502020204030204" pitchFamily="34" charset="0"/>
                <a:ea typeface="Times New Roman" panose="02020603050405020304" pitchFamily="18" charset="0"/>
                <a:cs typeface="Times New Roman" panose="02020603050405020304" pitchFamily="18" charset="0"/>
              </a:rPr>
              <a:t>ruime</a:t>
            </a:r>
            <a:r>
              <a:rPr lang="en-GB" dirty="0">
                <a:latin typeface="Calibri" panose="020F0502020204030204" pitchFamily="34" charset="0"/>
                <a:ea typeface="Times New Roman" panose="02020603050405020304" pitchFamily="18" charset="0"/>
                <a:cs typeface="Times New Roman" panose="02020603050405020304" pitchFamily="18" charset="0"/>
              </a:rPr>
              <a:t> </a:t>
            </a:r>
            <a:r>
              <a:rPr lang="en-GB" dirty="0" err="1">
                <a:latin typeface="Calibri" panose="020F0502020204030204" pitchFamily="34" charset="0"/>
                <a:ea typeface="Times New Roman" panose="02020603050405020304" pitchFamily="18" charset="0"/>
                <a:cs typeface="Times New Roman" panose="02020603050405020304" pitchFamily="18" charset="0"/>
              </a:rPr>
              <a:t>invulling</a:t>
            </a:r>
            <a:r>
              <a:rPr lang="en-GB" dirty="0">
                <a:latin typeface="Calibri" panose="020F0502020204030204" pitchFamily="34" charset="0"/>
                <a:ea typeface="Times New Roman" panose="02020603050405020304" pitchFamily="18" charset="0"/>
                <a:cs typeface="Times New Roman" panose="02020603050405020304" pitchFamily="18" charset="0"/>
              </a:rPr>
              <a:t> </a:t>
            </a:r>
            <a:r>
              <a:rPr lang="en-GB" dirty="0" err="1">
                <a:latin typeface="Calibri" panose="020F0502020204030204" pitchFamily="34" charset="0"/>
                <a:ea typeface="Times New Roman" panose="02020603050405020304" pitchFamily="18" charset="0"/>
                <a:cs typeface="Times New Roman" panose="02020603050405020304" pitchFamily="18" charset="0"/>
              </a:rPr>
              <a:t>geeft</a:t>
            </a:r>
            <a:r>
              <a:rPr lang="en-GB" dirty="0">
                <a:latin typeface="Calibri" panose="020F0502020204030204" pitchFamily="34" charset="0"/>
                <a:ea typeface="Times New Roman" panose="02020603050405020304" pitchFamily="18" charset="0"/>
                <a:cs typeface="Times New Roman" panose="02020603050405020304" pitchFamily="18" charset="0"/>
              </a:rPr>
              <a:t> </a:t>
            </a:r>
            <a:r>
              <a:rPr lang="en-GB" dirty="0" err="1">
                <a:latin typeface="Calibri" panose="020F0502020204030204" pitchFamily="34" charset="0"/>
                <a:ea typeface="Times New Roman" panose="02020603050405020304" pitchFamily="18" charset="0"/>
                <a:cs typeface="Times New Roman" panose="02020603050405020304" pitchFamily="18" charset="0"/>
              </a:rPr>
              <a:t>aan</a:t>
            </a:r>
            <a:r>
              <a:rPr lang="en-GB" dirty="0">
                <a:latin typeface="Calibri" panose="020F0502020204030204" pitchFamily="34" charset="0"/>
                <a:ea typeface="Times New Roman" panose="02020603050405020304" pitchFamily="18" charset="0"/>
                <a:cs typeface="Times New Roman" panose="02020603050405020304" pitchFamily="18" charset="0"/>
              </a:rPr>
              <a:t> '</a:t>
            </a:r>
            <a:r>
              <a:rPr lang="en-GB" dirty="0" err="1">
                <a:latin typeface="Calibri" panose="020F0502020204030204" pitchFamily="34" charset="0"/>
                <a:ea typeface="Times New Roman" panose="02020603050405020304" pitchFamily="18" charset="0"/>
                <a:cs typeface="Times New Roman" panose="02020603050405020304" pitchFamily="18" charset="0"/>
              </a:rPr>
              <a:t>activering</a:t>
            </a:r>
            <a:r>
              <a:rPr lang="en-GB" dirty="0">
                <a:latin typeface="Calibri" panose="020F0502020204030204" pitchFamily="34" charset="0"/>
                <a:ea typeface="Times New Roman" panose="02020603050405020304" pitchFamily="18" charset="0"/>
                <a:cs typeface="Times New Roman" panose="02020603050405020304" pitchFamily="18" charset="0"/>
              </a:rPr>
              <a:t>' </a:t>
            </a:r>
            <a:r>
              <a:rPr lang="en-GB" dirty="0" err="1">
                <a:latin typeface="Calibri" panose="020F0502020204030204" pitchFamily="34" charset="0"/>
                <a:ea typeface="Times New Roman" panose="02020603050405020304" pitchFamily="18" charset="0"/>
                <a:cs typeface="Times New Roman" panose="02020603050405020304" pitchFamily="18" charset="0"/>
              </a:rPr>
              <a:t>en</a:t>
            </a:r>
            <a:r>
              <a:rPr lang="en-GB" dirty="0">
                <a:latin typeface="Calibri" panose="020F0502020204030204" pitchFamily="34" charset="0"/>
                <a:ea typeface="Times New Roman" panose="02020603050405020304" pitchFamily="18" charset="0"/>
                <a:cs typeface="Times New Roman" panose="02020603050405020304" pitchFamily="18" charset="0"/>
              </a:rPr>
              <a:t>/of '</a:t>
            </a:r>
            <a:r>
              <a:rPr lang="en-GB" dirty="0" err="1">
                <a:latin typeface="Calibri" panose="020F0502020204030204" pitchFamily="34" charset="0"/>
                <a:ea typeface="Times New Roman" panose="02020603050405020304" pitchFamily="18" charset="0"/>
                <a:cs typeface="Times New Roman" panose="02020603050405020304" pitchFamily="18" charset="0"/>
              </a:rPr>
              <a:t>werkbereidheid</a:t>
            </a:r>
            <a:r>
              <a:rPr lang="en-GB" dirty="0">
                <a:latin typeface="Calibri" panose="020F0502020204030204" pitchFamily="34" charset="0"/>
                <a:ea typeface="Times New Roman" panose="02020603050405020304" pitchFamily="18" charset="0"/>
                <a:cs typeface="Times New Roman" panose="02020603050405020304" pitchFamily="18" charset="0"/>
              </a:rPr>
              <a:t>' </a:t>
            </a:r>
            <a:r>
              <a:rPr lang="en-GB" dirty="0" err="1">
                <a:latin typeface="Calibri" panose="020F0502020204030204" pitchFamily="34" charset="0"/>
                <a:ea typeface="Times New Roman" panose="02020603050405020304" pitchFamily="18" charset="0"/>
                <a:cs typeface="Times New Roman" panose="02020603050405020304" pitchFamily="18" charset="0"/>
              </a:rPr>
              <a:t>verruimt</a:t>
            </a:r>
            <a:r>
              <a:rPr lang="en-GB" dirty="0">
                <a:latin typeface="Calibri" panose="020F0502020204030204" pitchFamily="34" charset="0"/>
                <a:ea typeface="Times New Roman" panose="02020603050405020304" pitchFamily="18" charset="0"/>
                <a:cs typeface="Times New Roman" panose="02020603050405020304" pitchFamily="18" charset="0"/>
              </a:rPr>
              <a:t> de </a:t>
            </a:r>
            <a:r>
              <a:rPr lang="en-GB" dirty="0" err="1">
                <a:latin typeface="Calibri" panose="020F0502020204030204" pitchFamily="34" charset="0"/>
                <a:ea typeface="Times New Roman" panose="02020603050405020304" pitchFamily="18" charset="0"/>
                <a:cs typeface="Times New Roman" panose="02020603050405020304" pitchFamily="18" charset="0"/>
              </a:rPr>
              <a:t>mogelijke</a:t>
            </a:r>
            <a:r>
              <a:rPr lang="en-GB" dirty="0">
                <a:latin typeface="Calibri" panose="020F0502020204030204" pitchFamily="34" charset="0"/>
                <a:ea typeface="Times New Roman" panose="02020603050405020304" pitchFamily="18" charset="0"/>
                <a:cs typeface="Times New Roman" panose="02020603050405020304" pitchFamily="18" charset="0"/>
              </a:rPr>
              <a:t> </a:t>
            </a:r>
            <a:r>
              <a:rPr lang="en-GB" dirty="0" err="1">
                <a:latin typeface="Calibri" panose="020F0502020204030204" pitchFamily="34" charset="0"/>
                <a:ea typeface="Times New Roman" panose="02020603050405020304" pitchFamily="18" charset="0"/>
                <a:cs typeface="Times New Roman" panose="02020603050405020304" pitchFamily="18" charset="0"/>
              </a:rPr>
              <a:t>mogelijkheden</a:t>
            </a:r>
            <a:r>
              <a:rPr lang="en-GB" dirty="0">
                <a:latin typeface="Calibri" panose="020F0502020204030204" pitchFamily="34" charset="0"/>
                <a:ea typeface="Times New Roman" panose="02020603050405020304" pitchFamily="18" charset="0"/>
                <a:cs typeface="Times New Roman" panose="02020603050405020304" pitchFamily="18" charset="0"/>
              </a:rPr>
              <a:t> </a:t>
            </a:r>
            <a:r>
              <a:rPr lang="en-GB" dirty="0" err="1">
                <a:latin typeface="Calibri" panose="020F0502020204030204" pitchFamily="34" charset="0"/>
                <a:ea typeface="Times New Roman" panose="02020603050405020304" pitchFamily="18" charset="0"/>
                <a:cs typeface="Times New Roman" panose="02020603050405020304" pitchFamily="18" charset="0"/>
              </a:rPr>
              <a:t>voor</a:t>
            </a:r>
            <a:r>
              <a:rPr lang="en-GB" dirty="0">
                <a:latin typeface="Calibri" panose="020F0502020204030204" pitchFamily="34" charset="0"/>
                <a:ea typeface="Times New Roman" panose="02020603050405020304" pitchFamily="18" charset="0"/>
                <a:cs typeface="Times New Roman" panose="02020603050405020304" pitchFamily="18" charset="0"/>
              </a:rPr>
              <a:t> </a:t>
            </a:r>
            <a:r>
              <a:rPr lang="en-GB" dirty="0" err="1">
                <a:latin typeface="Calibri" panose="020F0502020204030204" pitchFamily="34" charset="0"/>
                <a:ea typeface="Times New Roman" panose="02020603050405020304" pitchFamily="18" charset="0"/>
                <a:cs typeface="Times New Roman" panose="02020603050405020304" pitchFamily="18" charset="0"/>
              </a:rPr>
              <a:t>maatschappelijke</a:t>
            </a:r>
            <a:r>
              <a:rPr lang="en-GB" dirty="0">
                <a:latin typeface="Calibri" panose="020F0502020204030204" pitchFamily="34" charset="0"/>
                <a:ea typeface="Times New Roman" panose="02020603050405020304" pitchFamily="18" charset="0"/>
                <a:cs typeface="Times New Roman" panose="02020603050405020304" pitchFamily="18" charset="0"/>
              </a:rPr>
              <a:t> </a:t>
            </a:r>
            <a:r>
              <a:rPr lang="en-GB" dirty="0" err="1">
                <a:latin typeface="Calibri" panose="020F0502020204030204" pitchFamily="34" charset="0"/>
                <a:ea typeface="Times New Roman" panose="02020603050405020304" pitchFamily="18" charset="0"/>
                <a:cs typeface="Times New Roman" panose="02020603050405020304" pitchFamily="18" charset="0"/>
              </a:rPr>
              <a:t>participatie</a:t>
            </a:r>
            <a:r>
              <a:rPr lang="en-GB" dirty="0">
                <a:latin typeface="Calibri" panose="020F0502020204030204" pitchFamily="34" charset="0"/>
                <a:ea typeface="Times New Roman" panose="02020603050405020304" pitchFamily="18" charset="0"/>
                <a:cs typeface="Times New Roman" panose="02020603050405020304" pitchFamily="18" charset="0"/>
              </a:rPr>
              <a:t> van de </a:t>
            </a:r>
            <a:r>
              <a:rPr lang="en-GB" dirty="0" err="1">
                <a:latin typeface="Calibri" panose="020F0502020204030204" pitchFamily="34" charset="0"/>
                <a:ea typeface="Times New Roman" panose="02020603050405020304" pitchFamily="18" charset="0"/>
                <a:cs typeface="Times New Roman" panose="02020603050405020304" pitchFamily="18" charset="0"/>
              </a:rPr>
              <a:t>hulpvrager</a:t>
            </a:r>
            <a:r>
              <a:rPr lang="en-GB" dirty="0">
                <a:latin typeface="Calibri" panose="020F0502020204030204" pitchFamily="34" charset="0"/>
                <a:ea typeface="Times New Roman" panose="02020603050405020304" pitchFamily="18" charset="0"/>
                <a:cs typeface="Times New Roman" panose="02020603050405020304" pitchFamily="18" charset="0"/>
              </a:rPr>
              <a:t>. </a:t>
            </a:r>
          </a:p>
          <a:p>
            <a:pPr marL="0" indent="0">
              <a:lnSpc>
                <a:spcPct val="100000"/>
              </a:lnSpc>
              <a:spcBef>
                <a:spcPts val="0"/>
              </a:spcBef>
              <a:spcAft>
                <a:spcPts val="600"/>
              </a:spcAft>
              <a:buNone/>
            </a:pPr>
            <a:r>
              <a:rPr lang="en-GB" sz="2400" dirty="0">
                <a:latin typeface="Calibri" panose="020F0502020204030204" pitchFamily="34" charset="0"/>
                <a:ea typeface="Times New Roman" panose="02020603050405020304" pitchFamily="18" charset="0"/>
                <a:cs typeface="Times New Roman" panose="02020603050405020304" pitchFamily="18" charset="0"/>
              </a:rPr>
              <a:t>
</a:t>
            </a:r>
            <a:endParaRPr lang="nl-BE" dirty="0"/>
          </a:p>
        </p:txBody>
      </p:sp>
    </p:spTree>
    <p:extLst>
      <p:ext uri="{BB962C8B-B14F-4D97-AF65-F5344CB8AC3E}">
        <p14:creationId xmlns:p14="http://schemas.microsoft.com/office/powerpoint/2010/main" val="2132049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kaart&#10;&#10;Automatisch gegenereerde beschrijving">
            <a:extLst>
              <a:ext uri="{FF2B5EF4-FFF2-40B4-BE49-F238E27FC236}">
                <a16:creationId xmlns:a16="http://schemas.microsoft.com/office/drawing/2014/main" id="{681823D5-9CC1-1C0A-1C07-4C657082C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704" y="261428"/>
            <a:ext cx="10360711" cy="6335144"/>
          </a:xfrm>
          <a:prstGeom prst="rect">
            <a:avLst/>
          </a:prstGeom>
        </p:spPr>
      </p:pic>
    </p:spTree>
    <p:extLst>
      <p:ext uri="{BB962C8B-B14F-4D97-AF65-F5344CB8AC3E}">
        <p14:creationId xmlns:p14="http://schemas.microsoft.com/office/powerpoint/2010/main" val="2052880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042903A-EA2C-9318-8B1C-C9B02D904E3B}"/>
              </a:ext>
            </a:extLst>
          </p:cNvPr>
          <p:cNvSpPr>
            <a:spLocks noGrp="1"/>
          </p:cNvSpPr>
          <p:nvPr>
            <p:ph type="title"/>
          </p:nvPr>
        </p:nvSpPr>
        <p:spPr>
          <a:xfrm>
            <a:off x="838200" y="365125"/>
            <a:ext cx="10515600" cy="1325563"/>
          </a:xfrm>
        </p:spPr>
        <p:txBody>
          <a:bodyPr>
            <a:noAutofit/>
          </a:bodyPr>
          <a:lstStyle/>
          <a:p>
            <a:r>
              <a:rPr lang="nl-BE" dirty="0"/>
              <a:t>Verschuving 3: naar 'werken in de discretionaire ruimte'’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6327329F-9F99-6921-4AF1-0D9E042864B5}"/>
              </a:ext>
            </a:extLst>
          </p:cNvPr>
          <p:cNvSpPr>
            <a:spLocks noGrp="1"/>
          </p:cNvSpPr>
          <p:nvPr>
            <p:ph idx="1"/>
          </p:nvPr>
        </p:nvSpPr>
        <p:spPr>
          <a:xfrm>
            <a:off x="838200" y="1055337"/>
            <a:ext cx="10515600" cy="5293742"/>
          </a:xfrm>
        </p:spPr>
        <p:txBody>
          <a:bodyPr>
            <a:normAutofit fontScale="25000" lnSpcReduction="20000"/>
          </a:bodyPr>
          <a:lstStyle/>
          <a:p>
            <a:pPr marL="0" indent="0">
              <a:lnSpc>
                <a:spcPct val="170000"/>
              </a:lnSpc>
              <a:spcBef>
                <a:spcPts val="0"/>
              </a:spcBef>
              <a:spcAft>
                <a:spcPts val="600"/>
              </a:spcAft>
              <a:buNone/>
            </a:pPr>
            <a:endParaRPr lang="en-GB" sz="6400" b="1" dirty="0">
              <a:solidFill>
                <a:srgbClr val="FFC000"/>
              </a:solidFill>
              <a:latin typeface="+mj-lt"/>
              <a:ea typeface="Times New Roman" panose="02020603050405020304" pitchFamily="18" charset="0"/>
              <a:cs typeface="Times New Roman" panose="02020603050405020304" pitchFamily="18" charset="0"/>
            </a:endParaRPr>
          </a:p>
          <a:p>
            <a:pPr marL="0" indent="0">
              <a:lnSpc>
                <a:spcPct val="170000"/>
              </a:lnSpc>
              <a:spcBef>
                <a:spcPts val="0"/>
              </a:spcBef>
              <a:spcAft>
                <a:spcPts val="600"/>
              </a:spcAft>
              <a:buNone/>
            </a:pPr>
            <a:endParaRPr lang="en-GB" sz="6400" b="1" dirty="0">
              <a:solidFill>
                <a:srgbClr val="FFC000"/>
              </a:solidFill>
              <a:latin typeface="+mj-lt"/>
              <a:ea typeface="Times New Roman" panose="02020603050405020304" pitchFamily="18" charset="0"/>
              <a:cs typeface="Times New Roman" panose="02020603050405020304" pitchFamily="18" charset="0"/>
            </a:endParaRPr>
          </a:p>
          <a:p>
            <a:pPr marL="0" indent="0">
              <a:lnSpc>
                <a:spcPct val="170000"/>
              </a:lnSpc>
              <a:spcBef>
                <a:spcPts val="0"/>
              </a:spcBef>
              <a:spcAft>
                <a:spcPts val="600"/>
              </a:spcAft>
              <a:buNone/>
            </a:pPr>
            <a:r>
              <a:rPr lang="en-GB" sz="7200" b="1" dirty="0" err="1">
                <a:solidFill>
                  <a:srgbClr val="FFC000"/>
                </a:solidFill>
                <a:latin typeface="+mj-lt"/>
                <a:ea typeface="Times New Roman" panose="02020603050405020304" pitchFamily="18" charset="0"/>
                <a:cs typeface="Times New Roman" panose="02020603050405020304" pitchFamily="18" charset="0"/>
              </a:rPr>
              <a:t>Discretionaire</a:t>
            </a:r>
            <a:r>
              <a:rPr lang="en-GB" sz="7200" b="1" dirty="0">
                <a:solidFill>
                  <a:srgbClr val="FFC000"/>
                </a:solidFill>
                <a:latin typeface="+mj-lt"/>
                <a:ea typeface="Times New Roman" panose="02020603050405020304" pitchFamily="18" charset="0"/>
                <a:cs typeface="Times New Roman" panose="02020603050405020304" pitchFamily="18" charset="0"/>
              </a:rPr>
              <a:t> </a:t>
            </a:r>
            <a:r>
              <a:rPr lang="en-GB" sz="7200" b="1" dirty="0" err="1">
                <a:solidFill>
                  <a:srgbClr val="FFC000"/>
                </a:solidFill>
                <a:latin typeface="+mj-lt"/>
                <a:ea typeface="Times New Roman" panose="02020603050405020304" pitchFamily="18" charset="0"/>
                <a:cs typeface="Times New Roman" panose="02020603050405020304" pitchFamily="18" charset="0"/>
              </a:rPr>
              <a:t>ruimte</a:t>
            </a:r>
            <a:r>
              <a:rPr lang="en-GB" sz="7200" b="1" dirty="0">
                <a:solidFill>
                  <a:srgbClr val="FFC000"/>
                </a:solidFill>
                <a:latin typeface="+mj-lt"/>
                <a:ea typeface="Times New Roman" panose="02020603050405020304" pitchFamily="18" charset="0"/>
                <a:cs typeface="Times New Roman" panose="02020603050405020304" pitchFamily="18" charset="0"/>
              </a:rPr>
              <a:t> op </a:t>
            </a:r>
            <a:r>
              <a:rPr lang="en-GB" sz="7200" b="1" dirty="0" err="1">
                <a:solidFill>
                  <a:srgbClr val="FFC000"/>
                </a:solidFill>
                <a:latin typeface="+mj-lt"/>
                <a:ea typeface="Times New Roman" panose="02020603050405020304" pitchFamily="18" charset="0"/>
                <a:cs typeface="Times New Roman" panose="02020603050405020304" pitchFamily="18" charset="0"/>
              </a:rPr>
              <a:t>zich</a:t>
            </a:r>
            <a:r>
              <a:rPr lang="en-GB" sz="7200" b="1" dirty="0">
                <a:solidFill>
                  <a:srgbClr val="FFC000"/>
                </a:solidFill>
                <a:latin typeface="+mj-lt"/>
                <a:ea typeface="Times New Roman" panose="02020603050405020304" pitchFamily="18" charset="0"/>
                <a:cs typeface="Times New Roman" panose="02020603050405020304" pitchFamily="18" charset="0"/>
              </a:rPr>
              <a:t> is op </a:t>
            </a:r>
            <a:r>
              <a:rPr lang="en-GB" sz="7200" b="1" dirty="0" err="1">
                <a:solidFill>
                  <a:srgbClr val="FFC000"/>
                </a:solidFill>
                <a:latin typeface="+mj-lt"/>
                <a:ea typeface="Times New Roman" panose="02020603050405020304" pitchFamily="18" charset="0"/>
                <a:cs typeface="Times New Roman" panose="02020603050405020304" pitchFamily="18" charset="0"/>
              </a:rPr>
              <a:t>zich</a:t>
            </a:r>
            <a:r>
              <a:rPr lang="en-GB" sz="7200" b="1" dirty="0">
                <a:solidFill>
                  <a:srgbClr val="FFC000"/>
                </a:solidFill>
                <a:latin typeface="+mj-lt"/>
                <a:ea typeface="Times New Roman" panose="02020603050405020304" pitchFamily="18" charset="0"/>
                <a:cs typeface="Times New Roman" panose="02020603050405020304" pitchFamily="18" charset="0"/>
              </a:rPr>
              <a:t> </a:t>
            </a:r>
            <a:r>
              <a:rPr lang="en-GB" sz="7200" b="1" dirty="0" err="1">
                <a:solidFill>
                  <a:srgbClr val="FFC000"/>
                </a:solidFill>
                <a:latin typeface="+mj-lt"/>
                <a:ea typeface="Times New Roman" panose="02020603050405020304" pitchFamily="18" charset="0"/>
                <a:cs typeface="Times New Roman" panose="02020603050405020304" pitchFamily="18" charset="0"/>
              </a:rPr>
              <a:t>niet</a:t>
            </a:r>
            <a:r>
              <a:rPr lang="en-GB" sz="7200" b="1" dirty="0">
                <a:solidFill>
                  <a:srgbClr val="FFC000"/>
                </a:solidFill>
                <a:latin typeface="+mj-lt"/>
                <a:ea typeface="Times New Roman" panose="02020603050405020304" pitchFamily="18" charset="0"/>
                <a:cs typeface="Times New Roman" panose="02020603050405020304" pitchFamily="18" charset="0"/>
              </a:rPr>
              <a:t> </a:t>
            </a:r>
            <a:r>
              <a:rPr lang="en-GB" sz="7200" b="1" dirty="0" err="1">
                <a:solidFill>
                  <a:srgbClr val="FFC000"/>
                </a:solidFill>
                <a:latin typeface="+mj-lt"/>
                <a:ea typeface="Times New Roman" panose="02020603050405020304" pitchFamily="18" charset="0"/>
                <a:cs typeface="Times New Roman" panose="02020603050405020304" pitchFamily="18" charset="0"/>
              </a:rPr>
              <a:t>politiserend</a:t>
            </a:r>
            <a:r>
              <a:rPr lang="en-GB" sz="7200" b="1" dirty="0">
                <a:solidFill>
                  <a:srgbClr val="FFC000"/>
                </a:solidFill>
                <a:latin typeface="+mj-lt"/>
                <a:ea typeface="Times New Roman" panose="02020603050405020304" pitchFamily="18" charset="0"/>
                <a:cs typeface="Times New Roman" panose="02020603050405020304" pitchFamily="18" charset="0"/>
              </a:rPr>
              <a:t>, maar </a:t>
            </a:r>
            <a:r>
              <a:rPr lang="en-GB" sz="7200" b="1" dirty="0" err="1">
                <a:solidFill>
                  <a:srgbClr val="FFC000"/>
                </a:solidFill>
                <a:latin typeface="+mj-lt"/>
                <a:ea typeface="Times New Roman" panose="02020603050405020304" pitchFamily="18" charset="0"/>
                <a:cs typeface="Times New Roman" panose="02020603050405020304" pitchFamily="18" charset="0"/>
              </a:rPr>
              <a:t>kan</a:t>
            </a:r>
            <a:r>
              <a:rPr lang="en-GB" sz="7200" b="1" dirty="0">
                <a:solidFill>
                  <a:srgbClr val="FFC000"/>
                </a:solidFill>
                <a:latin typeface="+mj-lt"/>
                <a:ea typeface="Times New Roman" panose="02020603050405020304" pitchFamily="18" charset="0"/>
                <a:cs typeface="Times New Roman" panose="02020603050405020304" pitchFamily="18" charset="0"/>
              </a:rPr>
              <a:t> </a:t>
            </a:r>
            <a:r>
              <a:rPr lang="en-GB" sz="7200" b="1" dirty="0" err="1">
                <a:solidFill>
                  <a:srgbClr val="FFC000"/>
                </a:solidFill>
                <a:latin typeface="+mj-lt"/>
                <a:ea typeface="Times New Roman" panose="02020603050405020304" pitchFamily="18" charset="0"/>
                <a:cs typeface="Times New Roman" panose="02020603050405020304" pitchFamily="18" charset="0"/>
              </a:rPr>
              <a:t>belangrijk</a:t>
            </a:r>
            <a:r>
              <a:rPr lang="en-GB" sz="7200" b="1" dirty="0">
                <a:solidFill>
                  <a:srgbClr val="FFC000"/>
                </a:solidFill>
                <a:latin typeface="+mj-lt"/>
                <a:ea typeface="Times New Roman" panose="02020603050405020304" pitchFamily="18" charset="0"/>
                <a:cs typeface="Times New Roman" panose="02020603050405020304" pitchFamily="18" charset="0"/>
              </a:rPr>
              <a:t> </a:t>
            </a:r>
            <a:r>
              <a:rPr lang="en-GB" sz="7200" b="1" dirty="0" err="1">
                <a:solidFill>
                  <a:srgbClr val="FFC000"/>
                </a:solidFill>
                <a:latin typeface="+mj-lt"/>
                <a:ea typeface="Times New Roman" panose="02020603050405020304" pitchFamily="18" charset="0"/>
                <a:cs typeface="Times New Roman" panose="02020603050405020304" pitchFamily="18" charset="0"/>
              </a:rPr>
              <a:t>zijn</a:t>
            </a:r>
            <a:r>
              <a:rPr lang="en-GB" sz="7200" b="1" dirty="0">
                <a:solidFill>
                  <a:srgbClr val="FFC000"/>
                </a:solidFill>
                <a:latin typeface="+mj-lt"/>
                <a:ea typeface="Times New Roman" panose="02020603050405020304" pitchFamily="18" charset="0"/>
                <a:cs typeface="Times New Roman" panose="02020603050405020304" pitchFamily="18" charset="0"/>
              </a:rPr>
              <a:t> </a:t>
            </a:r>
            <a:r>
              <a:rPr lang="en-GB" sz="7200" b="1" dirty="0" err="1">
                <a:solidFill>
                  <a:srgbClr val="FFC000"/>
                </a:solidFill>
                <a:latin typeface="+mj-lt"/>
                <a:ea typeface="Times New Roman" panose="02020603050405020304" pitchFamily="18" charset="0"/>
                <a:cs typeface="Times New Roman" panose="02020603050405020304" pitchFamily="18" charset="0"/>
              </a:rPr>
              <a:t>als</a:t>
            </a:r>
            <a:r>
              <a:rPr lang="en-GB" sz="7200" b="1" dirty="0">
                <a:solidFill>
                  <a:srgbClr val="FFC000"/>
                </a:solidFill>
                <a:latin typeface="+mj-lt"/>
                <a:ea typeface="Times New Roman" panose="02020603050405020304" pitchFamily="18" charset="0"/>
                <a:cs typeface="Times New Roman" panose="02020603050405020304" pitchFamily="18" charset="0"/>
              </a:rPr>
              <a:t> </a:t>
            </a:r>
            <a:r>
              <a:rPr lang="en-GB" sz="7200" b="1" dirty="0" err="1">
                <a:solidFill>
                  <a:srgbClr val="FFC000"/>
                </a:solidFill>
                <a:latin typeface="+mj-lt"/>
                <a:ea typeface="Times New Roman" panose="02020603050405020304" pitchFamily="18" charset="0"/>
                <a:cs typeface="Times New Roman" panose="02020603050405020304" pitchFamily="18" charset="0"/>
              </a:rPr>
              <a:t>opstapje</a:t>
            </a:r>
            <a:r>
              <a:rPr lang="en-GB" sz="7200" b="1" dirty="0">
                <a:solidFill>
                  <a:srgbClr val="FFC000"/>
                </a:solidFill>
                <a:latin typeface="+mj-lt"/>
                <a:ea typeface="Times New Roman" panose="02020603050405020304" pitchFamily="18" charset="0"/>
                <a:cs typeface="Times New Roman" panose="02020603050405020304" pitchFamily="18" charset="0"/>
              </a:rPr>
              <a:t>. Wie </a:t>
            </a:r>
            <a:r>
              <a:rPr lang="en-GB" sz="7200" b="1" dirty="0" err="1">
                <a:solidFill>
                  <a:srgbClr val="FFC000"/>
                </a:solidFill>
                <a:latin typeface="+mj-lt"/>
                <a:ea typeface="Times New Roman" panose="02020603050405020304" pitchFamily="18" charset="0"/>
                <a:cs typeface="Times New Roman" panose="02020603050405020304" pitchFamily="18" charset="0"/>
              </a:rPr>
              <a:t>als</a:t>
            </a:r>
            <a:r>
              <a:rPr lang="en-GB" sz="7200" b="1" dirty="0">
                <a:solidFill>
                  <a:srgbClr val="FFC000"/>
                </a:solidFill>
                <a:latin typeface="+mj-lt"/>
                <a:ea typeface="Times New Roman" panose="02020603050405020304" pitchFamily="18" charset="0"/>
                <a:cs typeface="Times New Roman" panose="02020603050405020304" pitchFamily="18" charset="0"/>
              </a:rPr>
              <a:t> </a:t>
            </a:r>
            <a:r>
              <a:rPr lang="en-GB" sz="7200" b="1" dirty="0" err="1">
                <a:solidFill>
                  <a:srgbClr val="FFC000"/>
                </a:solidFill>
                <a:latin typeface="+mj-lt"/>
                <a:ea typeface="Times New Roman" panose="02020603050405020304" pitchFamily="18" charset="0"/>
                <a:cs typeface="Times New Roman" panose="02020603050405020304" pitchFamily="18" charset="0"/>
              </a:rPr>
              <a:t>maatschappelijk</a:t>
            </a:r>
            <a:r>
              <a:rPr lang="en-GB" sz="7200" b="1" dirty="0">
                <a:solidFill>
                  <a:srgbClr val="FFC000"/>
                </a:solidFill>
                <a:latin typeface="+mj-lt"/>
                <a:ea typeface="Times New Roman" panose="02020603050405020304" pitchFamily="18" charset="0"/>
                <a:cs typeface="Times New Roman" panose="02020603050405020304" pitchFamily="18" charset="0"/>
              </a:rPr>
              <a:t> </a:t>
            </a:r>
            <a:r>
              <a:rPr lang="en-GB" sz="7200" b="1" dirty="0" err="1">
                <a:solidFill>
                  <a:srgbClr val="FFC000"/>
                </a:solidFill>
                <a:latin typeface="+mj-lt"/>
                <a:ea typeface="Times New Roman" panose="02020603050405020304" pitchFamily="18" charset="0"/>
                <a:cs typeface="Times New Roman" panose="02020603050405020304" pitchFamily="18" charset="0"/>
              </a:rPr>
              <a:t>werker</a:t>
            </a:r>
            <a:r>
              <a:rPr lang="en-GB" sz="7200" b="1" dirty="0">
                <a:solidFill>
                  <a:srgbClr val="FFC000"/>
                </a:solidFill>
                <a:latin typeface="+mj-lt"/>
                <a:ea typeface="Times New Roman" panose="02020603050405020304" pitchFamily="18" charset="0"/>
                <a:cs typeface="Times New Roman" panose="02020603050405020304" pitchFamily="18" charset="0"/>
              </a:rPr>
              <a:t> </a:t>
            </a:r>
            <a:r>
              <a:rPr lang="en-GB" sz="7200" b="1" dirty="0" err="1">
                <a:solidFill>
                  <a:srgbClr val="FFC000"/>
                </a:solidFill>
                <a:latin typeface="+mj-lt"/>
                <a:ea typeface="Times New Roman" panose="02020603050405020304" pitchFamily="18" charset="0"/>
                <a:cs typeface="Times New Roman" panose="02020603050405020304" pitchFamily="18" charset="0"/>
              </a:rPr>
              <a:t>niet</a:t>
            </a:r>
            <a:r>
              <a:rPr lang="en-GB" sz="7200" b="1" dirty="0">
                <a:solidFill>
                  <a:srgbClr val="FFC000"/>
                </a:solidFill>
                <a:latin typeface="+mj-lt"/>
                <a:ea typeface="Times New Roman" panose="02020603050405020304" pitchFamily="18" charset="0"/>
                <a:cs typeface="Times New Roman" panose="02020603050405020304" pitchFamily="18" charset="0"/>
              </a:rPr>
              <a:t> </a:t>
            </a:r>
            <a:r>
              <a:rPr lang="en-GB" sz="7200" b="1" dirty="0" err="1">
                <a:solidFill>
                  <a:srgbClr val="FFC000"/>
                </a:solidFill>
                <a:latin typeface="+mj-lt"/>
                <a:ea typeface="Times New Roman" panose="02020603050405020304" pitchFamily="18" charset="0"/>
                <a:cs typeface="Times New Roman" panose="02020603050405020304" pitchFamily="18" charset="0"/>
              </a:rPr>
              <a:t>weet</a:t>
            </a:r>
            <a:r>
              <a:rPr lang="en-GB" sz="7200" b="1" dirty="0">
                <a:solidFill>
                  <a:srgbClr val="FFC000"/>
                </a:solidFill>
                <a:latin typeface="+mj-lt"/>
                <a:ea typeface="Times New Roman" panose="02020603050405020304" pitchFamily="18" charset="0"/>
                <a:cs typeface="Times New Roman" panose="02020603050405020304" pitchFamily="18" charset="0"/>
              </a:rPr>
              <a:t> wat de </a:t>
            </a:r>
            <a:r>
              <a:rPr lang="en-GB" sz="7200" b="1" dirty="0" err="1">
                <a:solidFill>
                  <a:srgbClr val="FFC000"/>
                </a:solidFill>
                <a:latin typeface="+mj-lt"/>
                <a:ea typeface="Times New Roman" panose="02020603050405020304" pitchFamily="18" charset="0"/>
                <a:cs typeface="Times New Roman" panose="02020603050405020304" pitchFamily="18" charset="0"/>
              </a:rPr>
              <a:t>mogelijke</a:t>
            </a:r>
            <a:r>
              <a:rPr lang="en-GB" sz="7200" b="1" dirty="0">
                <a:solidFill>
                  <a:srgbClr val="FFC000"/>
                </a:solidFill>
                <a:latin typeface="+mj-lt"/>
                <a:ea typeface="Times New Roman" panose="02020603050405020304" pitchFamily="18" charset="0"/>
                <a:cs typeface="Times New Roman" panose="02020603050405020304" pitchFamily="18" charset="0"/>
              </a:rPr>
              <a:t> </a:t>
            </a:r>
            <a:r>
              <a:rPr lang="en-GB" sz="7200" b="1" dirty="0" err="1">
                <a:solidFill>
                  <a:srgbClr val="FFC000"/>
                </a:solidFill>
                <a:latin typeface="+mj-lt"/>
                <a:ea typeface="Times New Roman" panose="02020603050405020304" pitchFamily="18" charset="0"/>
                <a:cs typeface="Times New Roman" panose="02020603050405020304" pitchFamily="18" charset="0"/>
              </a:rPr>
              <a:t>ruimte</a:t>
            </a:r>
            <a:r>
              <a:rPr lang="en-GB" sz="7200" b="1" dirty="0">
                <a:solidFill>
                  <a:srgbClr val="FFC000"/>
                </a:solidFill>
                <a:latin typeface="+mj-lt"/>
                <a:ea typeface="Times New Roman" panose="02020603050405020304" pitchFamily="18" charset="0"/>
                <a:cs typeface="Times New Roman" panose="02020603050405020304" pitchFamily="18" charset="0"/>
              </a:rPr>
              <a:t> is om regels om </a:t>
            </a:r>
            <a:r>
              <a:rPr lang="en-GB" sz="7200" b="1" dirty="0" err="1">
                <a:solidFill>
                  <a:srgbClr val="FFC000"/>
                </a:solidFill>
                <a:latin typeface="+mj-lt"/>
                <a:ea typeface="Times New Roman" panose="02020603050405020304" pitchFamily="18" charset="0"/>
                <a:cs typeface="Times New Roman" panose="02020603050405020304" pitchFamily="18" charset="0"/>
              </a:rPr>
              <a:t>te</a:t>
            </a:r>
            <a:r>
              <a:rPr lang="en-GB" sz="7200" b="1" dirty="0">
                <a:solidFill>
                  <a:srgbClr val="FFC000"/>
                </a:solidFill>
                <a:latin typeface="+mj-lt"/>
                <a:ea typeface="Times New Roman" panose="02020603050405020304" pitchFamily="18" charset="0"/>
                <a:cs typeface="Times New Roman" panose="02020603050405020304" pitchFamily="18" charset="0"/>
              </a:rPr>
              <a:t> </a:t>
            </a:r>
            <a:r>
              <a:rPr lang="en-GB" sz="7200" b="1" dirty="0" err="1">
                <a:solidFill>
                  <a:srgbClr val="FFC000"/>
                </a:solidFill>
                <a:latin typeface="+mj-lt"/>
                <a:ea typeface="Times New Roman" panose="02020603050405020304" pitchFamily="18" charset="0"/>
                <a:cs typeface="Times New Roman" panose="02020603050405020304" pitchFamily="18" charset="0"/>
              </a:rPr>
              <a:t>buigen</a:t>
            </a:r>
            <a:r>
              <a:rPr lang="en-GB" sz="7200" b="1" dirty="0">
                <a:solidFill>
                  <a:srgbClr val="FFC000"/>
                </a:solidFill>
                <a:latin typeface="+mj-lt"/>
                <a:ea typeface="Times New Roman" panose="02020603050405020304" pitchFamily="18" charset="0"/>
                <a:cs typeface="Times New Roman" panose="02020603050405020304" pitchFamily="18" charset="0"/>
              </a:rPr>
              <a:t> </a:t>
            </a:r>
            <a:r>
              <a:rPr lang="en-GB" sz="7200" b="1" dirty="0" err="1">
                <a:solidFill>
                  <a:srgbClr val="FFC000"/>
                </a:solidFill>
                <a:latin typeface="+mj-lt"/>
                <a:ea typeface="Times New Roman" panose="02020603050405020304" pitchFamily="18" charset="0"/>
                <a:cs typeface="Times New Roman" panose="02020603050405020304" pitchFamily="18" charset="0"/>
              </a:rPr>
              <a:t>en</a:t>
            </a:r>
            <a:r>
              <a:rPr lang="en-GB" sz="7200" b="1" dirty="0">
                <a:solidFill>
                  <a:srgbClr val="FFC000"/>
                </a:solidFill>
                <a:latin typeface="+mj-lt"/>
                <a:ea typeface="Times New Roman" panose="02020603050405020304" pitchFamily="18" charset="0"/>
                <a:cs typeface="Times New Roman" panose="02020603050405020304" pitchFamily="18" charset="0"/>
              </a:rPr>
              <a:t> </a:t>
            </a:r>
            <a:r>
              <a:rPr lang="en-GB" sz="7200" b="1" dirty="0" err="1">
                <a:solidFill>
                  <a:srgbClr val="FFC000"/>
                </a:solidFill>
                <a:latin typeface="+mj-lt"/>
                <a:ea typeface="Times New Roman" panose="02020603050405020304" pitchFamily="18" charset="0"/>
                <a:cs typeface="Times New Roman" panose="02020603050405020304" pitchFamily="18" charset="0"/>
              </a:rPr>
              <a:t>te</a:t>
            </a:r>
            <a:r>
              <a:rPr lang="en-GB" sz="7200" b="1" dirty="0">
                <a:solidFill>
                  <a:srgbClr val="FFC000"/>
                </a:solidFill>
                <a:latin typeface="+mj-lt"/>
                <a:ea typeface="Times New Roman" panose="02020603050405020304" pitchFamily="18" charset="0"/>
                <a:cs typeface="Times New Roman" panose="02020603050405020304" pitchFamily="18" charset="0"/>
              </a:rPr>
              <a:t> </a:t>
            </a:r>
            <a:r>
              <a:rPr lang="en-GB" sz="7200" b="1" dirty="0" err="1">
                <a:solidFill>
                  <a:srgbClr val="FFC000"/>
                </a:solidFill>
                <a:latin typeface="+mj-lt"/>
                <a:ea typeface="Times New Roman" panose="02020603050405020304" pitchFamily="18" charset="0"/>
                <a:cs typeface="Times New Roman" panose="02020603050405020304" pitchFamily="18" charset="0"/>
              </a:rPr>
              <a:t>experimenteren</a:t>
            </a:r>
            <a:r>
              <a:rPr lang="en-GB" sz="7200" b="1" dirty="0">
                <a:solidFill>
                  <a:srgbClr val="FFC000"/>
                </a:solidFill>
                <a:latin typeface="+mj-lt"/>
                <a:ea typeface="Times New Roman" panose="02020603050405020304" pitchFamily="18" charset="0"/>
                <a:cs typeface="Times New Roman" panose="02020603050405020304" pitchFamily="18" charset="0"/>
              </a:rPr>
              <a:t> met </a:t>
            </a:r>
            <a:r>
              <a:rPr lang="en-GB" sz="7200" b="1" dirty="0" err="1">
                <a:solidFill>
                  <a:srgbClr val="FFC000"/>
                </a:solidFill>
                <a:latin typeface="+mj-lt"/>
                <a:ea typeface="Times New Roman" panose="02020603050405020304" pitchFamily="18" charset="0"/>
                <a:cs typeface="Times New Roman" panose="02020603050405020304" pitchFamily="18" charset="0"/>
              </a:rPr>
              <a:t>rechteninterpretatie</a:t>
            </a:r>
            <a:r>
              <a:rPr lang="en-GB" sz="7200" b="1" dirty="0">
                <a:solidFill>
                  <a:srgbClr val="FFC000"/>
                </a:solidFill>
                <a:latin typeface="+mj-lt"/>
                <a:ea typeface="Times New Roman" panose="02020603050405020304" pitchFamily="18" charset="0"/>
                <a:cs typeface="Times New Roman" panose="02020603050405020304" pitchFamily="18" charset="0"/>
              </a:rPr>
              <a:t> </a:t>
            </a:r>
            <a:r>
              <a:rPr lang="en-GB" sz="7200" b="1" dirty="0" err="1">
                <a:solidFill>
                  <a:srgbClr val="FFC000"/>
                </a:solidFill>
                <a:latin typeface="+mj-lt"/>
                <a:ea typeface="Times New Roman" panose="02020603050405020304" pitchFamily="18" charset="0"/>
                <a:cs typeface="Times New Roman" panose="02020603050405020304" pitchFamily="18" charset="0"/>
              </a:rPr>
              <a:t>en</a:t>
            </a:r>
            <a:r>
              <a:rPr lang="en-GB" sz="7200" b="1" dirty="0">
                <a:solidFill>
                  <a:srgbClr val="FFC000"/>
                </a:solidFill>
                <a:latin typeface="+mj-lt"/>
                <a:ea typeface="Times New Roman" panose="02020603050405020304" pitchFamily="18" charset="0"/>
                <a:cs typeface="Times New Roman" panose="02020603050405020304" pitchFamily="18" charset="0"/>
              </a:rPr>
              <a:t> -</a:t>
            </a:r>
            <a:r>
              <a:rPr lang="en-GB" sz="7200" b="1" dirty="0" err="1">
                <a:solidFill>
                  <a:srgbClr val="FFC000"/>
                </a:solidFill>
                <a:latin typeface="+mj-lt"/>
                <a:ea typeface="Times New Roman" panose="02020603050405020304" pitchFamily="18" charset="0"/>
                <a:cs typeface="Times New Roman" panose="02020603050405020304" pitchFamily="18" charset="0"/>
              </a:rPr>
              <a:t>uitvoering</a:t>
            </a:r>
            <a:r>
              <a:rPr lang="en-GB" sz="7200" b="1" dirty="0">
                <a:solidFill>
                  <a:srgbClr val="FFC000"/>
                </a:solidFill>
                <a:latin typeface="+mj-lt"/>
                <a:ea typeface="Times New Roman" panose="02020603050405020304" pitchFamily="18" charset="0"/>
                <a:cs typeface="Times New Roman" panose="02020603050405020304" pitchFamily="18" charset="0"/>
              </a:rPr>
              <a:t>, </a:t>
            </a:r>
            <a:r>
              <a:rPr lang="en-GB" sz="7200" b="1" dirty="0" err="1">
                <a:solidFill>
                  <a:srgbClr val="FFC000"/>
                </a:solidFill>
                <a:latin typeface="+mj-lt"/>
                <a:ea typeface="Times New Roman" panose="02020603050405020304" pitchFamily="18" charset="0"/>
                <a:cs typeface="Times New Roman" panose="02020603050405020304" pitchFamily="18" charset="0"/>
              </a:rPr>
              <a:t>kan</a:t>
            </a:r>
            <a:r>
              <a:rPr lang="en-GB" sz="7200" b="1" dirty="0">
                <a:solidFill>
                  <a:srgbClr val="FFC000"/>
                </a:solidFill>
                <a:latin typeface="+mj-lt"/>
                <a:ea typeface="Times New Roman" panose="02020603050405020304" pitchFamily="18" charset="0"/>
                <a:cs typeface="Times New Roman" panose="02020603050405020304" pitchFamily="18" charset="0"/>
              </a:rPr>
              <a:t> </a:t>
            </a:r>
            <a:r>
              <a:rPr lang="en-GB" sz="7200" b="1" dirty="0" err="1">
                <a:solidFill>
                  <a:srgbClr val="FFC000"/>
                </a:solidFill>
                <a:latin typeface="+mj-lt"/>
                <a:ea typeface="Times New Roman" panose="02020603050405020304" pitchFamily="18" charset="0"/>
                <a:cs typeface="Times New Roman" panose="02020603050405020304" pitchFamily="18" charset="0"/>
              </a:rPr>
              <a:t>zich</a:t>
            </a:r>
            <a:r>
              <a:rPr lang="en-GB" sz="7200" b="1" dirty="0">
                <a:solidFill>
                  <a:srgbClr val="FFC000"/>
                </a:solidFill>
                <a:latin typeface="+mj-lt"/>
                <a:ea typeface="Times New Roman" panose="02020603050405020304" pitchFamily="18" charset="0"/>
                <a:cs typeface="Times New Roman" panose="02020603050405020304" pitchFamily="18" charset="0"/>
              </a:rPr>
              <a:t> </a:t>
            </a:r>
            <a:r>
              <a:rPr lang="en-GB" sz="7200" b="1" dirty="0" err="1">
                <a:solidFill>
                  <a:srgbClr val="FFC000"/>
                </a:solidFill>
                <a:latin typeface="+mj-lt"/>
                <a:ea typeface="Times New Roman" panose="02020603050405020304" pitchFamily="18" charset="0"/>
                <a:cs typeface="Times New Roman" panose="02020603050405020304" pitchFamily="18" charset="0"/>
              </a:rPr>
              <a:t>niet</a:t>
            </a:r>
            <a:r>
              <a:rPr lang="en-GB" sz="7200" b="1" dirty="0">
                <a:solidFill>
                  <a:srgbClr val="FFC000"/>
                </a:solidFill>
                <a:latin typeface="+mj-lt"/>
                <a:ea typeface="Times New Roman" panose="02020603050405020304" pitchFamily="18" charset="0"/>
                <a:cs typeface="Times New Roman" panose="02020603050405020304" pitchFamily="18" charset="0"/>
              </a:rPr>
              <a:t> </a:t>
            </a:r>
            <a:r>
              <a:rPr lang="en-GB" sz="7200" b="1" dirty="0" err="1">
                <a:solidFill>
                  <a:srgbClr val="FFC000"/>
                </a:solidFill>
                <a:latin typeface="+mj-lt"/>
                <a:ea typeface="Times New Roman" panose="02020603050405020304" pitchFamily="18" charset="0"/>
                <a:cs typeface="Times New Roman" panose="02020603050405020304" pitchFamily="18" charset="0"/>
              </a:rPr>
              <a:t>positioneren</a:t>
            </a:r>
            <a:r>
              <a:rPr lang="en-GB" sz="7200" b="1" dirty="0">
                <a:solidFill>
                  <a:srgbClr val="FFC000"/>
                </a:solidFill>
                <a:latin typeface="+mj-lt"/>
                <a:ea typeface="Times New Roman" panose="02020603050405020304" pitchFamily="18" charset="0"/>
                <a:cs typeface="Times New Roman" panose="02020603050405020304" pitchFamily="18" charset="0"/>
              </a:rPr>
              <a:t>. </a:t>
            </a:r>
            <a:r>
              <a:rPr lang="en-GB" sz="7200" dirty="0">
                <a:solidFill>
                  <a:srgbClr val="FFC000"/>
                </a:solidFill>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Dit</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experimenteren</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binnen</a:t>
            </a:r>
            <a:r>
              <a:rPr lang="en-GB" sz="7200" dirty="0">
                <a:latin typeface="+mj-lt"/>
                <a:ea typeface="Times New Roman" panose="02020603050405020304" pitchFamily="18" charset="0"/>
                <a:cs typeface="Times New Roman" panose="02020603050405020304" pitchFamily="18" charset="0"/>
              </a:rPr>
              <a:t> de </a:t>
            </a:r>
            <a:r>
              <a:rPr lang="en-GB" sz="7200" dirty="0" err="1">
                <a:latin typeface="+mj-lt"/>
                <a:ea typeface="Times New Roman" panose="02020603050405020304" pitchFamily="18" charset="0"/>
                <a:cs typeface="Times New Roman" panose="02020603050405020304" pitchFamily="18" charset="0"/>
              </a:rPr>
              <a:t>discretionaire</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ruimte</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kan</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een</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opstapje</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zijn</a:t>
            </a:r>
            <a:r>
              <a:rPr lang="en-GB" sz="7200" dirty="0">
                <a:latin typeface="+mj-lt"/>
                <a:ea typeface="Times New Roman" panose="02020603050405020304" pitchFamily="18" charset="0"/>
                <a:cs typeface="Times New Roman" panose="02020603050405020304" pitchFamily="18" charset="0"/>
              </a:rPr>
              <a:t> om het </a:t>
            </a:r>
            <a:r>
              <a:rPr lang="en-GB" sz="7200" dirty="0" err="1">
                <a:latin typeface="+mj-lt"/>
                <a:ea typeface="Times New Roman" panose="02020603050405020304" pitchFamily="18" charset="0"/>
                <a:cs typeface="Times New Roman" panose="02020603050405020304" pitchFamily="18" charset="0"/>
              </a:rPr>
              <a:t>probleem</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meer</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collectief</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aan</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te</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pakken</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en</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openbaar</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te</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maken</a:t>
            </a:r>
            <a:r>
              <a:rPr lang="en-GB" sz="7200" dirty="0">
                <a:latin typeface="+mj-lt"/>
                <a:ea typeface="Times New Roman" panose="02020603050405020304" pitchFamily="18" charset="0"/>
                <a:cs typeface="Times New Roman" panose="02020603050405020304" pitchFamily="18" charset="0"/>
              </a:rPr>
              <a:t>. Of om </a:t>
            </a:r>
            <a:r>
              <a:rPr lang="en-GB" sz="7200" dirty="0" err="1">
                <a:latin typeface="+mj-lt"/>
                <a:ea typeface="Times New Roman" panose="02020603050405020304" pitchFamily="18" charset="0"/>
                <a:cs typeface="Times New Roman" panose="02020603050405020304" pitchFamily="18" charset="0"/>
              </a:rPr>
              <a:t>goed</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te</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kunnen</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inschatten</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dat</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bepaalde</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zaken</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niet</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gepolitiseerd</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moeten</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worden</a:t>
            </a:r>
            <a:r>
              <a:rPr lang="en-GB" sz="7200" dirty="0">
                <a:latin typeface="+mj-lt"/>
                <a:ea typeface="Times New Roman" panose="02020603050405020304" pitchFamily="18" charset="0"/>
                <a:cs typeface="Times New Roman" panose="02020603050405020304" pitchFamily="18" charset="0"/>
              </a:rPr>
              <a:t>. </a:t>
            </a:r>
          </a:p>
          <a:p>
            <a:pPr marL="0" indent="0">
              <a:lnSpc>
                <a:spcPct val="170000"/>
              </a:lnSpc>
              <a:spcBef>
                <a:spcPts val="0"/>
              </a:spcBef>
              <a:spcAft>
                <a:spcPts val="600"/>
              </a:spcAft>
              <a:buNone/>
            </a:pPr>
            <a:r>
              <a:rPr lang="en-GB" sz="7200" dirty="0">
                <a:latin typeface="+mj-lt"/>
                <a:ea typeface="Times New Roman" panose="02020603050405020304" pitchFamily="18" charset="0"/>
                <a:cs typeface="Times New Roman" panose="02020603050405020304" pitchFamily="18" charset="0"/>
              </a:rPr>
              <a:t>In </a:t>
            </a:r>
            <a:r>
              <a:rPr lang="en-GB" sz="7200" dirty="0" err="1">
                <a:latin typeface="+mj-lt"/>
                <a:ea typeface="Times New Roman" panose="02020603050405020304" pitchFamily="18" charset="0"/>
                <a:cs typeface="Times New Roman" panose="02020603050405020304" pitchFamily="18" charset="0"/>
              </a:rPr>
              <a:t>een</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situatie</a:t>
            </a:r>
            <a:r>
              <a:rPr lang="en-GB" sz="7200" dirty="0">
                <a:latin typeface="+mj-lt"/>
                <a:ea typeface="Times New Roman" panose="02020603050405020304" pitchFamily="18" charset="0"/>
                <a:cs typeface="Times New Roman" panose="02020603050405020304" pitchFamily="18" charset="0"/>
              </a:rPr>
              <a:t> van </a:t>
            </a:r>
            <a:r>
              <a:rPr lang="en-GB" sz="7200" dirty="0" err="1">
                <a:latin typeface="+mj-lt"/>
                <a:ea typeface="Times New Roman" panose="02020603050405020304" pitchFamily="18" charset="0"/>
                <a:cs typeface="Times New Roman" panose="02020603050405020304" pitchFamily="18" charset="0"/>
              </a:rPr>
              <a:t>machteloosheid</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kan</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politisering</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immers</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ook</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leiden</a:t>
            </a:r>
            <a:r>
              <a:rPr lang="en-GB" sz="7200" dirty="0">
                <a:latin typeface="+mj-lt"/>
                <a:ea typeface="Times New Roman" panose="02020603050405020304" pitchFamily="18" charset="0"/>
                <a:cs typeface="Times New Roman" panose="02020603050405020304" pitchFamily="18" charset="0"/>
              </a:rPr>
              <a:t> tot </a:t>
            </a:r>
            <a:r>
              <a:rPr lang="en-GB" sz="7200" dirty="0" err="1">
                <a:latin typeface="+mj-lt"/>
                <a:ea typeface="Times New Roman" panose="02020603050405020304" pitchFamily="18" charset="0"/>
                <a:cs typeface="Times New Roman" panose="02020603050405020304" pitchFamily="18" charset="0"/>
              </a:rPr>
              <a:t>ondermijning</a:t>
            </a:r>
            <a:r>
              <a:rPr lang="en-GB" sz="7200" dirty="0">
                <a:latin typeface="+mj-lt"/>
                <a:ea typeface="Times New Roman" panose="02020603050405020304" pitchFamily="18" charset="0"/>
                <a:cs typeface="Times New Roman" panose="02020603050405020304" pitchFamily="18" charset="0"/>
              </a:rPr>
              <a:t> van </a:t>
            </a:r>
            <a:r>
              <a:rPr lang="en-GB" sz="7200" dirty="0" err="1">
                <a:latin typeface="+mj-lt"/>
                <a:ea typeface="Times New Roman" panose="02020603050405020304" pitchFamily="18" charset="0"/>
                <a:cs typeface="Times New Roman" panose="02020603050405020304" pitchFamily="18" charset="0"/>
              </a:rPr>
              <a:t>rechten</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bijvoorbeeld</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voor</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mensen</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zonder</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legaal</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verblijf</a:t>
            </a:r>
            <a:r>
              <a:rPr lang="en-GB" sz="7200" dirty="0">
                <a:latin typeface="+mj-lt"/>
                <a:ea typeface="Times New Roman" panose="02020603050405020304" pitchFamily="18" charset="0"/>
                <a:cs typeface="Times New Roman" panose="02020603050405020304" pitchFamily="18" charset="0"/>
              </a:rPr>
              <a:t>. Het </a:t>
            </a:r>
            <a:r>
              <a:rPr lang="en-GB" sz="7200" dirty="0" err="1">
                <a:latin typeface="+mj-lt"/>
                <a:ea typeface="Times New Roman" panose="02020603050405020304" pitchFamily="18" charset="0"/>
                <a:cs typeface="Times New Roman" panose="02020603050405020304" pitchFamily="18" charset="0"/>
              </a:rPr>
              <a:t>kan</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dus</a:t>
            </a:r>
            <a:r>
              <a:rPr lang="en-GB" sz="7200" dirty="0">
                <a:latin typeface="+mj-lt"/>
                <a:ea typeface="Times New Roman" panose="02020603050405020304" pitchFamily="18" charset="0"/>
                <a:cs typeface="Times New Roman" panose="02020603050405020304" pitchFamily="18" charset="0"/>
              </a:rPr>
              <a:t> perfect </a:t>
            </a:r>
            <a:r>
              <a:rPr lang="en-GB" sz="7200" dirty="0" err="1">
                <a:latin typeface="+mj-lt"/>
                <a:ea typeface="Times New Roman" panose="02020603050405020304" pitchFamily="18" charset="0"/>
                <a:cs typeface="Times New Roman" panose="02020603050405020304" pitchFamily="18" charset="0"/>
              </a:rPr>
              <a:t>verdedigbaar</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zijn</a:t>
            </a:r>
            <a:r>
              <a:rPr lang="en-GB" sz="7200" dirty="0">
                <a:latin typeface="+mj-lt"/>
                <a:ea typeface="Times New Roman" panose="02020603050405020304" pitchFamily="18" charset="0"/>
                <a:cs typeface="Times New Roman" panose="02020603050405020304" pitchFamily="18" charset="0"/>
              </a:rPr>
              <a:t> om </a:t>
            </a:r>
            <a:r>
              <a:rPr lang="en-GB" sz="7200" dirty="0" err="1">
                <a:latin typeface="+mj-lt"/>
                <a:ea typeface="Times New Roman" panose="02020603050405020304" pitchFamily="18" charset="0"/>
                <a:cs typeface="Times New Roman" panose="02020603050405020304" pitchFamily="18" charset="0"/>
              </a:rPr>
              <a:t>rechten</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binnen</a:t>
            </a:r>
            <a:r>
              <a:rPr lang="en-GB" sz="7200" dirty="0">
                <a:latin typeface="+mj-lt"/>
                <a:ea typeface="Times New Roman" panose="02020603050405020304" pitchFamily="18" charset="0"/>
                <a:cs typeface="Times New Roman" panose="02020603050405020304" pitchFamily="18" charset="0"/>
              </a:rPr>
              <a:t> de </a:t>
            </a:r>
            <a:r>
              <a:rPr lang="en-GB" sz="7200" dirty="0" err="1">
                <a:latin typeface="+mj-lt"/>
                <a:ea typeface="Times New Roman" panose="02020603050405020304" pitchFamily="18" charset="0"/>
                <a:cs typeface="Times New Roman" panose="02020603050405020304" pitchFamily="18" charset="0"/>
              </a:rPr>
              <a:t>discretionaire</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ruimte</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veilig</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te</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stellen</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zonder</a:t>
            </a:r>
            <a:r>
              <a:rPr lang="en-GB" sz="7200" dirty="0">
                <a:latin typeface="+mj-lt"/>
                <a:ea typeface="Times New Roman" panose="02020603050405020304" pitchFamily="18" charset="0"/>
                <a:cs typeface="Times New Roman" panose="02020603050405020304" pitchFamily="18" charset="0"/>
              </a:rPr>
              <a:t> die </a:t>
            </a:r>
            <a:r>
              <a:rPr lang="en-GB" sz="7200" dirty="0" err="1">
                <a:latin typeface="+mj-lt"/>
                <a:ea typeface="Times New Roman" panose="02020603050405020304" pitchFamily="18" charset="0"/>
                <a:cs typeface="Times New Roman" panose="02020603050405020304" pitchFamily="18" charset="0"/>
              </a:rPr>
              <a:t>kwestie</a:t>
            </a:r>
            <a:r>
              <a:rPr lang="en-GB" sz="7200" dirty="0">
                <a:latin typeface="+mj-lt"/>
                <a:ea typeface="Times New Roman" panose="02020603050405020304" pitchFamily="18" charset="0"/>
                <a:cs typeface="Times New Roman" panose="02020603050405020304" pitchFamily="18" charset="0"/>
              </a:rPr>
              <a:t> in de </a:t>
            </a:r>
            <a:r>
              <a:rPr lang="en-GB" sz="7200" dirty="0" err="1">
                <a:latin typeface="+mj-lt"/>
                <a:ea typeface="Times New Roman" panose="02020603050405020304" pitchFamily="18" charset="0"/>
                <a:cs typeface="Times New Roman" panose="02020603050405020304" pitchFamily="18" charset="0"/>
              </a:rPr>
              <a:t>publieke</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sfeer</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te</a:t>
            </a:r>
            <a:r>
              <a:rPr lang="en-GB" sz="7200" dirty="0">
                <a:latin typeface="+mj-lt"/>
                <a:ea typeface="Times New Roman" panose="02020603050405020304" pitchFamily="18" charset="0"/>
                <a:cs typeface="Times New Roman" panose="02020603050405020304" pitchFamily="18" charset="0"/>
              </a:rPr>
              <a:t> </a:t>
            </a:r>
            <a:r>
              <a:rPr lang="en-GB" sz="7200" dirty="0" err="1">
                <a:latin typeface="+mj-lt"/>
                <a:ea typeface="Times New Roman" panose="02020603050405020304" pitchFamily="18" charset="0"/>
                <a:cs typeface="Times New Roman" panose="02020603050405020304" pitchFamily="18" charset="0"/>
              </a:rPr>
              <a:t>politiseren</a:t>
            </a:r>
            <a:r>
              <a:rPr lang="en-GB" sz="7200" dirty="0">
                <a:latin typeface="+mj-lt"/>
                <a:ea typeface="Times New Roman" panose="02020603050405020304" pitchFamily="18" charset="0"/>
                <a:cs typeface="Times New Roman" panose="02020603050405020304" pitchFamily="18" charset="0"/>
              </a:rPr>
              <a:t>.
</a:t>
            </a:r>
            <a:endParaRPr lang="nl-BE" sz="7200" dirty="0">
              <a:latin typeface="+mj-lt"/>
            </a:endParaRPr>
          </a:p>
          <a:p>
            <a:pPr marL="0" indent="0">
              <a:lnSpc>
                <a:spcPct val="100000"/>
              </a:lnSpc>
              <a:spcBef>
                <a:spcPts val="0"/>
              </a:spcBef>
              <a:spcAft>
                <a:spcPts val="600"/>
              </a:spcAft>
              <a:buNone/>
            </a:pPr>
            <a:r>
              <a:rPr lang="en-GB" sz="2400" dirty="0">
                <a:latin typeface="Calibri" panose="020F0502020204030204" pitchFamily="34" charset="0"/>
                <a:ea typeface="Times New Roman" panose="02020603050405020304" pitchFamily="18" charset="0"/>
                <a:cs typeface="Times New Roman" panose="02020603050405020304" pitchFamily="18" charset="0"/>
              </a:rPr>
              <a:t>
</a:t>
            </a:r>
            <a:endParaRPr lang="nl-BE" dirty="0"/>
          </a:p>
        </p:txBody>
      </p:sp>
    </p:spTree>
    <p:extLst>
      <p:ext uri="{BB962C8B-B14F-4D97-AF65-F5344CB8AC3E}">
        <p14:creationId xmlns:p14="http://schemas.microsoft.com/office/powerpoint/2010/main" val="1449963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309E2D6-4A24-D855-F06D-20E86A6BDCAA}"/>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5600" kern="1200">
                <a:solidFill>
                  <a:schemeClr val="tx1"/>
                </a:solidFill>
                <a:latin typeface="+mj-lt"/>
                <a:ea typeface="+mj-ea"/>
                <a:cs typeface="+mj-cs"/>
              </a:rPr>
              <a:t>2 strategieën voor politisering</a:t>
            </a:r>
            <a:br>
              <a:rPr lang="en-US" sz="5600" kern="1200">
                <a:solidFill>
                  <a:schemeClr val="tx1"/>
                </a:solidFill>
                <a:latin typeface="+mj-lt"/>
                <a:ea typeface="+mj-ea"/>
                <a:cs typeface="+mj-cs"/>
              </a:rPr>
            </a:br>
            <a:r>
              <a:rPr lang="en-US" sz="5600" kern="1200">
                <a:solidFill>
                  <a:schemeClr val="tx1"/>
                </a:solidFill>
                <a:latin typeface="+mj-lt"/>
                <a:ea typeface="+mj-ea"/>
                <a:cs typeface="+mj-cs"/>
              </a:rPr>
              <a:t>Agonistische politiek &amp; prefiguratieve politiek</a:t>
            </a:r>
          </a:p>
        </p:txBody>
      </p:sp>
      <p:sp>
        <p:nvSpPr>
          <p:cNvPr id="16" name="Rectangle 15">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jdelijke aanduiding voor dianummer 4">
            <a:extLst>
              <a:ext uri="{FF2B5EF4-FFF2-40B4-BE49-F238E27FC236}">
                <a16:creationId xmlns:a16="http://schemas.microsoft.com/office/drawing/2014/main" id="{5FF98F36-7E47-3596-4FE2-D3AFA548BBF7}"/>
              </a:ext>
            </a:extLst>
          </p:cNvPr>
          <p:cNvSpPr>
            <a:spLocks noGrp="1"/>
          </p:cNvSpPr>
          <p:nvPr>
            <p:ph type="sldNum" sz="quarter" idx="12"/>
          </p:nvPr>
        </p:nvSpPr>
        <p:spPr>
          <a:xfrm>
            <a:off x="10489019" y="6356350"/>
            <a:ext cx="1268818"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CA3638F-6D52-644A-9831-93255061F043}" type="slidenum">
              <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31</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605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4548A4-6502-FE47-8DDC-C43CA6969B9F}"/>
              </a:ext>
            </a:extLst>
          </p:cNvPr>
          <p:cNvSpPr>
            <a:spLocks noGrp="1"/>
          </p:cNvSpPr>
          <p:nvPr>
            <p:ph type="title"/>
          </p:nvPr>
        </p:nvSpPr>
        <p:spPr>
          <a:xfrm>
            <a:off x="281700" y="224983"/>
            <a:ext cx="5700000" cy="684000"/>
          </a:xfrm>
        </p:spPr>
        <p:txBody>
          <a:bodyPr anchor="t">
            <a:noAutofit/>
          </a:bodyPr>
          <a:lstStyle/>
          <a:p>
            <a:r>
              <a:rPr lang="nl-NL" sz="2800" dirty="0" err="1">
                <a:solidFill>
                  <a:srgbClr val="FFC000"/>
                </a:solidFill>
              </a:rPr>
              <a:t>Agonistische</a:t>
            </a:r>
            <a:r>
              <a:rPr lang="nl-NL" sz="2800" dirty="0">
                <a:solidFill>
                  <a:srgbClr val="FFC000"/>
                </a:solidFill>
              </a:rPr>
              <a:t> strategie als hefboom voor politisering</a:t>
            </a:r>
            <a:endParaRPr lang="nl-BE" sz="2800" dirty="0">
              <a:solidFill>
                <a:srgbClr val="FFC000"/>
              </a:solidFill>
            </a:endParaRPr>
          </a:p>
        </p:txBody>
      </p:sp>
      <p:sp>
        <p:nvSpPr>
          <p:cNvPr id="3" name="Tijdelijke aanduiding voor inhoud 2">
            <a:extLst>
              <a:ext uri="{FF2B5EF4-FFF2-40B4-BE49-F238E27FC236}">
                <a16:creationId xmlns:a16="http://schemas.microsoft.com/office/drawing/2014/main" id="{AEB33F45-9417-4F47-AF4B-CAB503DD00F8}"/>
              </a:ext>
            </a:extLst>
          </p:cNvPr>
          <p:cNvSpPr>
            <a:spLocks noGrp="1"/>
          </p:cNvSpPr>
          <p:nvPr>
            <p:ph idx="1"/>
          </p:nvPr>
        </p:nvSpPr>
        <p:spPr>
          <a:xfrm>
            <a:off x="163445" y="1325777"/>
            <a:ext cx="6465955" cy="5307240"/>
          </a:xfrm>
        </p:spPr>
        <p:txBody>
          <a:bodyPr anchor="t">
            <a:normAutofit fontScale="77500" lnSpcReduction="20000"/>
          </a:bodyPr>
          <a:lstStyle/>
          <a:p>
            <a:pPr marL="0" indent="0">
              <a:lnSpc>
                <a:spcPct val="90000"/>
              </a:lnSpc>
              <a:buNone/>
            </a:pPr>
            <a:r>
              <a:rPr lang="nl-BE" sz="3100" b="1" dirty="0">
                <a:latin typeface="+mn-lt"/>
              </a:rPr>
              <a:t>Focus is tegensprekelijkheid. </a:t>
            </a:r>
          </a:p>
          <a:p>
            <a:pPr marL="0" indent="0">
              <a:lnSpc>
                <a:spcPct val="90000"/>
              </a:lnSpc>
              <a:buNone/>
            </a:pPr>
            <a:endParaRPr lang="nl-BE" sz="3100" b="1" dirty="0">
              <a:latin typeface="+mn-lt"/>
            </a:endParaRPr>
          </a:p>
          <a:p>
            <a:pPr lvl="3">
              <a:lnSpc>
                <a:spcPct val="90000"/>
              </a:lnSpc>
            </a:pPr>
            <a:r>
              <a:rPr lang="nl-BE" sz="3100" dirty="0"/>
              <a:t>Een stukje “power by numbers” tonen: </a:t>
            </a:r>
            <a:r>
              <a:rPr lang="nl-BE" sz="3100" i="1" dirty="0"/>
              <a:t>“Kijk eens naar mijn achterban!”</a:t>
            </a:r>
          </a:p>
          <a:p>
            <a:pPr lvl="3">
              <a:lnSpc>
                <a:spcPct val="90000"/>
              </a:lnSpc>
            </a:pPr>
            <a:r>
              <a:rPr lang="nl-BE" sz="3100" dirty="0"/>
              <a:t> bijvoorbeeld via Ledenwerving, ledenbinding</a:t>
            </a:r>
            <a:endParaRPr lang="nl-BE" sz="3100" i="1" dirty="0"/>
          </a:p>
          <a:p>
            <a:pPr lvl="3">
              <a:lnSpc>
                <a:spcPct val="90000"/>
              </a:lnSpc>
            </a:pPr>
            <a:r>
              <a:rPr lang="nl-BE" sz="3100" dirty="0"/>
              <a:t> Omzetten in de praktijk van sociale strijd en wegen op het beleid (compromismodel: overlegdemocratie). </a:t>
            </a:r>
          </a:p>
          <a:p>
            <a:pPr lvl="3">
              <a:lnSpc>
                <a:spcPct val="90000"/>
              </a:lnSpc>
            </a:pPr>
            <a:r>
              <a:rPr lang="nl-BE" sz="3100" b="1" dirty="0"/>
              <a:t>Dit heet “agonistische politiek”</a:t>
            </a:r>
          </a:p>
          <a:p>
            <a:pPr lvl="3">
              <a:lnSpc>
                <a:spcPct val="90000"/>
              </a:lnSpc>
            </a:pPr>
            <a:endParaRPr lang="nl-BE" sz="3100" b="1" dirty="0"/>
          </a:p>
          <a:p>
            <a:pPr lvl="3">
              <a:lnSpc>
                <a:spcPct val="90000"/>
              </a:lnSpc>
            </a:pPr>
            <a:r>
              <a:rPr lang="nl-BE" sz="3100" b="1" dirty="0"/>
              <a:t>VOORBEELD: De vakbonden die mobiliseren op straat in betoging</a:t>
            </a:r>
          </a:p>
          <a:p>
            <a:pPr lvl="3">
              <a:lnSpc>
                <a:spcPct val="90000"/>
              </a:lnSpc>
            </a:pPr>
            <a:r>
              <a:rPr lang="nl-BE" sz="3100" b="1" dirty="0"/>
              <a:t>VOORBEELD: De manifestaties van ”DE WITTE WOEDE” (ZORGPERSONEEL)</a:t>
            </a:r>
            <a:endParaRPr lang="nl-BE" sz="3100" dirty="0"/>
          </a:p>
          <a:p>
            <a:pPr lvl="3">
              <a:lnSpc>
                <a:spcPct val="90000"/>
              </a:lnSpc>
            </a:pPr>
            <a:endParaRPr lang="nl-BE" sz="1500" dirty="0"/>
          </a:p>
          <a:p>
            <a:pPr marL="0" indent="0">
              <a:lnSpc>
                <a:spcPct val="90000"/>
              </a:lnSpc>
              <a:buNone/>
            </a:pPr>
            <a:r>
              <a:rPr lang="nl-BE" sz="1500" dirty="0"/>
              <a:t>	</a:t>
            </a:r>
          </a:p>
        </p:txBody>
      </p:sp>
      <p:pic>
        <p:nvPicPr>
          <p:cNvPr id="6" name="Afbeelding 5">
            <a:extLst>
              <a:ext uri="{FF2B5EF4-FFF2-40B4-BE49-F238E27FC236}">
                <a16:creationId xmlns:a16="http://schemas.microsoft.com/office/drawing/2014/main" id="{B33954FF-4A33-8C09-891C-165C13A63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400" y="0"/>
            <a:ext cx="5562599" cy="6858000"/>
          </a:xfrm>
          <a:prstGeom prst="rect">
            <a:avLst/>
          </a:prstGeom>
          <a:noFill/>
        </p:spPr>
      </p:pic>
    </p:spTree>
    <p:extLst>
      <p:ext uri="{BB962C8B-B14F-4D97-AF65-F5344CB8AC3E}">
        <p14:creationId xmlns:p14="http://schemas.microsoft.com/office/powerpoint/2010/main" val="1016535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descr="Afbeelding met tekst&#10;&#10;Automatisch gegenereerde beschrijving">
            <a:extLst>
              <a:ext uri="{FF2B5EF4-FFF2-40B4-BE49-F238E27FC236}">
                <a16:creationId xmlns:a16="http://schemas.microsoft.com/office/drawing/2014/main" id="{964150D0-ED6B-F94D-BF2D-4F0E0E7E28F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670" b="15731"/>
          <a:stretch/>
        </p:blipFill>
        <p:spPr>
          <a:xfrm>
            <a:off x="151392" y="822960"/>
            <a:ext cx="6932314" cy="3590191"/>
          </a:xfrm>
        </p:spPr>
      </p:pic>
      <p:sp>
        <p:nvSpPr>
          <p:cNvPr id="4" name="Tijdelijke aanduiding voor voettekst 3">
            <a:extLst>
              <a:ext uri="{FF2B5EF4-FFF2-40B4-BE49-F238E27FC236}">
                <a16:creationId xmlns:a16="http://schemas.microsoft.com/office/drawing/2014/main" id="{5C6EE61E-0A2D-D243-AEB9-90031DA236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Maatschappelijke Dienstverlening</a:t>
            </a:r>
          </a:p>
        </p:txBody>
      </p:sp>
      <p:sp>
        <p:nvSpPr>
          <p:cNvPr id="5" name="Tijdelijke aanduiding voor dianummer 4">
            <a:extLst>
              <a:ext uri="{FF2B5EF4-FFF2-40B4-BE49-F238E27FC236}">
                <a16:creationId xmlns:a16="http://schemas.microsoft.com/office/drawing/2014/main" id="{606288A7-F4F5-6243-94CA-B0EE397418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3638F-6D52-644A-9831-93255061F043}"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el 1">
            <a:extLst>
              <a:ext uri="{FF2B5EF4-FFF2-40B4-BE49-F238E27FC236}">
                <a16:creationId xmlns:a16="http://schemas.microsoft.com/office/drawing/2014/main" id="{47264C49-94B0-514F-8A41-2AD978E456A8}"/>
              </a:ext>
            </a:extLst>
          </p:cNvPr>
          <p:cNvSpPr>
            <a:spLocks noGrp="1"/>
          </p:cNvSpPr>
          <p:nvPr>
            <p:ph type="title"/>
          </p:nvPr>
        </p:nvSpPr>
        <p:spPr>
          <a:xfrm>
            <a:off x="838200" y="228664"/>
            <a:ext cx="10515600" cy="921313"/>
          </a:xfrm>
        </p:spPr>
        <p:txBody>
          <a:bodyPr>
            <a:normAutofit fontScale="90000"/>
          </a:bodyPr>
          <a:lstStyle/>
          <a:p>
            <a:pPr algn="ctr"/>
            <a:r>
              <a:rPr lang="nl-NL" sz="4900" b="1" dirty="0" err="1">
                <a:solidFill>
                  <a:srgbClr val="FFC000"/>
                </a:solidFill>
              </a:rPr>
              <a:t>Agonistische</a:t>
            </a:r>
            <a:r>
              <a:rPr lang="nl-NL" sz="4900" b="1" dirty="0">
                <a:solidFill>
                  <a:srgbClr val="FFC000"/>
                </a:solidFill>
              </a:rPr>
              <a:t> politiek kortwieken</a:t>
            </a:r>
            <a:br>
              <a:rPr lang="nl-NL" sz="4400" dirty="0"/>
            </a:br>
            <a:endParaRPr lang="nl-BE" dirty="0"/>
          </a:p>
        </p:txBody>
      </p:sp>
      <p:pic>
        <p:nvPicPr>
          <p:cNvPr id="2" name="Tijdelijke aanduiding voor inhoud 10">
            <a:extLst>
              <a:ext uri="{FF2B5EF4-FFF2-40B4-BE49-F238E27FC236}">
                <a16:creationId xmlns:a16="http://schemas.microsoft.com/office/drawing/2014/main" id="{940604A2-2A2A-7784-CFC7-B868F83210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3706" y="822961"/>
            <a:ext cx="4956902" cy="5806376"/>
          </a:xfrm>
          <a:prstGeom prst="rect">
            <a:avLst/>
          </a:prstGeom>
        </p:spPr>
      </p:pic>
      <p:sp>
        <p:nvSpPr>
          <p:cNvPr id="3" name="Rechthoek 2">
            <a:extLst>
              <a:ext uri="{FF2B5EF4-FFF2-40B4-BE49-F238E27FC236}">
                <a16:creationId xmlns:a16="http://schemas.microsoft.com/office/drawing/2014/main" id="{71187063-FA75-0DD0-7D5D-CAA456842A50}"/>
              </a:ext>
            </a:extLst>
          </p:cNvPr>
          <p:cNvSpPr/>
          <p:nvPr/>
        </p:nvSpPr>
        <p:spPr>
          <a:xfrm>
            <a:off x="379992" y="4413151"/>
            <a:ext cx="6475114" cy="2308324"/>
          </a:xfrm>
          <a:prstGeom prst="rect">
            <a:avLst/>
          </a:prstGeom>
          <a:solidFill>
            <a:schemeClr val="tx1">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De vakbonden moeten het primaat van de politiek en de democratie aanvaarden. De politiek neemt maatregelen in het algemeen belang, na overleg met alle betrokken actoren en is gelegitimeerd door verkiezingen. De vakbonden daarentegen verdedigen een partieel belang, op basis van een vermeende getalsterkte. (…) De vakbonden moeten het primaat van de politiek en de democratie aanvaarden. De politiek neemt maatregelen in het algemeen belang, na overleg met alle betrokken actoren en is gelegitimeerd door verkiezingen. De vakbonden daarentegen verdedigen een partieel belang, op basis van een vermeende getalsterkte.</a:t>
            </a:r>
            <a:endParaRPr kumimoji="0" lang="nl-BE"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491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4A15E-4BEA-7C28-66DE-18F4E81103A2}"/>
              </a:ext>
            </a:extLst>
          </p:cNvPr>
          <p:cNvSpPr>
            <a:spLocks noGrp="1"/>
          </p:cNvSpPr>
          <p:nvPr>
            <p:ph type="title"/>
          </p:nvPr>
        </p:nvSpPr>
        <p:spPr/>
        <p:txBody>
          <a:bodyPr/>
          <a:lstStyle/>
          <a:p>
            <a:endParaRPr lang="nl-BE" dirty="0"/>
          </a:p>
        </p:txBody>
      </p:sp>
      <p:sp>
        <p:nvSpPr>
          <p:cNvPr id="4" name="Tijdelijke aanduiding voor voettekst 3">
            <a:extLst>
              <a:ext uri="{FF2B5EF4-FFF2-40B4-BE49-F238E27FC236}">
                <a16:creationId xmlns:a16="http://schemas.microsoft.com/office/drawing/2014/main" id="{80B5A0EF-A843-4608-33EA-3ACB207A95F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Maatschappelijke Dienstverlening</a:t>
            </a:r>
          </a:p>
        </p:txBody>
      </p:sp>
      <p:sp>
        <p:nvSpPr>
          <p:cNvPr id="5" name="Tijdelijke aanduiding voor dianummer 4">
            <a:extLst>
              <a:ext uri="{FF2B5EF4-FFF2-40B4-BE49-F238E27FC236}">
                <a16:creationId xmlns:a16="http://schemas.microsoft.com/office/drawing/2014/main" id="{A2115547-7919-6B9A-B938-A3054F7C09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3638F-6D52-644A-9831-93255061F043}"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8" name="Picture 4" descr="Kan een afbeelding zijn van 6 mensen, buitenshuis en , met de tekst WACHTEN OM SERIEUS GENOMEN TEWORDEN TE onbond #Wijkonderneming MO Gent">
            <a:extLst>
              <a:ext uri="{FF2B5EF4-FFF2-40B4-BE49-F238E27FC236}">
                <a16:creationId xmlns:a16="http://schemas.microsoft.com/office/drawing/2014/main" id="{B98F8F3F-B6F6-7277-DD3A-8EADBFC87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9425" y="0"/>
            <a:ext cx="66325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Tijdelijke aanduiding voor inhoud 10" descr="Afbeelding met tekst, schermafbeelding, mensen, menigte&#10;&#10;Automatisch gegenereerde beschrijving">
            <a:extLst>
              <a:ext uri="{FF2B5EF4-FFF2-40B4-BE49-F238E27FC236}">
                <a16:creationId xmlns:a16="http://schemas.microsoft.com/office/drawing/2014/main" id="{7A10FE85-5BE8-D3D1-D186-9809DB9A7F5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5559425" cy="6858000"/>
          </a:xfrm>
        </p:spPr>
      </p:pic>
    </p:spTree>
    <p:extLst>
      <p:ext uri="{BB962C8B-B14F-4D97-AF65-F5344CB8AC3E}">
        <p14:creationId xmlns:p14="http://schemas.microsoft.com/office/powerpoint/2010/main" val="242213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D19287-E72A-F541-A915-29DA9A257B32}"/>
              </a:ext>
            </a:extLst>
          </p:cNvPr>
          <p:cNvSpPr>
            <a:spLocks noGrp="1"/>
          </p:cNvSpPr>
          <p:nvPr>
            <p:ph type="title"/>
          </p:nvPr>
        </p:nvSpPr>
        <p:spPr>
          <a:xfrm>
            <a:off x="396000" y="203242"/>
            <a:ext cx="10515600" cy="684000"/>
          </a:xfrm>
        </p:spPr>
        <p:txBody>
          <a:bodyPr>
            <a:normAutofit fontScale="90000"/>
          </a:bodyPr>
          <a:lstStyle/>
          <a:p>
            <a:br>
              <a:rPr lang="nl-BE" sz="2400" dirty="0"/>
            </a:br>
            <a:endParaRPr lang="nl-BE" dirty="0"/>
          </a:p>
        </p:txBody>
      </p:sp>
      <p:sp>
        <p:nvSpPr>
          <p:cNvPr id="5" name="Tijdelijke aanduiding voor dianummer 4">
            <a:extLst>
              <a:ext uri="{FF2B5EF4-FFF2-40B4-BE49-F238E27FC236}">
                <a16:creationId xmlns:a16="http://schemas.microsoft.com/office/drawing/2014/main" id="{0BCFBE30-1AC6-FA41-B672-76ADC41EA3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3638F-6D52-644A-9831-93255061F043}"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Rechthoek 2">
            <a:extLst>
              <a:ext uri="{FF2B5EF4-FFF2-40B4-BE49-F238E27FC236}">
                <a16:creationId xmlns:a16="http://schemas.microsoft.com/office/drawing/2014/main" id="{44BD7190-4763-7F49-8E2E-31302AFDA1E7}"/>
              </a:ext>
            </a:extLst>
          </p:cNvPr>
          <p:cNvSpPr/>
          <p:nvPr/>
        </p:nvSpPr>
        <p:spPr>
          <a:xfrm>
            <a:off x="7215956" y="345338"/>
            <a:ext cx="4594624" cy="680186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srgbClr val="FFC000"/>
                </a:solidFill>
                <a:effectLst/>
                <a:uLnTx/>
                <a:uFillTx/>
                <a:latin typeface="Calibri" panose="020F0502020204030204"/>
                <a:ea typeface="+mn-ea"/>
                <a:cs typeface="+mn-cs"/>
              </a:rPr>
              <a:t>Prefiguratieve politiek is een term uit anarchistische hoek</a:t>
            </a:r>
            <a:r>
              <a:rPr kumimoji="0" lang="nl-BE" sz="2000" b="0" i="0" u="none" strike="noStrike" kern="1200" cap="none" spc="0" normalizeH="0" baseline="0" noProof="0" dirty="0">
                <a:ln>
                  <a:noFill/>
                </a:ln>
                <a:solidFill>
                  <a:prstClr val="black"/>
                </a:solidFill>
                <a:effectLst/>
                <a:uLnTx/>
                <a:uFillTx/>
                <a:latin typeface="Calibri" panose="020F0502020204030204"/>
                <a:ea typeface="+mn-ea"/>
                <a:cs typeface="+mn-cs"/>
              </a:rPr>
              <a:t>. Prefiguratieve politiek kent haar oorsprong bij de Russische anarchist Michail Bakoenin, een rivaal van Karl Marx.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prstClr val="black"/>
                </a:solidFill>
                <a:effectLst/>
                <a:uLnTx/>
                <a:uFillTx/>
                <a:latin typeface="Calibri" panose="020F0502020204030204"/>
                <a:ea typeface="+mn-ea"/>
                <a:cs typeface="+mn-cs"/>
              </a:rPr>
              <a:t>Een grotere consistentie tussen doel en middel, waarbij de staat onmogelijk kon dienen als middel tot dat doel. </a:t>
            </a:r>
            <a:r>
              <a:rPr kumimoji="0" lang="nl-BE" sz="2000" b="0" i="0" u="none" strike="noStrike" kern="1200" cap="none" spc="0" normalizeH="0" baseline="0" noProof="0" dirty="0">
                <a:ln>
                  <a:noFill/>
                </a:ln>
                <a:solidFill>
                  <a:srgbClr val="FFC000"/>
                </a:solidFill>
                <a:effectLst/>
                <a:uLnTx/>
                <a:uFillTx/>
                <a:latin typeface="Calibri" panose="020F0502020204030204"/>
                <a:ea typeface="+mn-ea"/>
                <a:cs typeface="+mn-cs"/>
              </a:rPr>
              <a:t>Het was de gemeenschap die zich moest organiseren</a:t>
            </a:r>
            <a:r>
              <a:rPr kumimoji="0" lang="nl-BE" sz="2000" b="0" i="0" u="none" strike="noStrike" kern="1200" cap="none" spc="0" normalizeH="0" baseline="0" noProof="0" dirty="0">
                <a:ln>
                  <a:noFill/>
                </a:ln>
                <a:solidFill>
                  <a:prstClr val="black"/>
                </a:solidFill>
                <a:effectLst/>
                <a:uLnTx/>
                <a:uFillTx/>
                <a:latin typeface="Calibri" panose="020F0502020204030204"/>
                <a:ea typeface="+mn-ea"/>
                <a:cs typeface="+mn-cs"/>
              </a:rPr>
              <a:t>, om gecentraliseerde staatsmacht van zich af te werpen.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prstClr val="black"/>
                </a:solidFill>
                <a:effectLst/>
                <a:uLnTx/>
                <a:uFillTx/>
                <a:latin typeface="Calibri" panose="020F0502020204030204"/>
                <a:ea typeface="+mn-ea"/>
                <a:cs typeface="+mn-cs"/>
              </a:rPr>
              <a:t>De inzet ervan is gemakkelijk samen te vatten met een slagzin: </a:t>
            </a:r>
            <a:r>
              <a:rPr kumimoji="0" lang="nl-BE" sz="2000" b="0" i="0" u="none" strike="noStrike" kern="1200" cap="none" spc="0" normalizeH="0" baseline="0" noProof="0" dirty="0">
                <a:ln>
                  <a:noFill/>
                </a:ln>
                <a:solidFill>
                  <a:srgbClr val="FFC000"/>
                </a:solidFill>
                <a:effectLst/>
                <a:uLnTx/>
                <a:uFillTx/>
                <a:latin typeface="Calibri" panose="020F0502020204030204"/>
                <a:ea typeface="+mn-ea"/>
                <a:cs typeface="+mn-cs"/>
              </a:rPr>
              <a:t>‘Building the new society in the shell of the old’.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000" b="0" i="0" u="none" strike="noStrike" kern="1200" cap="none" spc="0" normalizeH="0" baseline="0" noProof="0" dirty="0">
                <a:ln>
                  <a:noFill/>
                </a:ln>
                <a:solidFill>
                  <a:prstClr val="black"/>
                </a:solidFill>
                <a:effectLst/>
                <a:uLnTx/>
                <a:uFillTx/>
                <a:latin typeface="Calibri" panose="020F0502020204030204"/>
                <a:ea typeface="+mn-ea"/>
                <a:cs typeface="+mn-cs"/>
              </a:rPr>
              <a:t>Anders gezegd: prefiguratieve politiek is een politieke praktijk die zich ontvouwt in het hier en nu. </a:t>
            </a:r>
            <a:r>
              <a:rPr kumimoji="0" lang="nl-BE" sz="2000" b="0" i="0" u="none" strike="noStrike" kern="1200" cap="none" spc="0" normalizeH="0" baseline="0" noProof="0" dirty="0">
                <a:ln>
                  <a:noFill/>
                </a:ln>
                <a:solidFill>
                  <a:srgbClr val="FFC000"/>
                </a:solidFill>
                <a:effectLst/>
                <a:uLnTx/>
                <a:uFillTx/>
                <a:latin typeface="Calibri" panose="020F0502020204030204"/>
                <a:ea typeface="+mn-ea"/>
                <a:cs typeface="+mn-cs"/>
              </a:rPr>
              <a:t>Het is een voorafspiegeling van de andere samenleving die we nastreven</a:t>
            </a:r>
            <a:r>
              <a:rPr kumimoji="0" lang="nl-BE"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C60EDD23-EBF8-7A41-A1C9-E716D6408C8F}"/>
              </a:ext>
            </a:extLst>
          </p:cNvPr>
          <p:cNvSpPr txBox="1"/>
          <p:nvPr/>
        </p:nvSpPr>
        <p:spPr>
          <a:xfrm>
            <a:off x="396000" y="203242"/>
            <a:ext cx="6617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nl-BE" sz="3200" b="1" i="0" u="none" strike="noStrike" kern="1200" cap="none" spc="0" normalizeH="0" baseline="0" noProof="0" dirty="0">
                <a:ln>
                  <a:noFill/>
                </a:ln>
                <a:solidFill>
                  <a:srgbClr val="ED7D31"/>
                </a:solidFill>
                <a:effectLst/>
                <a:uLnTx/>
                <a:uFillTx/>
                <a:latin typeface="Calibri" panose="020F0502020204030204"/>
                <a:ea typeface="+mn-ea"/>
                <a:cs typeface="+mn-cs"/>
              </a:rPr>
              <a:t>Politisering via Prefiguratieve politiek</a:t>
            </a:r>
            <a:endParaRPr kumimoji="0" lang="nl-BE" sz="24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B90A6280-8ADE-775B-215B-7F1F7612F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420" y="887242"/>
            <a:ext cx="3227193" cy="57675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ristol University Press | The Future Is Now: An Introduction to Prefigurative  Politics, Edited by Lara Monticelli">
            <a:extLst>
              <a:ext uri="{FF2B5EF4-FFF2-40B4-BE49-F238E27FC236}">
                <a16:creationId xmlns:a16="http://schemas.microsoft.com/office/drawing/2014/main" id="{30C871B7-B6CF-C161-9939-0E01CD41C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899" y="887242"/>
            <a:ext cx="3227193" cy="5767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55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4548A4-6502-FE47-8DDC-C43CA6969B9F}"/>
              </a:ext>
            </a:extLst>
          </p:cNvPr>
          <p:cNvSpPr>
            <a:spLocks noGrp="1"/>
          </p:cNvSpPr>
          <p:nvPr>
            <p:ph type="title"/>
          </p:nvPr>
        </p:nvSpPr>
        <p:spPr>
          <a:xfrm>
            <a:off x="396000" y="228664"/>
            <a:ext cx="11564352" cy="684000"/>
          </a:xfrm>
        </p:spPr>
        <p:txBody>
          <a:bodyPr anchor="t">
            <a:normAutofit fontScale="90000"/>
          </a:bodyPr>
          <a:lstStyle/>
          <a:p>
            <a:r>
              <a:rPr lang="nl-NL" b="1" dirty="0" err="1">
                <a:solidFill>
                  <a:srgbClr val="FFC000"/>
                </a:solidFill>
              </a:rPr>
              <a:t>Prefiguratieve</a:t>
            </a:r>
            <a:r>
              <a:rPr lang="nl-NL" b="1" dirty="0">
                <a:solidFill>
                  <a:srgbClr val="FFC000"/>
                </a:solidFill>
              </a:rPr>
              <a:t> politiek als hefboom voor politisering</a:t>
            </a:r>
            <a:endParaRPr lang="nl-BE" b="1" dirty="0">
              <a:solidFill>
                <a:srgbClr val="FFC000"/>
              </a:solidFill>
            </a:endParaRPr>
          </a:p>
        </p:txBody>
      </p:sp>
      <p:sp>
        <p:nvSpPr>
          <p:cNvPr id="3" name="Tijdelijke aanduiding voor inhoud 2">
            <a:extLst>
              <a:ext uri="{FF2B5EF4-FFF2-40B4-BE49-F238E27FC236}">
                <a16:creationId xmlns:a16="http://schemas.microsoft.com/office/drawing/2014/main" id="{AEB33F45-9417-4F47-AF4B-CAB503DD00F8}"/>
              </a:ext>
            </a:extLst>
          </p:cNvPr>
          <p:cNvSpPr>
            <a:spLocks noGrp="1"/>
          </p:cNvSpPr>
          <p:nvPr>
            <p:ph sz="half" idx="2"/>
          </p:nvPr>
        </p:nvSpPr>
        <p:spPr>
          <a:xfrm>
            <a:off x="396000" y="1329264"/>
            <a:ext cx="5492736" cy="5300072"/>
          </a:xfrm>
        </p:spPr>
        <p:txBody>
          <a:bodyPr anchor="t">
            <a:normAutofit fontScale="62500" lnSpcReduction="20000"/>
          </a:bodyPr>
          <a:lstStyle/>
          <a:p>
            <a:pPr marL="0" indent="0">
              <a:lnSpc>
                <a:spcPct val="90000"/>
              </a:lnSpc>
              <a:buNone/>
            </a:pPr>
            <a:r>
              <a:rPr lang="nl-BE" b="1" dirty="0"/>
              <a:t>FOCUS IS OPBOUWEN VAN ALTERNATIEVE PRAKTIJKEN</a:t>
            </a:r>
          </a:p>
          <a:p>
            <a:r>
              <a:rPr lang="nl-BE" dirty="0"/>
              <a:t>Autonome praktijken waar mensen zelf vat krijgen op hun leven via dienstverlening. </a:t>
            </a:r>
          </a:p>
          <a:p>
            <a:r>
              <a:rPr lang="nl-BE" dirty="0"/>
              <a:t>Inzet:  “het hier en nu” een alternatief mogelijk maken. </a:t>
            </a:r>
          </a:p>
          <a:p>
            <a:r>
              <a:rPr lang="nl-BE" dirty="0"/>
              <a:t>Stukje tonen “dat er een alternatief is”: “Kijk eens hoe het anders kan!</a:t>
            </a:r>
          </a:p>
          <a:p>
            <a:pPr marL="0" indent="0">
              <a:buNone/>
            </a:pPr>
            <a:endParaRPr lang="nl-BE" dirty="0"/>
          </a:p>
          <a:p>
            <a:pPr marL="0" indent="0">
              <a:buNone/>
            </a:pPr>
            <a:r>
              <a:rPr lang="nl-BE" b="1" dirty="0"/>
              <a:t>VOORBEELDEN</a:t>
            </a:r>
          </a:p>
          <a:p>
            <a:r>
              <a:rPr lang="nl-BE" dirty="0"/>
              <a:t>Het ontstaan van Wijkgezondheidscentra in de jaren ‘80. Eerst marginaal en klein. Nadien strekken ze als voorbeeldpraktijk die kritisch de bestaande aanpak van ziekenhuizen en gezondheidszorg zélf verandert</a:t>
            </a:r>
          </a:p>
          <a:p>
            <a:r>
              <a:rPr lang="nl-BE" dirty="0"/>
              <a:t>Het ontstaan van detentiehuizen. Ooit, 15 jaar terug zeer marginaal. Maar nu een voorbeeldpraktijk voor gedetineerden (gevangenen) die niet meer in een gevangenis de (hele) straf uitzitten. Detentiehuizen-aanpak kent minder herval (recidive)</a:t>
            </a:r>
            <a:r>
              <a:rPr lang="nl-BE" sz="2400" b="1" dirty="0"/>
              <a:t> en meer re-integratie in de samenleving.</a:t>
            </a:r>
          </a:p>
          <a:p>
            <a:pPr marL="1080000" lvl="3" indent="0">
              <a:lnSpc>
                <a:spcPct val="90000"/>
              </a:lnSpc>
              <a:buNone/>
            </a:pPr>
            <a:endParaRPr lang="nl-BE" sz="1100" b="1" dirty="0"/>
          </a:p>
          <a:p>
            <a:pPr marL="0" indent="0">
              <a:lnSpc>
                <a:spcPct val="90000"/>
              </a:lnSpc>
              <a:buNone/>
            </a:pPr>
            <a:r>
              <a:rPr lang="nl-BE" sz="1100" dirty="0"/>
              <a:t>	</a:t>
            </a:r>
          </a:p>
        </p:txBody>
      </p:sp>
      <p:pic>
        <p:nvPicPr>
          <p:cNvPr id="6" name="Picture 2" descr="De Huizen">
            <a:extLst>
              <a:ext uri="{FF2B5EF4-FFF2-40B4-BE49-F238E27FC236}">
                <a16:creationId xmlns:a16="http://schemas.microsoft.com/office/drawing/2014/main" id="{4F297C81-5857-8F35-7E39-FA8B1B9BBC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05" r="8123" b="1"/>
          <a:stretch/>
        </p:blipFill>
        <p:spPr bwMode="auto">
          <a:xfrm>
            <a:off x="6192838" y="1328738"/>
            <a:ext cx="5603162" cy="5300072"/>
          </a:xfrm>
          <a:prstGeom prst="rect">
            <a:avLst/>
          </a:prstGeom>
          <a:noFill/>
        </p:spPr>
      </p:pic>
      <p:sp>
        <p:nvSpPr>
          <p:cNvPr id="5" name="Tijdelijke aanduiding voor dianummer 4">
            <a:extLst>
              <a:ext uri="{FF2B5EF4-FFF2-40B4-BE49-F238E27FC236}">
                <a16:creationId xmlns:a16="http://schemas.microsoft.com/office/drawing/2014/main" id="{0133570B-2240-2E4E-8B8F-5505C5881BCC}"/>
              </a:ext>
            </a:extLst>
          </p:cNvPr>
          <p:cNvSpPr>
            <a:spLocks noGrp="1"/>
          </p:cNvSpPr>
          <p:nvPr>
            <p:ph type="sldNum" sz="quarter" idx="12"/>
          </p:nvPr>
        </p:nvSpPr>
        <p:spPr>
          <a:xfrm>
            <a:off x="534291" y="6264211"/>
            <a:ext cx="288000" cy="365125"/>
          </a:xfrm>
        </p:spPr>
        <p:txBody>
          <a:bodyPr anchor="t">
            <a:normAutofit fontScale="92500" lnSpcReduction="20000"/>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CA3638F-6D52-644A-9831-93255061F043}"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36</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501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B41F8-52B8-C8BA-3FD9-56A248240C13}"/>
              </a:ext>
            </a:extLst>
          </p:cNvPr>
          <p:cNvSpPr>
            <a:spLocks noGrp="1"/>
          </p:cNvSpPr>
          <p:nvPr>
            <p:ph type="title"/>
          </p:nvPr>
        </p:nvSpPr>
        <p:spPr/>
        <p:txBody>
          <a:bodyPr/>
          <a:lstStyle/>
          <a:p>
            <a:r>
              <a:rPr lang="nl-NL" dirty="0" err="1"/>
              <a:t>References</a:t>
            </a:r>
            <a:endParaRPr lang="nl-BE" dirty="0"/>
          </a:p>
        </p:txBody>
      </p:sp>
      <p:sp>
        <p:nvSpPr>
          <p:cNvPr id="3" name="Tijdelijke aanduiding voor inhoud 2">
            <a:extLst>
              <a:ext uri="{FF2B5EF4-FFF2-40B4-BE49-F238E27FC236}">
                <a16:creationId xmlns:a16="http://schemas.microsoft.com/office/drawing/2014/main" id="{6A6E0615-6CAE-1EBE-9744-D560D067D280}"/>
              </a:ext>
            </a:extLst>
          </p:cNvPr>
          <p:cNvSpPr>
            <a:spLocks noGrp="1"/>
          </p:cNvSpPr>
          <p:nvPr>
            <p:ph idx="1"/>
          </p:nvPr>
        </p:nvSpPr>
        <p:spPr>
          <a:xfrm>
            <a:off x="838200" y="1484967"/>
            <a:ext cx="11102788" cy="5373033"/>
          </a:xfrm>
        </p:spPr>
        <p:txBody>
          <a:bodyPr>
            <a:normAutofit/>
          </a:bodyPr>
          <a:lstStyle/>
          <a:p>
            <a:pPr>
              <a:lnSpc>
                <a:spcPct val="120000"/>
              </a:lnSpc>
              <a:spcBef>
                <a:spcPts val="0"/>
              </a:spcBef>
              <a:spcAft>
                <a:spcPts val="300"/>
              </a:spcAft>
            </a:pPr>
            <a:r>
              <a:rPr lang="nl-BE" sz="1200" dirty="0">
                <a:effectLst/>
                <a:ea typeface="Times New Roman" panose="02020603050405020304" pitchFamily="18" charset="0"/>
                <a:cs typeface="Calibri" panose="020F0502020204030204" pitchFamily="34" charset="0"/>
              </a:rPr>
              <a:t>Debruyne, P. &amp; Van Bouchaute, B. (2021) Als sociaal werk wil bouwen aan een betere wereld, mag ze het grotere plaatje niet vergeten. </a:t>
            </a:r>
            <a:r>
              <a:rPr lang="nl-BE" sz="1200" i="1" dirty="0">
                <a:effectLst/>
                <a:ea typeface="Times New Roman" panose="02020603050405020304" pitchFamily="18" charset="0"/>
                <a:cs typeface="Calibri" panose="020F0502020204030204" pitchFamily="34" charset="0"/>
              </a:rPr>
              <a:t>Sociaal.net</a:t>
            </a:r>
            <a:r>
              <a:rPr lang="nl-BE" sz="1200" dirty="0">
                <a:effectLst/>
                <a:ea typeface="Times New Roman" panose="02020603050405020304" pitchFamily="18" charset="0"/>
                <a:cs typeface="Calibri" panose="020F0502020204030204" pitchFamily="34" charset="0"/>
              </a:rPr>
              <a:t>, 26 augustus 2021. </a:t>
            </a:r>
            <a:r>
              <a:rPr lang="nl-BE" sz="1200" u="sng" dirty="0">
                <a:solidFill>
                  <a:srgbClr val="0000FF"/>
                </a:solidFill>
                <a:effectLst/>
                <a:ea typeface="Times New Roman" panose="02020603050405020304" pitchFamily="18" charset="0"/>
                <a:cs typeface="Calibri" panose="020F0502020204030204" pitchFamily="34" charset="0"/>
                <a:hlinkClick r:id="rId2"/>
              </a:rPr>
              <a:t>https://sociaal.net/achtergrond/prefiguratieve-politiek/</a:t>
            </a:r>
            <a:endParaRPr lang="nl-BE" sz="1200" dirty="0">
              <a:effectLst/>
              <a:ea typeface="Times New Roman" panose="02020603050405020304" pitchFamily="18" charset="0"/>
              <a:cs typeface="Times New Roman" panose="02020603050405020304" pitchFamily="18" charset="0"/>
            </a:endParaRPr>
          </a:p>
          <a:p>
            <a:pPr>
              <a:lnSpc>
                <a:spcPct val="120000"/>
              </a:lnSpc>
              <a:spcBef>
                <a:spcPts val="0"/>
              </a:spcBef>
              <a:spcAft>
                <a:spcPts val="300"/>
              </a:spcAft>
            </a:pPr>
            <a:r>
              <a:rPr lang="nl-BE" sz="1200" dirty="0">
                <a:effectLst/>
                <a:ea typeface="Times New Roman" panose="02020603050405020304" pitchFamily="18" charset="0"/>
                <a:cs typeface="Calibri" panose="020F0502020204030204" pitchFamily="34" charset="0"/>
              </a:rPr>
              <a:t>Debruyne, P., Van Bouchaute, B &amp; Naert, J., (2021), Politisering: terug van weggeweest, ook in het sociaal werk. </a:t>
            </a:r>
            <a:r>
              <a:rPr lang="nl-BE" sz="1200" i="1" dirty="0">
                <a:effectLst/>
                <a:ea typeface="Times New Roman" panose="02020603050405020304" pitchFamily="18" charset="0"/>
                <a:cs typeface="Calibri" panose="020F0502020204030204" pitchFamily="34" charset="0"/>
              </a:rPr>
              <a:t>Lava</a:t>
            </a:r>
            <a:r>
              <a:rPr lang="nl-BE" sz="1200" dirty="0">
                <a:effectLst/>
                <a:ea typeface="Times New Roman" panose="02020603050405020304" pitchFamily="18" charset="0"/>
                <a:cs typeface="Calibri" panose="020F0502020204030204" pitchFamily="34" charset="0"/>
              </a:rPr>
              <a:t>, 8 september 2021. </a:t>
            </a:r>
            <a:r>
              <a:rPr lang="nl-BE" sz="1200" u="sng" dirty="0">
                <a:solidFill>
                  <a:srgbClr val="0000FF"/>
                </a:solidFill>
                <a:effectLst/>
                <a:ea typeface="Times New Roman" panose="02020603050405020304" pitchFamily="18" charset="0"/>
                <a:cs typeface="Calibri" panose="020F0502020204030204" pitchFamily="34" charset="0"/>
                <a:hlinkClick r:id="rId3"/>
              </a:rPr>
              <a:t>https://lavamedia.be/politisering-terug-vanweggeweest-ook-in-het-sociaal-werk</a:t>
            </a:r>
            <a:r>
              <a:rPr lang="nl-BE" sz="1200" dirty="0">
                <a:effectLst/>
                <a:ea typeface="Times New Roman" panose="02020603050405020304" pitchFamily="18" charset="0"/>
                <a:cs typeface="Calibri" panose="020F0502020204030204" pitchFamily="34" charset="0"/>
              </a:rPr>
              <a:t>.  V</a:t>
            </a:r>
            <a:endParaRPr lang="nl-BE" sz="1200" dirty="0">
              <a:effectLst/>
              <a:ea typeface="Times New Roman" panose="02020603050405020304" pitchFamily="18" charset="0"/>
              <a:cs typeface="Times New Roman" panose="02020603050405020304" pitchFamily="18" charset="0"/>
            </a:endParaRPr>
          </a:p>
          <a:p>
            <a:pPr>
              <a:lnSpc>
                <a:spcPct val="120000"/>
              </a:lnSpc>
              <a:spcBef>
                <a:spcPts val="0"/>
              </a:spcBef>
              <a:spcAft>
                <a:spcPts val="300"/>
              </a:spcAft>
            </a:pPr>
            <a:r>
              <a:rPr lang="nl-NL" sz="1200" dirty="0">
                <a:effectLst/>
                <a:ea typeface="Times New Roman" panose="02020603050405020304" pitchFamily="18" charset="0"/>
                <a:cs typeface="Calibri" panose="020F0502020204030204" pitchFamily="34" charset="0"/>
              </a:rPr>
              <a:t>Departement Welzijn, Volksgezondheid en Gezin (2020). </a:t>
            </a:r>
            <a:r>
              <a:rPr lang="nl-NL" sz="1200" i="1" dirty="0">
                <a:effectLst/>
                <a:ea typeface="Times New Roman" panose="02020603050405020304" pitchFamily="18" charset="0"/>
                <a:cs typeface="Calibri" panose="020F0502020204030204" pitchFamily="34" charset="0"/>
              </a:rPr>
              <a:t>Sterk Sociaal Werk. Actieplan 2020-2024</a:t>
            </a:r>
            <a:r>
              <a:rPr lang="nl-NL" sz="1200" dirty="0">
                <a:effectLst/>
                <a:ea typeface="Times New Roman" panose="02020603050405020304" pitchFamily="18" charset="0"/>
                <a:cs typeface="Calibri" panose="020F0502020204030204" pitchFamily="34" charset="0"/>
              </a:rPr>
              <a:t>. Brussel: Departement Welzijn, Volksgezondheid en Gezin, p. 42. </a:t>
            </a:r>
            <a:r>
              <a:rPr lang="nl-NL" sz="1200" u="sng" dirty="0">
                <a:solidFill>
                  <a:srgbClr val="0000FF"/>
                </a:solidFill>
                <a:effectLst/>
                <a:ea typeface="Times New Roman" panose="02020603050405020304" pitchFamily="18" charset="0"/>
                <a:cs typeface="Calibri" panose="020F0502020204030204" pitchFamily="34" charset="0"/>
                <a:hlinkClick r:id="rId2"/>
              </a:rPr>
              <a:t>https://publicaties.vlaanderen.be/view-file/32515</a:t>
            </a:r>
            <a:r>
              <a:rPr lang="nl-NL" sz="1200" dirty="0">
                <a:effectLst/>
                <a:ea typeface="Times New Roman" panose="02020603050405020304" pitchFamily="18" charset="0"/>
                <a:cs typeface="Calibri" panose="020F0502020204030204" pitchFamily="34" charset="0"/>
              </a:rPr>
              <a:t> </a:t>
            </a:r>
            <a:endParaRPr lang="nl-BE" sz="1200" dirty="0">
              <a:effectLst/>
              <a:ea typeface="Times New Roman" panose="02020603050405020304" pitchFamily="18" charset="0"/>
              <a:cs typeface="Times New Roman" panose="02020603050405020304" pitchFamily="18" charset="0"/>
            </a:endParaRPr>
          </a:p>
          <a:p>
            <a:pPr>
              <a:lnSpc>
                <a:spcPct val="120000"/>
              </a:lnSpc>
              <a:spcBef>
                <a:spcPts val="0"/>
              </a:spcBef>
              <a:spcAft>
                <a:spcPts val="300"/>
              </a:spcAft>
            </a:pPr>
            <a:r>
              <a:rPr lang="en-US" sz="1200" dirty="0"/>
              <a:t>Dewanckel, L., </a:t>
            </a:r>
            <a:r>
              <a:rPr lang="en-US" sz="1200" dirty="0" err="1"/>
              <a:t>Schiettecat</a:t>
            </a:r>
            <a:r>
              <a:rPr lang="en-US" sz="1200" dirty="0"/>
              <a:t>, T., Hermans, K., Roose, R., Van Lancker, W., &amp; Roets, G. (2022). Researching the non-take up of social rights : a social work perspective. </a:t>
            </a:r>
            <a:r>
              <a:rPr lang="en-US" sz="1200" i="1" dirty="0"/>
              <a:t>British Journal of Social Work</a:t>
            </a:r>
            <a:r>
              <a:rPr lang="en-US" sz="1200" dirty="0"/>
              <a:t>. https://doi.org/10.1093/bjsw/bcab117</a:t>
            </a:r>
            <a:endParaRPr lang="nl-BE" sz="1200" dirty="0"/>
          </a:p>
          <a:p>
            <a:pPr>
              <a:lnSpc>
                <a:spcPct val="120000"/>
              </a:lnSpc>
              <a:spcBef>
                <a:spcPts val="0"/>
              </a:spcBef>
              <a:spcAft>
                <a:spcPts val="300"/>
              </a:spcAft>
            </a:pPr>
            <a:r>
              <a:rPr lang="en-US" sz="1200" dirty="0">
                <a:solidFill>
                  <a:srgbClr val="000000"/>
                </a:solidFill>
                <a:effectLst/>
                <a:ea typeface="Times New Roman" panose="02020603050405020304" pitchFamily="18" charset="0"/>
                <a:cs typeface="Calibri" panose="020F0502020204030204" pitchFamily="34" charset="0"/>
              </a:rPr>
              <a:t>Ferguson, I. (2009). Where's the beef? A response to Gray and Webb's ‘The return of the political in social work’. </a:t>
            </a:r>
            <a:r>
              <a:rPr lang="en-US" sz="1200" i="1" dirty="0">
                <a:solidFill>
                  <a:srgbClr val="000000"/>
                </a:solidFill>
                <a:effectLst/>
                <a:ea typeface="Times New Roman" panose="02020603050405020304" pitchFamily="18" charset="0"/>
                <a:cs typeface="Calibri" panose="020F0502020204030204" pitchFamily="34" charset="0"/>
              </a:rPr>
              <a:t>International Journal of Social Welfare</a:t>
            </a:r>
            <a:r>
              <a:rPr lang="en-US" sz="1200" dirty="0">
                <a:solidFill>
                  <a:srgbClr val="000000"/>
                </a:solidFill>
                <a:effectLst/>
                <a:ea typeface="Times New Roman" panose="02020603050405020304" pitchFamily="18" charset="0"/>
                <a:cs typeface="Calibri" panose="020F0502020204030204" pitchFamily="34" charset="0"/>
              </a:rPr>
              <a:t>, </a:t>
            </a:r>
            <a:r>
              <a:rPr lang="en-US" sz="1200" i="1" dirty="0">
                <a:solidFill>
                  <a:srgbClr val="000000"/>
                </a:solidFill>
                <a:effectLst/>
                <a:ea typeface="Times New Roman" panose="02020603050405020304" pitchFamily="18" charset="0"/>
                <a:cs typeface="Calibri" panose="020F0502020204030204" pitchFamily="34" charset="0"/>
              </a:rPr>
              <a:t>18</a:t>
            </a:r>
            <a:r>
              <a:rPr lang="en-US" sz="1200" dirty="0">
                <a:solidFill>
                  <a:srgbClr val="000000"/>
                </a:solidFill>
                <a:effectLst/>
                <a:ea typeface="Times New Roman" panose="02020603050405020304" pitchFamily="18" charset="0"/>
                <a:cs typeface="Calibri" panose="020F0502020204030204" pitchFamily="34" charset="0"/>
              </a:rPr>
              <a:t>(2), 213-217</a:t>
            </a:r>
            <a:endParaRPr lang="nl-BE" sz="1200" dirty="0">
              <a:effectLst/>
              <a:ea typeface="Times New Roman" panose="02020603050405020304" pitchFamily="18" charset="0"/>
              <a:cs typeface="Times New Roman" panose="02020603050405020304" pitchFamily="18" charset="0"/>
            </a:endParaRPr>
          </a:p>
          <a:p>
            <a:pPr>
              <a:lnSpc>
                <a:spcPct val="120000"/>
              </a:lnSpc>
              <a:spcBef>
                <a:spcPts val="0"/>
              </a:spcBef>
              <a:spcAft>
                <a:spcPts val="300"/>
              </a:spcAft>
            </a:pPr>
            <a:r>
              <a:rPr lang="nl-BE" sz="1200" dirty="0">
                <a:solidFill>
                  <a:srgbClr val="222222"/>
                </a:solidFill>
                <a:effectLst/>
                <a:ea typeface="Times New Roman" panose="02020603050405020304" pitchFamily="18" charset="0"/>
                <a:cs typeface="Calibri" panose="020F0502020204030204" pitchFamily="34" charset="0"/>
              </a:rPr>
              <a:t>Garrett, P.M. (2021). ‘A World </a:t>
            </a:r>
            <a:r>
              <a:rPr lang="nl-BE" sz="1200" dirty="0" err="1">
                <a:solidFill>
                  <a:srgbClr val="222222"/>
                </a:solidFill>
                <a:effectLst/>
                <a:ea typeface="Times New Roman" panose="02020603050405020304" pitchFamily="18" charset="0"/>
                <a:cs typeface="Calibri" panose="020F0502020204030204" pitchFamily="34" charset="0"/>
              </a:rPr>
              <a:t>to</a:t>
            </a:r>
            <a:r>
              <a:rPr lang="nl-BE" sz="1200" dirty="0">
                <a:solidFill>
                  <a:srgbClr val="222222"/>
                </a:solidFill>
                <a:effectLst/>
                <a:ea typeface="Times New Roman" panose="02020603050405020304" pitchFamily="18" charset="0"/>
                <a:cs typeface="Calibri" panose="020F0502020204030204" pitchFamily="34" charset="0"/>
              </a:rPr>
              <a:t> Win’: In </a:t>
            </a:r>
            <a:r>
              <a:rPr lang="nl-BE" sz="1200" dirty="0" err="1">
                <a:solidFill>
                  <a:srgbClr val="222222"/>
                </a:solidFill>
                <a:effectLst/>
                <a:ea typeface="Times New Roman" panose="02020603050405020304" pitchFamily="18" charset="0"/>
                <a:cs typeface="Calibri" panose="020F0502020204030204" pitchFamily="34" charset="0"/>
              </a:rPr>
              <a:t>Defence</a:t>
            </a:r>
            <a:r>
              <a:rPr lang="nl-BE" sz="1200" dirty="0">
                <a:solidFill>
                  <a:srgbClr val="222222"/>
                </a:solidFill>
                <a:effectLst/>
                <a:ea typeface="Times New Roman" panose="02020603050405020304" pitchFamily="18" charset="0"/>
                <a:cs typeface="Calibri" panose="020F0502020204030204" pitchFamily="34" charset="0"/>
              </a:rPr>
              <a:t> of (</a:t>
            </a:r>
            <a:r>
              <a:rPr lang="nl-BE" sz="1200" dirty="0" err="1">
                <a:solidFill>
                  <a:srgbClr val="222222"/>
                </a:solidFill>
                <a:effectLst/>
                <a:ea typeface="Times New Roman" panose="02020603050405020304" pitchFamily="18" charset="0"/>
                <a:cs typeface="Calibri" panose="020F0502020204030204" pitchFamily="34" charset="0"/>
              </a:rPr>
              <a:t>Dissenting</a:t>
            </a:r>
            <a:r>
              <a:rPr lang="nl-BE" sz="1200" dirty="0">
                <a:solidFill>
                  <a:srgbClr val="222222"/>
                </a:solidFill>
                <a:effectLst/>
                <a:ea typeface="Times New Roman" panose="02020603050405020304" pitchFamily="18" charset="0"/>
                <a:cs typeface="Calibri" panose="020F0502020204030204" pitchFamily="34" charset="0"/>
              </a:rPr>
              <a:t>) </a:t>
            </a:r>
            <a:r>
              <a:rPr lang="nl-BE" sz="1200" dirty="0" err="1">
                <a:solidFill>
                  <a:srgbClr val="222222"/>
                </a:solidFill>
                <a:effectLst/>
                <a:ea typeface="Times New Roman" panose="02020603050405020304" pitchFamily="18" charset="0"/>
                <a:cs typeface="Calibri" panose="020F0502020204030204" pitchFamily="34" charset="0"/>
              </a:rPr>
              <a:t>Social</a:t>
            </a:r>
            <a:r>
              <a:rPr lang="nl-BE" sz="1200" dirty="0">
                <a:solidFill>
                  <a:srgbClr val="222222"/>
                </a:solidFill>
                <a:effectLst/>
                <a:ea typeface="Times New Roman" panose="02020603050405020304" pitchFamily="18" charset="0"/>
                <a:cs typeface="Calibri" panose="020F0502020204030204" pitchFamily="34" charset="0"/>
              </a:rPr>
              <a:t> </a:t>
            </a:r>
            <a:r>
              <a:rPr lang="nl-BE" sz="1200" dirty="0" err="1">
                <a:solidFill>
                  <a:srgbClr val="222222"/>
                </a:solidFill>
                <a:effectLst/>
                <a:ea typeface="Times New Roman" panose="02020603050405020304" pitchFamily="18" charset="0"/>
                <a:cs typeface="Calibri" panose="020F0502020204030204" pitchFamily="34" charset="0"/>
              </a:rPr>
              <a:t>Work</a:t>
            </a:r>
            <a:r>
              <a:rPr lang="nl-BE" sz="1200" dirty="0">
                <a:solidFill>
                  <a:srgbClr val="222222"/>
                </a:solidFill>
                <a:effectLst/>
                <a:ea typeface="Times New Roman" panose="02020603050405020304" pitchFamily="18" charset="0"/>
                <a:cs typeface="Calibri" panose="020F0502020204030204" pitchFamily="34" charset="0"/>
              </a:rPr>
              <a:t>—A Response </a:t>
            </a:r>
            <a:r>
              <a:rPr lang="nl-BE" sz="1200" dirty="0" err="1">
                <a:solidFill>
                  <a:srgbClr val="222222"/>
                </a:solidFill>
                <a:effectLst/>
                <a:ea typeface="Times New Roman" panose="02020603050405020304" pitchFamily="18" charset="0"/>
                <a:cs typeface="Calibri" panose="020F0502020204030204" pitchFamily="34" charset="0"/>
              </a:rPr>
              <a:t>to</a:t>
            </a:r>
            <a:r>
              <a:rPr lang="nl-BE" sz="1200" dirty="0">
                <a:solidFill>
                  <a:srgbClr val="222222"/>
                </a:solidFill>
                <a:effectLst/>
                <a:ea typeface="Times New Roman" panose="02020603050405020304" pitchFamily="18" charset="0"/>
                <a:cs typeface="Calibri" panose="020F0502020204030204" pitchFamily="34" charset="0"/>
              </a:rPr>
              <a:t> Chris </a:t>
            </a:r>
            <a:r>
              <a:rPr lang="nl-BE" sz="1200" dirty="0" err="1">
                <a:solidFill>
                  <a:srgbClr val="222222"/>
                </a:solidFill>
                <a:effectLst/>
                <a:ea typeface="Times New Roman" panose="02020603050405020304" pitchFamily="18" charset="0"/>
                <a:cs typeface="Calibri" panose="020F0502020204030204" pitchFamily="34" charset="0"/>
              </a:rPr>
              <a:t>Maylea</a:t>
            </a:r>
            <a:r>
              <a:rPr lang="nl-BE" sz="1200" dirty="0">
                <a:solidFill>
                  <a:srgbClr val="222222"/>
                </a:solidFill>
                <a:effectLst/>
                <a:ea typeface="Times New Roman" panose="02020603050405020304" pitchFamily="18" charset="0"/>
                <a:cs typeface="Calibri" panose="020F0502020204030204" pitchFamily="34" charset="0"/>
              </a:rPr>
              <a:t>. </a:t>
            </a:r>
            <a:r>
              <a:rPr lang="nl-BE" sz="1200" i="1" dirty="0">
                <a:effectLst/>
                <a:ea typeface="Times New Roman" panose="02020603050405020304" pitchFamily="18" charset="0"/>
                <a:cs typeface="Times New Roman" panose="02020603050405020304" pitchFamily="18" charset="0"/>
              </a:rPr>
              <a:t>The British Journal of </a:t>
            </a:r>
            <a:r>
              <a:rPr lang="nl-BE" sz="1200" i="1" dirty="0" err="1">
                <a:effectLst/>
                <a:ea typeface="Times New Roman" panose="02020603050405020304" pitchFamily="18" charset="0"/>
                <a:cs typeface="Times New Roman" panose="02020603050405020304" pitchFamily="18" charset="0"/>
              </a:rPr>
              <a:t>Social</a:t>
            </a:r>
            <a:r>
              <a:rPr lang="nl-BE" sz="1200" i="1" dirty="0">
                <a:effectLst/>
                <a:ea typeface="Times New Roman" panose="02020603050405020304" pitchFamily="18" charset="0"/>
                <a:cs typeface="Times New Roman" panose="02020603050405020304" pitchFamily="18" charset="0"/>
              </a:rPr>
              <a:t> </a:t>
            </a:r>
            <a:r>
              <a:rPr lang="nl-BE" sz="1200" i="1" dirty="0" err="1">
                <a:effectLst/>
                <a:ea typeface="Times New Roman" panose="02020603050405020304" pitchFamily="18" charset="0"/>
                <a:cs typeface="Times New Roman" panose="02020603050405020304" pitchFamily="18" charset="0"/>
              </a:rPr>
              <a:t>Work</a:t>
            </a:r>
            <a:r>
              <a:rPr lang="nl-BE" sz="1200" dirty="0">
                <a:effectLst/>
                <a:ea typeface="Times New Roman" panose="02020603050405020304" pitchFamily="18" charset="0"/>
                <a:cs typeface="Times New Roman" panose="02020603050405020304" pitchFamily="18" charset="0"/>
              </a:rPr>
              <a:t>, </a:t>
            </a:r>
            <a:r>
              <a:rPr lang="nl-BE" sz="1200" i="1" dirty="0">
                <a:effectLst/>
                <a:ea typeface="Times New Roman" panose="02020603050405020304" pitchFamily="18" charset="0"/>
                <a:cs typeface="Times New Roman" panose="02020603050405020304" pitchFamily="18" charset="0"/>
              </a:rPr>
              <a:t>51</a:t>
            </a:r>
            <a:r>
              <a:rPr lang="nl-BE" sz="1200" dirty="0">
                <a:effectLst/>
                <a:ea typeface="Times New Roman" panose="02020603050405020304" pitchFamily="18" charset="0"/>
                <a:cs typeface="Times New Roman" panose="02020603050405020304" pitchFamily="18" charset="0"/>
              </a:rPr>
              <a:t>(4), 1131-1149.</a:t>
            </a:r>
          </a:p>
          <a:p>
            <a:pPr>
              <a:lnSpc>
                <a:spcPct val="120000"/>
              </a:lnSpc>
              <a:spcBef>
                <a:spcPts val="0"/>
              </a:spcBef>
              <a:spcAft>
                <a:spcPts val="300"/>
              </a:spcAft>
            </a:pPr>
            <a:r>
              <a:rPr lang="nl-BE" sz="1200" dirty="0"/>
              <a:t>Gray, M., &amp; Webb, S. A. (2009). The return of </a:t>
            </a:r>
            <a:r>
              <a:rPr lang="nl-BE" sz="1200" dirty="0" err="1"/>
              <a:t>the</a:t>
            </a:r>
            <a:r>
              <a:rPr lang="nl-BE" sz="1200" dirty="0"/>
              <a:t> </a:t>
            </a:r>
            <a:r>
              <a:rPr lang="nl-BE" sz="1200" dirty="0" err="1"/>
              <a:t>political</a:t>
            </a:r>
            <a:r>
              <a:rPr lang="nl-BE" sz="1200" dirty="0"/>
              <a:t> in </a:t>
            </a:r>
            <a:r>
              <a:rPr lang="nl-BE" sz="1200" dirty="0" err="1"/>
              <a:t>social</a:t>
            </a:r>
            <a:r>
              <a:rPr lang="nl-BE" sz="1200" dirty="0"/>
              <a:t> </a:t>
            </a:r>
            <a:r>
              <a:rPr lang="nl-BE" sz="1200" dirty="0" err="1"/>
              <a:t>work</a:t>
            </a:r>
            <a:r>
              <a:rPr lang="nl-BE" sz="1200" dirty="0"/>
              <a:t>. International Journal of </a:t>
            </a:r>
            <a:r>
              <a:rPr lang="nl-BE" sz="1200" dirty="0" err="1"/>
              <a:t>Social</a:t>
            </a:r>
            <a:r>
              <a:rPr lang="nl-BE" sz="1200" dirty="0"/>
              <a:t> Welfare, 18(1), 111-115.</a:t>
            </a:r>
          </a:p>
          <a:p>
            <a:pPr>
              <a:lnSpc>
                <a:spcPct val="120000"/>
              </a:lnSpc>
              <a:spcBef>
                <a:spcPts val="0"/>
              </a:spcBef>
              <a:spcAft>
                <a:spcPts val="300"/>
              </a:spcAft>
            </a:pPr>
            <a:r>
              <a:rPr lang="nl-NL" sz="1200" dirty="0">
                <a:effectLst/>
                <a:ea typeface="Times New Roman" panose="02020603050405020304" pitchFamily="18" charset="0"/>
                <a:cs typeface="Calibri" panose="020F0502020204030204" pitchFamily="34" charset="0"/>
              </a:rPr>
              <a:t>Hermans, K., Raeymaeckers, P., Roose, R.  &amp; </a:t>
            </a:r>
            <a:r>
              <a:rPr lang="nl-NL" sz="1200" dirty="0" err="1">
                <a:effectLst/>
                <a:ea typeface="Times New Roman" panose="02020603050405020304" pitchFamily="18" charset="0"/>
                <a:cs typeface="Calibri" panose="020F0502020204030204" pitchFamily="34" charset="0"/>
              </a:rPr>
              <a:t>VandeKinderen</a:t>
            </a:r>
            <a:r>
              <a:rPr lang="nl-NL" sz="1200" dirty="0">
                <a:effectLst/>
                <a:ea typeface="Times New Roman" panose="02020603050405020304" pitchFamily="18" charset="0"/>
                <a:cs typeface="Calibri" panose="020F0502020204030204" pitchFamily="34" charset="0"/>
              </a:rPr>
              <a:t>, K. (2019). </a:t>
            </a:r>
            <a:r>
              <a:rPr lang="nl-BE" sz="1200" i="1" dirty="0">
                <a:effectLst/>
                <a:ea typeface="Times New Roman" panose="02020603050405020304" pitchFamily="18" charset="0"/>
                <a:cs typeface="Calibri" panose="020F0502020204030204" pitchFamily="34" charset="0"/>
              </a:rPr>
              <a:t>Sociaal werk. Mensenrechten in praktijk. </a:t>
            </a:r>
            <a:r>
              <a:rPr lang="nl-BE" sz="1200" dirty="0">
                <a:effectLst/>
                <a:ea typeface="Times New Roman" panose="02020603050405020304" pitchFamily="18" charset="0"/>
                <a:cs typeface="Calibri" panose="020F0502020204030204" pitchFamily="34" charset="0"/>
              </a:rPr>
              <a:t>Tielt: </a:t>
            </a:r>
            <a:r>
              <a:rPr lang="nl-BE" sz="1200" dirty="0" err="1">
                <a:effectLst/>
                <a:ea typeface="Times New Roman" panose="02020603050405020304" pitchFamily="18" charset="0"/>
                <a:cs typeface="Calibri" panose="020F0502020204030204" pitchFamily="34" charset="0"/>
              </a:rPr>
              <a:t>LannooCampus</a:t>
            </a:r>
            <a:r>
              <a:rPr lang="nl-BE" sz="1200" dirty="0">
                <a:effectLst/>
                <a:ea typeface="Times New Roman" panose="02020603050405020304" pitchFamily="18" charset="0"/>
                <a:cs typeface="Calibri" panose="020F0502020204030204" pitchFamily="34" charset="0"/>
              </a:rPr>
              <a:t>. </a:t>
            </a:r>
            <a:endParaRPr lang="nl-BE" sz="1200" dirty="0">
              <a:effectLst/>
              <a:ea typeface="Times New Roman" panose="02020603050405020304" pitchFamily="18" charset="0"/>
              <a:cs typeface="Times New Roman" panose="02020603050405020304" pitchFamily="18" charset="0"/>
            </a:endParaRPr>
          </a:p>
          <a:p>
            <a:pPr>
              <a:lnSpc>
                <a:spcPct val="120000"/>
              </a:lnSpc>
              <a:spcBef>
                <a:spcPts val="0"/>
              </a:spcBef>
              <a:spcAft>
                <a:spcPts val="300"/>
              </a:spcAft>
            </a:pPr>
            <a:r>
              <a:rPr lang="nl-BE" sz="1200" u="sng" dirty="0">
                <a:solidFill>
                  <a:srgbClr val="0563C1"/>
                </a:solidFill>
                <a:effectLst/>
                <a:ea typeface="Calibri" panose="020F0502020204030204" pitchFamily="34" charset="0"/>
                <a:cs typeface="Calibri" panose="020F0502020204030204" pitchFamily="34" charset="0"/>
                <a:hlinkClick r:id="rId4"/>
              </a:rPr>
              <a:t>https://www.ifsw.org/what-is-social-work/global-definition-of-social-work/</a:t>
            </a:r>
            <a:r>
              <a:rPr lang="nl-BE" sz="1200" u="sng" dirty="0">
                <a:solidFill>
                  <a:srgbClr val="0563C1"/>
                </a:solidFill>
                <a:effectLst/>
                <a:ea typeface="Calibri" panose="020F0502020204030204" pitchFamily="34" charset="0"/>
                <a:cs typeface="Calibri" panose="020F0502020204030204" pitchFamily="34" charset="0"/>
              </a:rPr>
              <a:t> </a:t>
            </a:r>
            <a:endParaRPr lang="nl-BE" sz="1200" dirty="0">
              <a:effectLst/>
              <a:ea typeface="Times New Roman" panose="02020603050405020304" pitchFamily="18" charset="0"/>
              <a:cs typeface="Times New Roman" panose="02020603050405020304" pitchFamily="18" charset="0"/>
            </a:endParaRPr>
          </a:p>
          <a:p>
            <a:pPr>
              <a:lnSpc>
                <a:spcPct val="120000"/>
              </a:lnSpc>
              <a:spcBef>
                <a:spcPts val="0"/>
              </a:spcBef>
              <a:spcAft>
                <a:spcPts val="300"/>
              </a:spcAft>
            </a:pPr>
            <a:r>
              <a:rPr lang="en-US" sz="1200" dirty="0">
                <a:solidFill>
                  <a:srgbClr val="000000"/>
                </a:solidFill>
                <a:effectLst/>
                <a:ea typeface="Times New Roman" panose="02020603050405020304" pitchFamily="18" charset="0"/>
                <a:cs typeface="Calibri" panose="020F0502020204030204" pitchFamily="34" charset="0"/>
              </a:rPr>
              <a:t>Lipsky, M. (1980). </a:t>
            </a:r>
            <a:r>
              <a:rPr lang="en-US" sz="1200" i="1" dirty="0">
                <a:solidFill>
                  <a:srgbClr val="000000"/>
                </a:solidFill>
                <a:effectLst/>
                <a:ea typeface="Times New Roman" panose="02020603050405020304" pitchFamily="18" charset="0"/>
                <a:cs typeface="Calibri" panose="020F0502020204030204" pitchFamily="34" charset="0"/>
              </a:rPr>
              <a:t>Street-level bureaucracy: dilemmas of the individual in public services</a:t>
            </a:r>
            <a:r>
              <a:rPr lang="en-US" sz="1200" dirty="0">
                <a:solidFill>
                  <a:srgbClr val="000000"/>
                </a:solidFill>
                <a:effectLst/>
                <a:ea typeface="Times New Roman" panose="02020603050405020304" pitchFamily="18" charset="0"/>
                <a:cs typeface="Calibri" panose="020F0502020204030204" pitchFamily="34" charset="0"/>
              </a:rPr>
              <a:t>, New York: Russel Sage.</a:t>
            </a:r>
            <a:endParaRPr lang="nl-BE" sz="1200" dirty="0">
              <a:effectLst/>
              <a:ea typeface="Times New Roman" panose="02020603050405020304" pitchFamily="18" charset="0"/>
              <a:cs typeface="Times New Roman" panose="02020603050405020304" pitchFamily="18" charset="0"/>
            </a:endParaRPr>
          </a:p>
          <a:p>
            <a:pPr>
              <a:lnSpc>
                <a:spcPct val="120000"/>
              </a:lnSpc>
              <a:spcBef>
                <a:spcPts val="0"/>
              </a:spcBef>
              <a:spcAft>
                <a:spcPts val="300"/>
              </a:spcAft>
            </a:pPr>
            <a:r>
              <a:rPr lang="en-US" sz="1200" dirty="0" err="1">
                <a:solidFill>
                  <a:srgbClr val="000000"/>
                </a:solidFill>
                <a:effectLst/>
                <a:ea typeface="Times New Roman" panose="02020603050405020304" pitchFamily="18" charset="0"/>
                <a:cs typeface="Calibri" panose="020F0502020204030204" pitchFamily="34" charset="0"/>
              </a:rPr>
              <a:t>Maylea</a:t>
            </a:r>
            <a:r>
              <a:rPr lang="en-US" sz="1200" dirty="0">
                <a:solidFill>
                  <a:srgbClr val="000000"/>
                </a:solidFill>
                <a:effectLst/>
                <a:ea typeface="Times New Roman" panose="02020603050405020304" pitchFamily="18" charset="0"/>
                <a:cs typeface="Calibri" panose="020F0502020204030204" pitchFamily="34" charset="0"/>
              </a:rPr>
              <a:t>, C. (2021). The end of social work. </a:t>
            </a:r>
            <a:r>
              <a:rPr lang="en-US" sz="1200" i="1" dirty="0">
                <a:solidFill>
                  <a:srgbClr val="000000"/>
                </a:solidFill>
                <a:effectLst/>
                <a:ea typeface="Times New Roman" panose="02020603050405020304" pitchFamily="18" charset="0"/>
                <a:cs typeface="Calibri" panose="020F0502020204030204" pitchFamily="34" charset="0"/>
              </a:rPr>
              <a:t>The British Journal of Social Work</a:t>
            </a:r>
            <a:r>
              <a:rPr lang="en-US" sz="1200" dirty="0">
                <a:solidFill>
                  <a:srgbClr val="000000"/>
                </a:solidFill>
                <a:effectLst/>
                <a:ea typeface="Times New Roman" panose="02020603050405020304" pitchFamily="18" charset="0"/>
                <a:cs typeface="Calibri" panose="020F0502020204030204" pitchFamily="34" charset="0"/>
              </a:rPr>
              <a:t>, </a:t>
            </a:r>
            <a:r>
              <a:rPr lang="en-US" sz="1200" i="1" dirty="0">
                <a:solidFill>
                  <a:srgbClr val="000000"/>
                </a:solidFill>
                <a:effectLst/>
                <a:ea typeface="Times New Roman" panose="02020603050405020304" pitchFamily="18" charset="0"/>
                <a:cs typeface="Calibri" panose="020F0502020204030204" pitchFamily="34" charset="0"/>
              </a:rPr>
              <a:t>51</a:t>
            </a:r>
            <a:r>
              <a:rPr lang="en-US" sz="1200" dirty="0">
                <a:solidFill>
                  <a:srgbClr val="000000"/>
                </a:solidFill>
                <a:effectLst/>
                <a:ea typeface="Times New Roman" panose="02020603050405020304" pitchFamily="18" charset="0"/>
                <a:cs typeface="Calibri" panose="020F0502020204030204" pitchFamily="34" charset="0"/>
              </a:rPr>
              <a:t>(2), 772-789.</a:t>
            </a:r>
          </a:p>
          <a:p>
            <a:pPr>
              <a:lnSpc>
                <a:spcPct val="120000"/>
              </a:lnSpc>
              <a:spcBef>
                <a:spcPts val="0"/>
              </a:spcBef>
              <a:spcAft>
                <a:spcPts val="300"/>
              </a:spcAft>
            </a:pPr>
            <a:r>
              <a:rPr lang="nl-BE" sz="1200" dirty="0" err="1">
                <a:effectLst/>
                <a:ea typeface="Times New Roman" panose="02020603050405020304" pitchFamily="18" charset="0"/>
                <a:cs typeface="Calibri" panose="020F0502020204030204" pitchFamily="34" charset="0"/>
              </a:rPr>
              <a:t>Palonen</a:t>
            </a:r>
            <a:r>
              <a:rPr lang="nl-BE" sz="1200" dirty="0">
                <a:effectLst/>
                <a:ea typeface="Times New Roman" panose="02020603050405020304" pitchFamily="18" charset="0"/>
                <a:cs typeface="Calibri" panose="020F0502020204030204" pitchFamily="34" charset="0"/>
              </a:rPr>
              <a:t>, K.,</a:t>
            </a:r>
            <a:r>
              <a:rPr lang="nl-BE" sz="1200" dirty="0" err="1">
                <a:effectLst/>
                <a:ea typeface="Times New Roman" panose="02020603050405020304" pitchFamily="18" charset="0"/>
                <a:cs typeface="Calibri" panose="020F0502020204030204" pitchFamily="34" charset="0"/>
              </a:rPr>
              <a:t>Wiesner</a:t>
            </a:r>
            <a:r>
              <a:rPr lang="nl-BE" sz="1200" dirty="0">
                <a:effectLst/>
                <a:ea typeface="Times New Roman" panose="02020603050405020304" pitchFamily="18" charset="0"/>
                <a:cs typeface="Calibri" panose="020F0502020204030204" pitchFamily="34" charset="0"/>
              </a:rPr>
              <a:t>, C., </a:t>
            </a:r>
            <a:r>
              <a:rPr lang="nl-BE" sz="1200" dirty="0" err="1">
                <a:effectLst/>
                <a:ea typeface="Times New Roman" panose="02020603050405020304" pitchFamily="18" charset="0"/>
                <a:cs typeface="Calibri" panose="020F0502020204030204" pitchFamily="34" charset="0"/>
              </a:rPr>
              <a:t>Selk</a:t>
            </a:r>
            <a:r>
              <a:rPr lang="nl-BE" sz="1200" dirty="0">
                <a:effectLst/>
                <a:ea typeface="Times New Roman" panose="02020603050405020304" pitchFamily="18" charset="0"/>
                <a:cs typeface="Calibri" panose="020F0502020204030204" pitchFamily="34" charset="0"/>
              </a:rPr>
              <a:t>, V., </a:t>
            </a:r>
            <a:r>
              <a:rPr lang="nl-BE" sz="1200" dirty="0" err="1">
                <a:effectLst/>
                <a:ea typeface="Times New Roman" panose="02020603050405020304" pitchFamily="18" charset="0"/>
                <a:cs typeface="Calibri" panose="020F0502020204030204" pitchFamily="34" charset="0"/>
              </a:rPr>
              <a:t>Kauppi</a:t>
            </a:r>
            <a:r>
              <a:rPr lang="nl-BE" sz="1200" dirty="0">
                <a:effectLst/>
                <a:ea typeface="Times New Roman" panose="02020603050405020304" pitchFamily="18" charset="0"/>
                <a:cs typeface="Calibri" panose="020F0502020204030204" pitchFamily="34" charset="0"/>
              </a:rPr>
              <a:t>, N., </a:t>
            </a:r>
            <a:r>
              <a:rPr lang="nl-BE" sz="1200" dirty="0" err="1">
                <a:effectLst/>
                <a:ea typeface="Times New Roman" panose="02020603050405020304" pitchFamily="18" charset="0"/>
                <a:cs typeface="Calibri" panose="020F0502020204030204" pitchFamily="34" charset="0"/>
              </a:rPr>
              <a:t>Trenz</a:t>
            </a:r>
            <a:r>
              <a:rPr lang="nl-BE" sz="1200" dirty="0">
                <a:effectLst/>
                <a:ea typeface="Times New Roman" panose="02020603050405020304" pitchFamily="18" charset="0"/>
                <a:cs typeface="Calibri" panose="020F0502020204030204" pitchFamily="34" charset="0"/>
              </a:rPr>
              <a:t>, H.J. et. al. </a:t>
            </a:r>
            <a:r>
              <a:rPr lang="en-US" sz="1200" dirty="0">
                <a:effectLst/>
                <a:ea typeface="Times New Roman" panose="02020603050405020304" pitchFamily="18" charset="0"/>
                <a:cs typeface="Calibri" panose="020F0502020204030204" pitchFamily="34" charset="0"/>
              </a:rPr>
              <a:t>(2019). Rethinking </a:t>
            </a:r>
            <a:r>
              <a:rPr lang="en-US" sz="1200" dirty="0" err="1">
                <a:effectLst/>
                <a:ea typeface="Times New Roman" panose="02020603050405020304" pitchFamily="18" charset="0"/>
                <a:cs typeface="Calibri" panose="020F0502020204030204" pitchFamily="34" charset="0"/>
              </a:rPr>
              <a:t>Politicisation</a:t>
            </a:r>
            <a:r>
              <a:rPr lang="en-US" sz="1200" i="1" dirty="0">
                <a:effectLst/>
                <a:ea typeface="Times New Roman" panose="02020603050405020304" pitchFamily="18" charset="0"/>
                <a:cs typeface="Calibri" panose="020F0502020204030204" pitchFamily="34" charset="0"/>
              </a:rPr>
              <a:t>. Contemporary Political Theory</a:t>
            </a:r>
            <a:r>
              <a:rPr lang="en-US" sz="1200" dirty="0">
                <a:effectLst/>
                <a:ea typeface="Times New Roman" panose="02020603050405020304" pitchFamily="18" charset="0"/>
                <a:cs typeface="Calibri" panose="020F0502020204030204" pitchFamily="34" charset="0"/>
              </a:rPr>
              <a:t>, 18(2), pp. 248–281.</a:t>
            </a:r>
            <a:endParaRPr lang="nl-BE" sz="1200" dirty="0">
              <a:effectLst/>
              <a:ea typeface="Times New Roman" panose="02020603050405020304" pitchFamily="18" charset="0"/>
              <a:cs typeface="Times New Roman" panose="02020603050405020304" pitchFamily="18" charset="0"/>
            </a:endParaRPr>
          </a:p>
          <a:p>
            <a:pPr>
              <a:lnSpc>
                <a:spcPct val="120000"/>
              </a:lnSpc>
              <a:spcBef>
                <a:spcPts val="0"/>
              </a:spcBef>
              <a:spcAft>
                <a:spcPts val="300"/>
              </a:spcAft>
            </a:pPr>
            <a:r>
              <a:rPr lang="nl-BE" sz="1200" dirty="0" err="1"/>
              <a:t>Rancière</a:t>
            </a:r>
            <a:r>
              <a:rPr lang="nl-BE" sz="1200" dirty="0"/>
              <a:t>, J. (2007) </a:t>
            </a:r>
            <a:r>
              <a:rPr lang="nl-BE" sz="1200" i="1" dirty="0"/>
              <a:t>On The </a:t>
            </a:r>
            <a:r>
              <a:rPr lang="nl-BE" sz="1200" i="1" dirty="0" err="1"/>
              <a:t>Shores</a:t>
            </a:r>
            <a:r>
              <a:rPr lang="nl-BE" sz="1200" i="1" dirty="0"/>
              <a:t> of Politics</a:t>
            </a:r>
            <a:r>
              <a:rPr lang="nl-BE" sz="1200" dirty="0"/>
              <a:t>. London: Verso. </a:t>
            </a:r>
          </a:p>
          <a:p>
            <a:pPr>
              <a:lnSpc>
                <a:spcPct val="120000"/>
              </a:lnSpc>
              <a:spcBef>
                <a:spcPts val="0"/>
              </a:spcBef>
              <a:spcAft>
                <a:spcPts val="300"/>
              </a:spcAft>
            </a:pPr>
            <a:r>
              <a:rPr lang="nl-BE" sz="1200" dirty="0">
                <a:effectLst/>
                <a:ea typeface="Times New Roman" panose="02020603050405020304" pitchFamily="18" charset="0"/>
                <a:cs typeface="Calibri" panose="020F0502020204030204" pitchFamily="34" charset="0"/>
              </a:rPr>
              <a:t>Van Bouchaute, B. &amp; Debaene R (2019). Is het sociaal werk te weinig luis in de pels? </a:t>
            </a:r>
            <a:r>
              <a:rPr lang="nl-BE" sz="1200" i="1" dirty="0">
                <a:effectLst/>
                <a:ea typeface="Times New Roman" panose="02020603050405020304" pitchFamily="18" charset="0"/>
                <a:cs typeface="Calibri" panose="020F0502020204030204" pitchFamily="34" charset="0"/>
              </a:rPr>
              <a:t>Sociaal.net</a:t>
            </a:r>
            <a:r>
              <a:rPr lang="nl-BE" sz="1200" dirty="0">
                <a:effectLst/>
                <a:ea typeface="Times New Roman" panose="02020603050405020304" pitchFamily="18" charset="0"/>
                <a:cs typeface="Calibri" panose="020F0502020204030204" pitchFamily="34" charset="0"/>
              </a:rPr>
              <a:t>, 19 maart 2019.  </a:t>
            </a:r>
            <a:r>
              <a:rPr lang="nl-BE" sz="1200" u="sng" dirty="0">
                <a:solidFill>
                  <a:srgbClr val="0000FF"/>
                </a:solidFill>
                <a:effectLst/>
                <a:ea typeface="Times New Roman" panose="02020603050405020304" pitchFamily="18" charset="0"/>
                <a:cs typeface="Calibri" panose="020F0502020204030204" pitchFamily="34" charset="0"/>
                <a:hlinkClick r:id="rId2"/>
              </a:rPr>
              <a:t>Is het sociaal werk te weinig luis in de pels? — Achtergrond — </a:t>
            </a:r>
            <a:r>
              <a:rPr lang="nl-BE" sz="1200" u="sng" dirty="0" err="1">
                <a:solidFill>
                  <a:srgbClr val="0000FF"/>
                </a:solidFill>
                <a:effectLst/>
                <a:ea typeface="Times New Roman" panose="02020603050405020304" pitchFamily="18" charset="0"/>
                <a:cs typeface="Calibri" panose="020F0502020204030204" pitchFamily="34" charset="0"/>
                <a:hlinkClick r:id="rId2"/>
              </a:rPr>
              <a:t>Sociaal.Net</a:t>
            </a:r>
            <a:endParaRPr lang="nl-BE" sz="12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02102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6A36A"/>
        </a:solidFill>
        <a:effectLst/>
      </p:bgPr>
    </p:bg>
    <p:spTree>
      <p:nvGrpSpPr>
        <p:cNvPr id="1" name=""/>
        <p:cNvGrpSpPr/>
        <p:nvPr/>
      </p:nvGrpSpPr>
      <p:grpSpPr>
        <a:xfrm>
          <a:off x="0" y="0"/>
          <a:ext cx="0" cy="0"/>
          <a:chOff x="0" y="0"/>
          <a:chExt cx="0" cy="0"/>
        </a:xfrm>
      </p:grpSpPr>
      <p:sp useBgFill="1">
        <p:nvSpPr>
          <p:cNvPr id="108" name="Rectangle 8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6" name="Afbeelding 5" descr="De zes onmisbare bouwstenen van uw omnichannel-strategie">
            <a:extLst>
              <a:ext uri="{FF2B5EF4-FFF2-40B4-BE49-F238E27FC236}">
                <a16:creationId xmlns:a16="http://schemas.microsoft.com/office/drawing/2014/main" id="{FA08BAD7-8D92-B1B1-338B-64008035F0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39" r="7691" b="-1"/>
          <a:stretch/>
        </p:blipFill>
        <p:spPr bwMode="auto">
          <a:xfrm>
            <a:off x="1091431" y="1258477"/>
            <a:ext cx="4819478" cy="3936606"/>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p:spPr>
      </p:pic>
      <p:sp>
        <p:nvSpPr>
          <p:cNvPr id="109"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3815" y="4326382"/>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CD8A6B"/>
          </a:solidFill>
          <a:ln w="38100" cap="rnd">
            <a:solidFill>
              <a:srgbClr val="CD8A6B"/>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7" name="Tekstvak 6">
            <a:extLst>
              <a:ext uri="{FF2B5EF4-FFF2-40B4-BE49-F238E27FC236}">
                <a16:creationId xmlns:a16="http://schemas.microsoft.com/office/drawing/2014/main" id="{6F480635-51D1-0094-DED2-C119C8E65107}"/>
              </a:ext>
            </a:extLst>
          </p:cNvPr>
          <p:cNvSpPr txBox="1"/>
          <p:nvPr/>
        </p:nvSpPr>
        <p:spPr>
          <a:xfrm>
            <a:off x="6862916" y="1817206"/>
            <a:ext cx="471948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koffiebreak</a:t>
            </a:r>
            <a:endParaRPr kumimoji="0" lang="nl-BE"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2" name="Picture 181447067">
            <a:extLst>
              <a:ext uri="{FF2B5EF4-FFF2-40B4-BE49-F238E27FC236}">
                <a16:creationId xmlns:a16="http://schemas.microsoft.com/office/drawing/2014/main" id="{4B1525C4-4443-5398-383D-8EC0AAFF71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5359" y="4741183"/>
            <a:ext cx="2076474" cy="1161585"/>
          </a:xfrm>
          <a:prstGeom prst="rect">
            <a:avLst/>
          </a:prstGeom>
        </p:spPr>
      </p:pic>
      <p:sp>
        <p:nvSpPr>
          <p:cNvPr id="44" name="Tekstvak 43">
            <a:extLst>
              <a:ext uri="{FF2B5EF4-FFF2-40B4-BE49-F238E27FC236}">
                <a16:creationId xmlns:a16="http://schemas.microsoft.com/office/drawing/2014/main" id="{EFF58029-3A67-3FC2-28BC-4D1B32F7DC05}"/>
              </a:ext>
            </a:extLst>
          </p:cNvPr>
          <p:cNvSpPr txBox="1"/>
          <p:nvPr/>
        </p:nvSpPr>
        <p:spPr>
          <a:xfrm>
            <a:off x="6870647" y="4964251"/>
            <a:ext cx="41197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white"/>
                </a:solidFill>
                <a:effectLst/>
                <a:highlight>
                  <a:srgbClr val="00FF00"/>
                </a:highlight>
                <a:uLnTx/>
                <a:uFillTx/>
                <a:latin typeface="Calibri" panose="020F0502020204030204" pitchFamily="34" charset="0"/>
                <a:ea typeface="+mn-ea"/>
                <a:cs typeface="Calibri" panose="020F0502020204030204" pitchFamily="34" charset="0"/>
              </a:rPr>
              <a:t>STUDIEDAG </a:t>
            </a:r>
          </a:p>
        </p:txBody>
      </p:sp>
      <p:sp>
        <p:nvSpPr>
          <p:cNvPr id="49" name="Tekstvak 48">
            <a:extLst>
              <a:ext uri="{FF2B5EF4-FFF2-40B4-BE49-F238E27FC236}">
                <a16:creationId xmlns:a16="http://schemas.microsoft.com/office/drawing/2014/main" id="{BB52DCE1-7215-FD3A-6658-C45A5F436A84}"/>
              </a:ext>
            </a:extLst>
          </p:cNvPr>
          <p:cNvSpPr txBox="1"/>
          <p:nvPr/>
        </p:nvSpPr>
        <p:spPr>
          <a:xfrm>
            <a:off x="6862916" y="5441103"/>
            <a:ext cx="31450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white"/>
                </a:solidFill>
                <a:effectLst/>
                <a:highlight>
                  <a:srgbClr val="00FF00"/>
                </a:highlight>
                <a:uLnTx/>
                <a:uFillTx/>
                <a:latin typeface="Calibri" panose="020F0502020204030204" pitchFamily="34" charset="0"/>
                <a:ea typeface="+mn-ea"/>
                <a:cs typeface="Calibri" panose="020F0502020204030204" pitchFamily="34" charset="0"/>
              </a:rPr>
              <a:t>2 december 2022</a:t>
            </a:r>
            <a:endParaRPr kumimoji="0" lang="nl-BE" sz="2400" b="1" i="0" u="none" strike="noStrike" kern="1200" cap="none" spc="0" normalizeH="0" baseline="0" noProof="0" dirty="0">
              <a:ln>
                <a:noFill/>
              </a:ln>
              <a:solidFill>
                <a:prstClr val="white"/>
              </a:solidFill>
              <a:effectLst/>
              <a:highlight>
                <a:srgbClr val="00FF00"/>
              </a:highlight>
              <a:uLnTx/>
              <a:uFillTx/>
              <a:latin typeface="Calibri" panose="020F0502020204030204" pitchFamily="34" charset="0"/>
              <a:ea typeface="+mn-ea"/>
              <a:cs typeface="Calibri" panose="020F0502020204030204" pitchFamily="34" charset="0"/>
            </a:endParaRPr>
          </a:p>
        </p:txBody>
      </p:sp>
      <p:sp>
        <p:nvSpPr>
          <p:cNvPr id="51" name="AutoShape 2" descr="Home">
            <a:extLst>
              <a:ext uri="{FF2B5EF4-FFF2-40B4-BE49-F238E27FC236}">
                <a16:creationId xmlns:a16="http://schemas.microsoft.com/office/drawing/2014/main" id="{F5A53B4C-DC93-0C14-B380-910E7DAFC03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The Hand Bold"/>
              <a:ea typeface="+mn-ea"/>
              <a:cs typeface="+mn-cs"/>
            </a:endParaRPr>
          </a:p>
        </p:txBody>
      </p:sp>
      <p:pic>
        <p:nvPicPr>
          <p:cNvPr id="56" name="Graphic 55">
            <a:extLst>
              <a:ext uri="{FF2B5EF4-FFF2-40B4-BE49-F238E27FC236}">
                <a16:creationId xmlns:a16="http://schemas.microsoft.com/office/drawing/2014/main" id="{2169292D-3114-A872-E5C2-841FCD49B6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7879" y="5908844"/>
            <a:ext cx="1686582" cy="359180"/>
          </a:xfrm>
          <a:prstGeom prst="rect">
            <a:avLst/>
          </a:prstGeom>
        </p:spPr>
      </p:pic>
      <p:pic>
        <p:nvPicPr>
          <p:cNvPr id="61" name="Afbeelding 60" descr="Afbeelding met tekst&#10;&#10;Automatisch gegenereerde beschrijving">
            <a:extLst>
              <a:ext uri="{FF2B5EF4-FFF2-40B4-BE49-F238E27FC236}">
                <a16:creationId xmlns:a16="http://schemas.microsoft.com/office/drawing/2014/main" id="{FF87346A-ED08-0054-5D16-A4F75EA915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134" y="5677582"/>
            <a:ext cx="1948883" cy="821704"/>
          </a:xfrm>
          <a:prstGeom prst="rect">
            <a:avLst/>
          </a:prstGeom>
        </p:spPr>
      </p:pic>
    </p:spTree>
    <p:extLst>
      <p:ext uri="{BB962C8B-B14F-4D97-AF65-F5344CB8AC3E}">
        <p14:creationId xmlns:p14="http://schemas.microsoft.com/office/powerpoint/2010/main" val="917962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06177-08B9-4F7B-9B8E-DB1C7E1E5AB6}"/>
              </a:ext>
            </a:extLst>
          </p:cNvPr>
          <p:cNvSpPr>
            <a:spLocks noGrp="1"/>
          </p:cNvSpPr>
          <p:nvPr>
            <p:ph type="ctrTitle"/>
          </p:nvPr>
        </p:nvSpPr>
        <p:spPr/>
        <p:txBody>
          <a:bodyPr/>
          <a:lstStyle/>
          <a:p>
            <a:endParaRPr lang="nl-BE" dirty="0"/>
          </a:p>
        </p:txBody>
      </p:sp>
      <p:sp>
        <p:nvSpPr>
          <p:cNvPr id="3" name="Subtitle 2">
            <a:extLst>
              <a:ext uri="{FF2B5EF4-FFF2-40B4-BE49-F238E27FC236}">
                <a16:creationId xmlns:a16="http://schemas.microsoft.com/office/drawing/2014/main" id="{DA5B70F2-BA17-47D1-92D3-CFEF8F39EF7C}"/>
              </a:ext>
            </a:extLst>
          </p:cNvPr>
          <p:cNvSpPr>
            <a:spLocks noGrp="1"/>
          </p:cNvSpPr>
          <p:nvPr>
            <p:ph type="subTitle" idx="1"/>
          </p:nvPr>
        </p:nvSpPr>
        <p:spPr/>
        <p:txBody>
          <a:bodyPr/>
          <a:lstStyle/>
          <a:p>
            <a:endParaRPr lang="nl-BE"/>
          </a:p>
        </p:txBody>
      </p:sp>
      <p:pic>
        <p:nvPicPr>
          <p:cNvPr id="6" name="Picture 5">
            <a:extLst>
              <a:ext uri="{FF2B5EF4-FFF2-40B4-BE49-F238E27FC236}">
                <a16:creationId xmlns:a16="http://schemas.microsoft.com/office/drawing/2014/main" id="{5266704D-C525-430E-AA1A-742A9DA31B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Tekstvak 4"/>
          <p:cNvSpPr txBox="1"/>
          <p:nvPr/>
        </p:nvSpPr>
        <p:spPr>
          <a:xfrm>
            <a:off x="270163" y="291496"/>
            <a:ext cx="584643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Politisering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jeugdhulp</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een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moeilijke</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verhouding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13080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1447067">
            <a:extLst>
              <a:ext uri="{FF2B5EF4-FFF2-40B4-BE49-F238E27FC236}">
                <a16:creationId xmlns:a16="http://schemas.microsoft.com/office/drawing/2014/main" id="{DBB827DE-C98A-2528-D4D0-0CA20BB9AB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799" y="5265139"/>
            <a:ext cx="2076474" cy="1161585"/>
          </a:xfrm>
          <a:prstGeom prst="rect">
            <a:avLst/>
          </a:prstGeom>
        </p:spPr>
      </p:pic>
      <p:pic>
        <p:nvPicPr>
          <p:cNvPr id="6" name="Afbeelding 5">
            <a:extLst>
              <a:ext uri="{FF2B5EF4-FFF2-40B4-BE49-F238E27FC236}">
                <a16:creationId xmlns:a16="http://schemas.microsoft.com/office/drawing/2014/main" id="{CB3E4BB6-A9B3-2D26-A699-13E92F85A32F}"/>
              </a:ext>
            </a:extLst>
          </p:cNvPr>
          <p:cNvPicPr>
            <a:picLocks noChangeAspect="1"/>
          </p:cNvPicPr>
          <p:nvPr/>
        </p:nvPicPr>
        <p:blipFill>
          <a:blip r:embed="rId3"/>
          <a:stretch>
            <a:fillRect/>
          </a:stretch>
        </p:blipFill>
        <p:spPr>
          <a:xfrm>
            <a:off x="1835150" y="207794"/>
            <a:ext cx="8670215" cy="5585232"/>
          </a:xfrm>
          <a:prstGeom prst="rect">
            <a:avLst/>
          </a:prstGeom>
        </p:spPr>
      </p:pic>
      <p:sp>
        <p:nvSpPr>
          <p:cNvPr id="7" name="Tekstvak 6">
            <a:extLst>
              <a:ext uri="{FF2B5EF4-FFF2-40B4-BE49-F238E27FC236}">
                <a16:creationId xmlns:a16="http://schemas.microsoft.com/office/drawing/2014/main" id="{1C6AA9DA-6DDC-C71F-91E6-9981F8D65424}"/>
              </a:ext>
            </a:extLst>
          </p:cNvPr>
          <p:cNvSpPr txBox="1"/>
          <p:nvPr/>
        </p:nvSpPr>
        <p:spPr>
          <a:xfrm>
            <a:off x="8524567" y="5845932"/>
            <a:ext cx="1838633" cy="400110"/>
          </a:xfrm>
          <a:prstGeom prst="rect">
            <a:avLst/>
          </a:prstGeom>
          <a:noFill/>
        </p:spPr>
        <p:txBody>
          <a:bodyPr wrap="square" rtlCol="0">
            <a:spAutoFit/>
          </a:bodyPr>
          <a:lstStyle/>
          <a:p>
            <a:r>
              <a:rPr lang="nl-NL" sz="2000" b="1" dirty="0">
                <a:solidFill>
                  <a:schemeClr val="bg1"/>
                </a:solidFill>
                <a:highlight>
                  <a:srgbClr val="00FF00"/>
                </a:highlight>
                <a:latin typeface="Calibri" panose="020F0502020204030204" pitchFamily="34" charset="0"/>
                <a:cs typeface="Calibri" panose="020F0502020204030204" pitchFamily="34" charset="0"/>
              </a:rPr>
              <a:t>CANO BOUWT!</a:t>
            </a:r>
            <a:endParaRPr lang="nl-BE" sz="2000" b="1" dirty="0">
              <a:solidFill>
                <a:schemeClr val="bg1"/>
              </a:solidFill>
              <a:highlight>
                <a:srgbClr val="00FF00"/>
              </a:highlight>
              <a:latin typeface="Calibri" panose="020F0502020204030204" pitchFamily="34" charset="0"/>
              <a:cs typeface="Calibri" panose="020F0502020204030204" pitchFamily="34" charset="0"/>
            </a:endParaRPr>
          </a:p>
        </p:txBody>
      </p:sp>
      <p:pic>
        <p:nvPicPr>
          <p:cNvPr id="8" name="Afbeelding 7" descr="De zes onmisbare bouwstenen van uw omnichannel-strategie">
            <a:extLst>
              <a:ext uri="{FF2B5EF4-FFF2-40B4-BE49-F238E27FC236}">
                <a16:creationId xmlns:a16="http://schemas.microsoft.com/office/drawing/2014/main" id="{E8A43371-CB91-1BE4-A497-E4F91E6625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3200" y="5740120"/>
            <a:ext cx="1382600" cy="611733"/>
          </a:xfrm>
          <a:prstGeom prst="rect">
            <a:avLst/>
          </a:prstGeom>
          <a:noFill/>
          <a:ln>
            <a:noFill/>
          </a:ln>
        </p:spPr>
      </p:pic>
      <p:pic>
        <p:nvPicPr>
          <p:cNvPr id="3" name="Afbeelding 2">
            <a:extLst>
              <a:ext uri="{FF2B5EF4-FFF2-40B4-BE49-F238E27FC236}">
                <a16:creationId xmlns:a16="http://schemas.microsoft.com/office/drawing/2014/main" id="{498AD4AB-2A5A-93EB-523B-A6E8D6DD7A7C}"/>
              </a:ext>
            </a:extLst>
          </p:cNvPr>
          <p:cNvPicPr>
            <a:picLocks noChangeAspect="1"/>
          </p:cNvPicPr>
          <p:nvPr/>
        </p:nvPicPr>
        <p:blipFill>
          <a:blip r:embed="rId5"/>
          <a:stretch>
            <a:fillRect/>
          </a:stretch>
        </p:blipFill>
        <p:spPr>
          <a:xfrm>
            <a:off x="8285216" y="1064974"/>
            <a:ext cx="3006725" cy="603250"/>
          </a:xfrm>
          <a:prstGeom prst="rect">
            <a:avLst/>
          </a:prstGeom>
        </p:spPr>
      </p:pic>
    </p:spTree>
    <p:extLst>
      <p:ext uri="{BB962C8B-B14F-4D97-AF65-F5344CB8AC3E}">
        <p14:creationId xmlns:p14="http://schemas.microsoft.com/office/powerpoint/2010/main" val="12172109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A87EAC-1BFB-4F46-AE3F-47FF40A24B6D}"/>
              </a:ext>
            </a:extLst>
          </p:cNvPr>
          <p:cNvSpPr>
            <a:spLocks noGrp="1"/>
          </p:cNvSpPr>
          <p:nvPr>
            <p:ph idx="1"/>
          </p:nvPr>
        </p:nvSpPr>
        <p:spPr>
          <a:xfrm>
            <a:off x="838200" y="989047"/>
            <a:ext cx="10515600" cy="4351338"/>
          </a:xfrm>
        </p:spPr>
        <p:txBody>
          <a:bodyPr>
            <a:normAutofit lnSpcReduction="10000"/>
          </a:bodyPr>
          <a:lstStyle/>
          <a:p>
            <a:pPr marL="0" indent="0">
              <a:buNone/>
            </a:pPr>
            <a:r>
              <a:rPr lang="nl-BE" sz="3600" b="1" dirty="0">
                <a:solidFill>
                  <a:srgbClr val="FF66FF"/>
                </a:solidFill>
              </a:rPr>
              <a:t>De jeugdhulp heeft een zwaar probleem</a:t>
            </a:r>
            <a:endParaRPr lang="nl-BE" dirty="0"/>
          </a:p>
          <a:p>
            <a:endParaRPr lang="nl-BE" dirty="0"/>
          </a:p>
          <a:p>
            <a:r>
              <a:rPr lang="nl-BE" dirty="0"/>
              <a:t>Stem van jongeren? </a:t>
            </a:r>
          </a:p>
          <a:p>
            <a:r>
              <a:rPr lang="nl-BE" dirty="0"/>
              <a:t>Onderzoek: toont toch bijzonder veel lacunes: stem, keuze, ‘klein houden’ … </a:t>
            </a:r>
          </a:p>
          <a:p>
            <a:r>
              <a:rPr lang="nl-BE" dirty="0"/>
              <a:t>Klinische visie (medicalisering van hulp)</a:t>
            </a:r>
          </a:p>
          <a:p>
            <a:endParaRPr lang="nl-BE" dirty="0"/>
          </a:p>
          <a:p>
            <a:endParaRPr lang="nl-BE" dirty="0"/>
          </a:p>
          <a:p>
            <a:r>
              <a:rPr lang="nl-BE" dirty="0"/>
              <a:t>De-subjectivering</a:t>
            </a:r>
          </a:p>
        </p:txBody>
      </p:sp>
    </p:spTree>
    <p:extLst>
      <p:ext uri="{BB962C8B-B14F-4D97-AF65-F5344CB8AC3E}">
        <p14:creationId xmlns:p14="http://schemas.microsoft.com/office/powerpoint/2010/main" val="36550978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A87EAC-1BFB-4F46-AE3F-47FF40A24B6D}"/>
              </a:ext>
            </a:extLst>
          </p:cNvPr>
          <p:cNvSpPr>
            <a:spLocks noGrp="1"/>
          </p:cNvSpPr>
          <p:nvPr>
            <p:ph idx="1"/>
          </p:nvPr>
        </p:nvSpPr>
        <p:spPr>
          <a:xfrm>
            <a:off x="838200" y="989047"/>
            <a:ext cx="10515600" cy="4351338"/>
          </a:xfrm>
        </p:spPr>
        <p:txBody>
          <a:bodyPr>
            <a:normAutofit fontScale="92500" lnSpcReduction="20000"/>
          </a:bodyPr>
          <a:lstStyle/>
          <a:p>
            <a:pPr marL="0" indent="0">
              <a:buNone/>
            </a:pPr>
            <a:r>
              <a:rPr lang="nl-BE" sz="3600" b="1" dirty="0">
                <a:solidFill>
                  <a:srgbClr val="FF66FF"/>
                </a:solidFill>
              </a:rPr>
              <a:t>Wat is het probleem of beter … wie definieert het probleem en het doel? </a:t>
            </a:r>
            <a:endParaRPr lang="nl-BE" dirty="0"/>
          </a:p>
          <a:p>
            <a:endParaRPr lang="nl-BE" dirty="0"/>
          </a:p>
          <a:p>
            <a:r>
              <a:rPr lang="nl-BE" dirty="0"/>
              <a:t>Toegang?</a:t>
            </a:r>
          </a:p>
          <a:p>
            <a:endParaRPr lang="nl-BE" dirty="0"/>
          </a:p>
          <a:p>
            <a:r>
              <a:rPr lang="nl-BE" dirty="0"/>
              <a:t>Continuïteit van zorg?</a:t>
            </a:r>
          </a:p>
          <a:p>
            <a:endParaRPr lang="nl-BE" dirty="0"/>
          </a:p>
          <a:p>
            <a:r>
              <a:rPr lang="nl-BE" dirty="0"/>
              <a:t>Afstemming?</a:t>
            </a:r>
          </a:p>
          <a:p>
            <a:endParaRPr lang="nl-BE" dirty="0"/>
          </a:p>
          <a:p>
            <a:r>
              <a:rPr lang="nl-BE" dirty="0"/>
              <a:t>Efficiëntie?  </a:t>
            </a:r>
          </a:p>
          <a:p>
            <a:endParaRPr lang="nl-BE" dirty="0"/>
          </a:p>
        </p:txBody>
      </p:sp>
      <p:sp>
        <p:nvSpPr>
          <p:cNvPr id="2" name="Tekstvak 1"/>
          <p:cNvSpPr txBox="1"/>
          <p:nvPr/>
        </p:nvSpPr>
        <p:spPr>
          <a:xfrm>
            <a:off x="6968835" y="2030438"/>
            <a:ext cx="1821873" cy="369332"/>
          </a:xfrm>
          <a:prstGeom prst="rect">
            <a:avLst/>
          </a:prstGeom>
          <a:solidFill>
            <a:schemeClr val="accent1">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Management</a:t>
            </a:r>
          </a:p>
        </p:txBody>
      </p:sp>
      <p:sp>
        <p:nvSpPr>
          <p:cNvPr id="4" name="Tekstvak 3"/>
          <p:cNvSpPr txBox="1"/>
          <p:nvPr/>
        </p:nvSpPr>
        <p:spPr>
          <a:xfrm>
            <a:off x="8340436" y="3358641"/>
            <a:ext cx="1371600" cy="36933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veldwerkers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kstvak 5"/>
          <p:cNvSpPr txBox="1"/>
          <p:nvPr/>
        </p:nvSpPr>
        <p:spPr>
          <a:xfrm>
            <a:off x="9712036" y="4612703"/>
            <a:ext cx="1835727" cy="369332"/>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Jongere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zelf</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443374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A87EAC-1BFB-4F46-AE3F-47FF40A24B6D}"/>
              </a:ext>
            </a:extLst>
          </p:cNvPr>
          <p:cNvSpPr>
            <a:spLocks noGrp="1"/>
          </p:cNvSpPr>
          <p:nvPr>
            <p:ph idx="1"/>
          </p:nvPr>
        </p:nvSpPr>
        <p:spPr>
          <a:xfrm>
            <a:off x="838200" y="989047"/>
            <a:ext cx="10515600" cy="5349408"/>
          </a:xfrm>
        </p:spPr>
        <p:txBody>
          <a:bodyPr>
            <a:normAutofit fontScale="92500" lnSpcReduction="10000"/>
          </a:bodyPr>
          <a:lstStyle/>
          <a:p>
            <a:pPr marL="0" indent="0">
              <a:buNone/>
            </a:pPr>
            <a:r>
              <a:rPr lang="nl-BE" sz="3600" b="1" dirty="0">
                <a:solidFill>
                  <a:srgbClr val="FF66FF"/>
                </a:solidFill>
              </a:rPr>
              <a:t>Wat weten we uit onderzoek vanuit perspectief van jongeren in kwetsbare situaties? </a:t>
            </a:r>
          </a:p>
          <a:p>
            <a:pPr marL="0" indent="0">
              <a:buNone/>
            </a:pPr>
            <a:endParaRPr lang="nl-BE" dirty="0"/>
          </a:p>
          <a:p>
            <a:pPr marL="0" indent="0">
              <a:buNone/>
            </a:pPr>
            <a:r>
              <a:rPr lang="nl-BE" b="1" dirty="0"/>
              <a:t>	Gebrek aan eigenaarschap, inspraak en luisteren</a:t>
            </a:r>
          </a:p>
          <a:p>
            <a:endParaRPr lang="nl-BE" b="1" dirty="0"/>
          </a:p>
          <a:p>
            <a:pPr marL="360363" lvl="2" indent="44450">
              <a:lnSpc>
                <a:spcPct val="120000"/>
              </a:lnSpc>
            </a:pPr>
            <a:r>
              <a:rPr lang="en-US" sz="4000" dirty="0"/>
              <a:t>Engagement 		</a:t>
            </a:r>
            <a:r>
              <a:rPr lang="en-US" sz="4000" dirty="0">
                <a:sym typeface="Wingdings" panose="05000000000000000000" pitchFamily="2" charset="2"/>
              </a:rPr>
              <a:t> 	</a:t>
            </a:r>
            <a:r>
              <a:rPr lang="en-US" sz="4000" dirty="0" err="1">
                <a:sym typeface="Wingdings" panose="05000000000000000000" pitchFamily="2" charset="2"/>
              </a:rPr>
              <a:t>Afstand</a:t>
            </a:r>
            <a:endParaRPr lang="en-US" sz="4000" dirty="0">
              <a:sym typeface="Wingdings" panose="05000000000000000000" pitchFamily="2" charset="2"/>
            </a:endParaRPr>
          </a:p>
          <a:p>
            <a:pPr marL="360363" lvl="2" indent="44450">
              <a:lnSpc>
                <a:spcPct val="120000"/>
              </a:lnSpc>
            </a:pPr>
            <a:r>
              <a:rPr lang="en-US" sz="4000" dirty="0" err="1">
                <a:sym typeface="Wingdings" panose="05000000000000000000" pitchFamily="2" charset="2"/>
              </a:rPr>
              <a:t>Afstemming</a:t>
            </a:r>
            <a:r>
              <a:rPr lang="en-US" sz="4000" dirty="0">
                <a:sym typeface="Wingdings" panose="05000000000000000000" pitchFamily="2" charset="2"/>
              </a:rPr>
              <a:t> 		 	</a:t>
            </a:r>
            <a:r>
              <a:rPr lang="en-US" sz="4000" dirty="0" err="1">
                <a:sym typeface="Wingdings" panose="05000000000000000000" pitchFamily="2" charset="2"/>
              </a:rPr>
              <a:t>Aanbodsgericht</a:t>
            </a:r>
            <a:r>
              <a:rPr lang="en-US" sz="4000" dirty="0">
                <a:sym typeface="Wingdings" panose="05000000000000000000" pitchFamily="2" charset="2"/>
              </a:rPr>
              <a:t> </a:t>
            </a:r>
          </a:p>
          <a:p>
            <a:pPr marL="360363" lvl="2" indent="44450">
              <a:lnSpc>
                <a:spcPct val="120000"/>
              </a:lnSpc>
            </a:pPr>
            <a:r>
              <a:rPr lang="en-US" sz="4000" dirty="0" err="1">
                <a:sym typeface="Wingdings" panose="05000000000000000000" pitchFamily="2" charset="2"/>
              </a:rPr>
              <a:t>Krachtig</a:t>
            </a:r>
            <a:r>
              <a:rPr lang="en-US" sz="4000" dirty="0">
                <a:sym typeface="Wingdings" panose="05000000000000000000" pitchFamily="2" charset="2"/>
              </a:rPr>
              <a:t> </a:t>
            </a:r>
            <a:r>
              <a:rPr lang="en-US" sz="4000" dirty="0" err="1">
                <a:sym typeface="Wingdings" panose="05000000000000000000" pitchFamily="2" charset="2"/>
              </a:rPr>
              <a:t>kijken</a:t>
            </a:r>
            <a:r>
              <a:rPr lang="en-US" sz="4000" dirty="0">
                <a:sym typeface="Wingdings" panose="05000000000000000000" pitchFamily="2" charset="2"/>
              </a:rPr>
              <a:t>			</a:t>
            </a:r>
            <a:r>
              <a:rPr lang="en-US" sz="4000" dirty="0" err="1">
                <a:sym typeface="Wingdings" panose="05000000000000000000" pitchFamily="2" charset="2"/>
              </a:rPr>
              <a:t>Probleemgericht</a:t>
            </a:r>
            <a:endParaRPr lang="en-US" sz="4000" dirty="0">
              <a:sym typeface="Wingdings" panose="05000000000000000000" pitchFamily="2" charset="2"/>
            </a:endParaRPr>
          </a:p>
          <a:p>
            <a:pPr marL="360363" lvl="2" indent="44450">
              <a:lnSpc>
                <a:spcPct val="120000"/>
              </a:lnSpc>
            </a:pPr>
            <a:r>
              <a:rPr lang="en-US" sz="4000" dirty="0" err="1">
                <a:sym typeface="Wingdings" panose="05000000000000000000" pitchFamily="2" charset="2"/>
              </a:rPr>
              <a:t>Zoekende</a:t>
            </a:r>
            <a:r>
              <a:rPr lang="en-US" sz="4000" dirty="0">
                <a:sym typeface="Wingdings" panose="05000000000000000000" pitchFamily="2" charset="2"/>
              </a:rPr>
              <a:t> </a:t>
            </a:r>
            <a:r>
              <a:rPr lang="en-US" sz="4000" dirty="0" err="1">
                <a:sym typeface="Wingdings" panose="05000000000000000000" pitchFamily="2" charset="2"/>
              </a:rPr>
              <a:t>houding</a:t>
            </a:r>
            <a:r>
              <a:rPr lang="en-US" sz="4000" dirty="0">
                <a:sym typeface="Wingdings" panose="05000000000000000000" pitchFamily="2" charset="2"/>
              </a:rPr>
              <a:t>		</a:t>
            </a:r>
            <a:r>
              <a:rPr lang="en-US" sz="4000" dirty="0" err="1">
                <a:sym typeface="Wingdings" panose="05000000000000000000" pitchFamily="2" charset="2"/>
              </a:rPr>
              <a:t>Wetende</a:t>
            </a:r>
            <a:r>
              <a:rPr lang="en-US" sz="4000" dirty="0">
                <a:sym typeface="Wingdings" panose="05000000000000000000" pitchFamily="2" charset="2"/>
              </a:rPr>
              <a:t> </a:t>
            </a:r>
            <a:r>
              <a:rPr lang="en-US" sz="4000" dirty="0" err="1">
                <a:sym typeface="Wingdings" panose="05000000000000000000" pitchFamily="2" charset="2"/>
              </a:rPr>
              <a:t>houding</a:t>
            </a:r>
            <a:endParaRPr lang="en-US" sz="4000" dirty="0">
              <a:sym typeface="Wingdings" panose="05000000000000000000" pitchFamily="2" charset="2"/>
            </a:endParaRPr>
          </a:p>
          <a:p>
            <a:pPr marL="360363" lvl="2" indent="44450">
              <a:lnSpc>
                <a:spcPct val="120000"/>
              </a:lnSpc>
            </a:pPr>
            <a:endParaRPr lang="en-US" sz="4000" dirty="0">
              <a:sym typeface="Wingdings" panose="05000000000000000000" pitchFamily="2" charset="2"/>
            </a:endParaRPr>
          </a:p>
          <a:p>
            <a:endParaRPr lang="nl-BE" b="1" dirty="0"/>
          </a:p>
        </p:txBody>
      </p:sp>
    </p:spTree>
    <p:extLst>
      <p:ext uri="{BB962C8B-B14F-4D97-AF65-F5344CB8AC3E}">
        <p14:creationId xmlns:p14="http://schemas.microsoft.com/office/powerpoint/2010/main" val="3203281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A87EAC-1BFB-4F46-AE3F-47FF40A24B6D}"/>
              </a:ext>
            </a:extLst>
          </p:cNvPr>
          <p:cNvSpPr>
            <a:spLocks noGrp="1"/>
          </p:cNvSpPr>
          <p:nvPr>
            <p:ph idx="1"/>
          </p:nvPr>
        </p:nvSpPr>
        <p:spPr>
          <a:xfrm>
            <a:off x="415636" y="1918422"/>
            <a:ext cx="11026721" cy="4239490"/>
          </a:xfrm>
        </p:spPr>
        <p:txBody>
          <a:bodyPr>
            <a:normAutofit fontScale="92500" lnSpcReduction="20000"/>
          </a:bodyPr>
          <a:lstStyle/>
          <a:p>
            <a:pPr marL="0" indent="0">
              <a:buNone/>
            </a:pPr>
            <a:r>
              <a:rPr lang="nl-BE" dirty="0"/>
              <a:t>Jeugdhulp kan op twee dimensies een inspanning leveren in relatie tot machtsopbouw voor en door jongeren</a:t>
            </a:r>
          </a:p>
          <a:p>
            <a:pPr marL="0" indent="0">
              <a:buNone/>
            </a:pPr>
            <a:endParaRPr lang="nl-BE" dirty="0"/>
          </a:p>
          <a:p>
            <a:pPr marL="0" indent="0">
              <a:buNone/>
            </a:pPr>
            <a:r>
              <a:rPr lang="nl-BE" dirty="0"/>
              <a:t>In de eigen interne structuren: </a:t>
            </a:r>
          </a:p>
          <a:p>
            <a:pPr>
              <a:buFontTx/>
              <a:buChar char="-"/>
            </a:pPr>
            <a:endParaRPr lang="nl-BE" dirty="0"/>
          </a:p>
          <a:p>
            <a:pPr>
              <a:buFontTx/>
              <a:buChar char="-"/>
            </a:pPr>
            <a:r>
              <a:rPr lang="nl-BE" dirty="0"/>
              <a:t>Voorbij het participatie en </a:t>
            </a:r>
            <a:r>
              <a:rPr lang="nl-BE" dirty="0" err="1"/>
              <a:t>representatiedenken</a:t>
            </a:r>
            <a:r>
              <a:rPr lang="nl-BE" dirty="0"/>
              <a:t> </a:t>
            </a:r>
          </a:p>
          <a:p>
            <a:pPr>
              <a:buFontTx/>
              <a:buChar char="-"/>
            </a:pPr>
            <a:r>
              <a:rPr lang="nl-BE" dirty="0"/>
              <a:t>Voorbij de </a:t>
            </a:r>
            <a:r>
              <a:rPr lang="nl-BE" dirty="0" err="1"/>
              <a:t>verkleutering</a:t>
            </a:r>
            <a:r>
              <a:rPr lang="nl-BE" dirty="0"/>
              <a:t> ‘ze zijn er niet klaar voor’ – ‘ze kunnen dat niet’ - ‘je kent onze doelgroep niet’ enz. </a:t>
            </a:r>
          </a:p>
          <a:p>
            <a:pPr marL="0" indent="0">
              <a:buNone/>
            </a:pPr>
            <a:endParaRPr lang="nl-BE" dirty="0"/>
          </a:p>
          <a:p>
            <a:pPr marL="0" indent="0">
              <a:buNone/>
            </a:pPr>
            <a:r>
              <a:rPr lang="nl-BE" dirty="0"/>
              <a:t>Naar andere maatschappelijke actoren toe: jeugdhulp kan een belangrijke rol spelen om de maatschappelijke positie van kinderen en jongeren te versterken</a:t>
            </a:r>
          </a:p>
        </p:txBody>
      </p:sp>
      <p:sp>
        <p:nvSpPr>
          <p:cNvPr id="5" name="Tekstvak 4"/>
          <p:cNvSpPr txBox="1"/>
          <p:nvPr/>
        </p:nvSpPr>
        <p:spPr>
          <a:xfrm>
            <a:off x="893618" y="718093"/>
            <a:ext cx="97258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dirty="0">
                <a:ln>
                  <a:noFill/>
                </a:ln>
                <a:solidFill>
                  <a:srgbClr val="FF66FF"/>
                </a:solidFill>
                <a:effectLst/>
                <a:uLnTx/>
                <a:uFillTx/>
                <a:latin typeface="Calibri" panose="020F0502020204030204"/>
                <a:ea typeface="+mn-ea"/>
                <a:cs typeface="+mn-cs"/>
              </a:rPr>
              <a:t>Unieke positie van jeugdhulp</a:t>
            </a:r>
          </a:p>
        </p:txBody>
      </p:sp>
    </p:spTree>
    <p:extLst>
      <p:ext uri="{BB962C8B-B14F-4D97-AF65-F5344CB8AC3E}">
        <p14:creationId xmlns:p14="http://schemas.microsoft.com/office/powerpoint/2010/main" val="1948057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A87EAC-1BFB-4F46-AE3F-47FF40A24B6D}"/>
              </a:ext>
            </a:extLst>
          </p:cNvPr>
          <p:cNvSpPr>
            <a:spLocks noGrp="1"/>
          </p:cNvSpPr>
          <p:nvPr>
            <p:ph idx="1"/>
          </p:nvPr>
        </p:nvSpPr>
        <p:spPr>
          <a:xfrm>
            <a:off x="838200" y="989047"/>
            <a:ext cx="10515600" cy="4351338"/>
          </a:xfrm>
        </p:spPr>
        <p:txBody>
          <a:bodyPr>
            <a:normAutofit fontScale="77500" lnSpcReduction="20000"/>
          </a:bodyPr>
          <a:lstStyle/>
          <a:p>
            <a:pPr marL="0" indent="0">
              <a:buNone/>
            </a:pPr>
            <a:r>
              <a:rPr lang="nl-BE" sz="3600" b="1" dirty="0">
                <a:solidFill>
                  <a:srgbClr val="FF66FF"/>
                </a:solidFill>
              </a:rPr>
              <a:t>De individuele logica is geen onzin! Maar …</a:t>
            </a:r>
          </a:p>
          <a:p>
            <a:pPr marL="0" indent="0">
              <a:buNone/>
            </a:pPr>
            <a:endParaRPr lang="nl-BE" dirty="0"/>
          </a:p>
          <a:p>
            <a:pPr marL="0" indent="0">
              <a:buNone/>
            </a:pPr>
            <a:r>
              <a:rPr lang="nl-BE" dirty="0"/>
              <a:t>Is politiserend werken dan emancipatorisch werken, versterkend werken, krachtgericht werken, nadruk leggen op participatie?</a:t>
            </a:r>
          </a:p>
          <a:p>
            <a:pPr marL="0" indent="0">
              <a:buNone/>
            </a:pPr>
            <a:endParaRPr lang="nl-BE" dirty="0"/>
          </a:p>
          <a:p>
            <a:pPr marL="0" indent="0">
              <a:buNone/>
            </a:pPr>
            <a:r>
              <a:rPr lang="nl-BE" dirty="0"/>
              <a:t>Competenties in verschillende vormen (</a:t>
            </a:r>
            <a:r>
              <a:rPr lang="nl-BE" dirty="0" err="1"/>
              <a:t>Munchmeier</a:t>
            </a:r>
            <a:r>
              <a:rPr lang="nl-BE" dirty="0"/>
              <a:t>, 1991)</a:t>
            </a:r>
          </a:p>
          <a:p>
            <a:pPr marL="0" indent="0">
              <a:buNone/>
            </a:pPr>
            <a:r>
              <a:rPr lang="nl-BE" dirty="0"/>
              <a:t>	</a:t>
            </a:r>
            <a:r>
              <a:rPr lang="nl-BE" dirty="0">
                <a:solidFill>
                  <a:srgbClr val="FF66FF"/>
                </a:solidFill>
              </a:rPr>
              <a:t>biografische</a:t>
            </a:r>
            <a:r>
              <a:rPr lang="nl-BE" dirty="0"/>
              <a:t> – eigen historiek en plaats in het leven	</a:t>
            </a:r>
          </a:p>
          <a:p>
            <a:pPr marL="0" indent="0">
              <a:buNone/>
            </a:pPr>
            <a:r>
              <a:rPr lang="nl-BE" dirty="0">
                <a:solidFill>
                  <a:srgbClr val="FF66FF"/>
                </a:solidFill>
              </a:rPr>
              <a:t>	institutionele</a:t>
            </a:r>
            <a:r>
              <a:rPr lang="nl-BE" dirty="0"/>
              <a:t>- leren omgaan met maatschappelijke instituties	</a:t>
            </a:r>
          </a:p>
          <a:p>
            <a:pPr marL="0" indent="0">
              <a:buNone/>
            </a:pPr>
            <a:r>
              <a:rPr lang="nl-BE" dirty="0">
                <a:solidFill>
                  <a:srgbClr val="FF66FF"/>
                </a:solidFill>
              </a:rPr>
              <a:t>	politieke</a:t>
            </a:r>
            <a:r>
              <a:rPr lang="nl-BE" dirty="0"/>
              <a:t> – leren beïnvloeden, bewegen in/met macht</a:t>
            </a:r>
          </a:p>
          <a:p>
            <a:pPr marL="0" indent="0">
              <a:buNone/>
            </a:pPr>
            <a:endParaRPr lang="nl-BE" dirty="0"/>
          </a:p>
          <a:p>
            <a:pPr marL="0" indent="0">
              <a:buNone/>
            </a:pPr>
            <a:r>
              <a:rPr lang="nl-BE" dirty="0"/>
              <a:t>Kritische pedagogiek: deze verschillende competenties staan niet los van elkaar + interactief en reflectief - Freire: </a:t>
            </a:r>
            <a:r>
              <a:rPr lang="nl-BE" b="1" dirty="0" err="1"/>
              <a:t>conscientização</a:t>
            </a:r>
            <a:endParaRPr lang="nl-BE" dirty="0"/>
          </a:p>
          <a:p>
            <a:pPr marL="0" indent="0">
              <a:buNone/>
            </a:pPr>
            <a:endParaRPr lang="nl-BE" dirty="0"/>
          </a:p>
        </p:txBody>
      </p:sp>
    </p:spTree>
    <p:extLst>
      <p:ext uri="{BB962C8B-B14F-4D97-AF65-F5344CB8AC3E}">
        <p14:creationId xmlns:p14="http://schemas.microsoft.com/office/powerpoint/2010/main" val="11510457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A87EAC-1BFB-4F46-AE3F-47FF40A24B6D}"/>
              </a:ext>
            </a:extLst>
          </p:cNvPr>
          <p:cNvSpPr>
            <a:spLocks noGrp="1"/>
          </p:cNvSpPr>
          <p:nvPr>
            <p:ph idx="1"/>
          </p:nvPr>
        </p:nvSpPr>
        <p:spPr>
          <a:xfrm>
            <a:off x="838200" y="989047"/>
            <a:ext cx="10515600" cy="4769202"/>
          </a:xfrm>
        </p:spPr>
        <p:txBody>
          <a:bodyPr>
            <a:normAutofit/>
          </a:bodyPr>
          <a:lstStyle/>
          <a:p>
            <a:pPr marL="0" indent="0">
              <a:buNone/>
            </a:pPr>
            <a:r>
              <a:rPr lang="nl-BE" sz="3600" b="1" dirty="0">
                <a:solidFill>
                  <a:srgbClr val="FF66FF"/>
                </a:solidFill>
              </a:rPr>
              <a:t>Een verhaal uit een wijk … </a:t>
            </a:r>
          </a:p>
          <a:p>
            <a:pPr marL="0" indent="0">
              <a:buNone/>
            </a:pPr>
            <a:endParaRPr lang="nl-BE" dirty="0"/>
          </a:p>
          <a:p>
            <a:pPr marL="0" indent="0">
              <a:buNone/>
            </a:pPr>
            <a:r>
              <a:rPr lang="nl-BE" dirty="0"/>
              <a:t>Het is de tijd van het jaar … </a:t>
            </a:r>
          </a:p>
          <a:p>
            <a:pPr marL="0" indent="0">
              <a:buNone/>
            </a:pPr>
            <a:r>
              <a:rPr lang="nl-BE" dirty="0"/>
              <a:t>Buurtfeest in de wijk … </a:t>
            </a:r>
          </a:p>
          <a:p>
            <a:pPr marL="0" indent="0">
              <a:buNone/>
            </a:pPr>
            <a:r>
              <a:rPr lang="nl-BE" dirty="0"/>
              <a:t>Elk jaar reden voor ontmoeting, muziek en feest … </a:t>
            </a:r>
          </a:p>
          <a:p>
            <a:pPr marL="0" indent="0">
              <a:buNone/>
            </a:pPr>
            <a:r>
              <a:rPr lang="nl-BE" dirty="0"/>
              <a:t>Maar het zal toch niet weer miserie zijn … ? </a:t>
            </a:r>
          </a:p>
          <a:p>
            <a:pPr marL="0" indent="0">
              <a:buNone/>
            </a:pPr>
            <a:r>
              <a:rPr lang="nl-BE" dirty="0"/>
              <a:t>Het buurtteam is op zijn hoede na de gebeurtenissen van vorig jaar … </a:t>
            </a:r>
          </a:p>
          <a:p>
            <a:pPr marL="0" indent="0">
              <a:buNone/>
            </a:pPr>
            <a:r>
              <a:rPr lang="nl-BE" dirty="0"/>
              <a:t>En nu … ik zit erbij en aanhoor de zaak … het zijn weeral ‘onze jongeren’ … </a:t>
            </a:r>
          </a:p>
        </p:txBody>
      </p:sp>
      <p:pic>
        <p:nvPicPr>
          <p:cNvPr id="4" name="Afbeelding 3"/>
          <p:cNvPicPr>
            <a:picLocks noChangeAspect="1"/>
          </p:cNvPicPr>
          <p:nvPr/>
        </p:nvPicPr>
        <p:blipFill>
          <a:blip r:embed="rId3"/>
          <a:stretch>
            <a:fillRect/>
          </a:stretch>
        </p:blipFill>
        <p:spPr>
          <a:xfrm>
            <a:off x="8640041" y="0"/>
            <a:ext cx="3551959" cy="3551959"/>
          </a:xfrm>
          <a:prstGeom prst="rect">
            <a:avLst/>
          </a:prstGeom>
        </p:spPr>
      </p:pic>
    </p:spTree>
    <p:extLst>
      <p:ext uri="{BB962C8B-B14F-4D97-AF65-F5344CB8AC3E}">
        <p14:creationId xmlns:p14="http://schemas.microsoft.com/office/powerpoint/2010/main" val="1933385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A87EAC-1BFB-4F46-AE3F-47FF40A24B6D}"/>
              </a:ext>
            </a:extLst>
          </p:cNvPr>
          <p:cNvSpPr>
            <a:spLocks noGrp="1"/>
          </p:cNvSpPr>
          <p:nvPr>
            <p:ph idx="1"/>
          </p:nvPr>
        </p:nvSpPr>
        <p:spPr>
          <a:xfrm>
            <a:off x="838200" y="469500"/>
            <a:ext cx="10515600" cy="5619571"/>
          </a:xfrm>
        </p:spPr>
        <p:txBody>
          <a:bodyPr>
            <a:normAutofit/>
          </a:bodyPr>
          <a:lstStyle/>
          <a:p>
            <a:pPr marL="0" indent="0">
              <a:buNone/>
            </a:pPr>
            <a:r>
              <a:rPr lang="nl-BE" sz="3600" b="1" dirty="0">
                <a:solidFill>
                  <a:srgbClr val="FF66FF"/>
                </a:solidFill>
              </a:rPr>
              <a:t>Politiseren legt de nadruk om omgaan met macht</a:t>
            </a:r>
          </a:p>
          <a:p>
            <a:pPr marL="0" indent="0">
              <a:buNone/>
            </a:pPr>
            <a:endParaRPr lang="nl-BE" sz="3600" b="1" dirty="0">
              <a:solidFill>
                <a:srgbClr val="FF66FF"/>
              </a:solidFill>
            </a:endParaRPr>
          </a:p>
          <a:p>
            <a:pPr marL="0" indent="0">
              <a:buNone/>
            </a:pPr>
            <a:r>
              <a:rPr lang="nl-BE" dirty="0"/>
              <a:t>Machtsongelijkheid is de oorzaak van ongelijke dialoog</a:t>
            </a:r>
          </a:p>
          <a:p>
            <a:pPr marL="0" indent="0">
              <a:buNone/>
            </a:pPr>
            <a:r>
              <a:rPr lang="nl-BE" dirty="0"/>
              <a:t>“ we nemen het mee”</a:t>
            </a:r>
          </a:p>
          <a:p>
            <a:pPr marL="0" indent="0">
              <a:buNone/>
            </a:pPr>
            <a:endParaRPr lang="nl-BE" dirty="0"/>
          </a:p>
          <a:p>
            <a:pPr marL="0" indent="0">
              <a:buNone/>
            </a:pPr>
            <a:r>
              <a:rPr lang="nl-BE" dirty="0"/>
              <a:t>Dus politiseren gaat over het opbouwen/nemen van macht om de agenda van een minderheid in het debat te brengen</a:t>
            </a:r>
          </a:p>
          <a:p>
            <a:pPr marL="0" indent="0">
              <a:buNone/>
            </a:pPr>
            <a:endParaRPr lang="nl-BE" b="1" dirty="0"/>
          </a:p>
          <a:p>
            <a:pPr marL="0" indent="0">
              <a:buNone/>
            </a:pPr>
            <a:r>
              <a:rPr lang="nl-BE" b="1" dirty="0"/>
              <a:t>					Procesmatig en conflictueus</a:t>
            </a:r>
          </a:p>
          <a:p>
            <a:pPr marL="0" indent="0">
              <a:buNone/>
            </a:pPr>
            <a:endParaRPr lang="nl-BE" b="1" dirty="0"/>
          </a:p>
        </p:txBody>
      </p:sp>
    </p:spTree>
    <p:extLst>
      <p:ext uri="{BB962C8B-B14F-4D97-AF65-F5344CB8AC3E}">
        <p14:creationId xmlns:p14="http://schemas.microsoft.com/office/powerpoint/2010/main" val="6498783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A87EAC-1BFB-4F46-AE3F-47FF40A24B6D}"/>
              </a:ext>
            </a:extLst>
          </p:cNvPr>
          <p:cNvSpPr>
            <a:spLocks noGrp="1"/>
          </p:cNvSpPr>
          <p:nvPr>
            <p:ph idx="1"/>
          </p:nvPr>
        </p:nvSpPr>
        <p:spPr>
          <a:xfrm>
            <a:off x="838200" y="989047"/>
            <a:ext cx="10515600" cy="4769202"/>
          </a:xfrm>
        </p:spPr>
        <p:txBody>
          <a:bodyPr>
            <a:normAutofit lnSpcReduction="10000"/>
          </a:bodyPr>
          <a:lstStyle/>
          <a:p>
            <a:pPr marL="0" indent="0">
              <a:buNone/>
            </a:pPr>
            <a:r>
              <a:rPr lang="nl-BE" sz="3600" b="1" dirty="0">
                <a:solidFill>
                  <a:srgbClr val="FF66FF"/>
                </a:solidFill>
              </a:rPr>
              <a:t>Met andere woorden …</a:t>
            </a:r>
          </a:p>
          <a:p>
            <a:pPr marL="0" indent="0">
              <a:buNone/>
            </a:pPr>
            <a:endParaRPr lang="nl-BE" sz="3600" b="1" dirty="0">
              <a:solidFill>
                <a:srgbClr val="FF66FF"/>
              </a:solidFill>
            </a:endParaRPr>
          </a:p>
          <a:p>
            <a:pPr marL="0" indent="0">
              <a:buNone/>
            </a:pPr>
            <a:r>
              <a:rPr lang="nl-BE" sz="3600" b="1" dirty="0"/>
              <a:t>Subjectivering</a:t>
            </a:r>
            <a:r>
              <a:rPr lang="nl-BE" sz="3600" dirty="0"/>
              <a:t>: wat jij denkt en doet, doet ertoe!</a:t>
            </a:r>
          </a:p>
          <a:p>
            <a:pPr marL="0" indent="0">
              <a:buNone/>
            </a:pPr>
            <a:r>
              <a:rPr lang="nl-BE" sz="3600" b="1" dirty="0" err="1"/>
              <a:t>Collectivering</a:t>
            </a:r>
            <a:r>
              <a:rPr lang="nl-BE" sz="3600" dirty="0"/>
              <a:t>: anderen hebben gelijkaardige bekommernissen</a:t>
            </a:r>
          </a:p>
          <a:p>
            <a:pPr marL="0" indent="0">
              <a:buNone/>
            </a:pPr>
            <a:r>
              <a:rPr lang="nl-BE" sz="3600" b="1" dirty="0"/>
              <a:t>Actief</a:t>
            </a:r>
            <a:r>
              <a:rPr lang="nl-BE" sz="3600" dirty="0"/>
              <a:t>: we kunnen daar iets mee en het begint met een vraag, een probleemstelling</a:t>
            </a:r>
          </a:p>
          <a:p>
            <a:pPr marL="0" indent="0">
              <a:buNone/>
            </a:pPr>
            <a:r>
              <a:rPr lang="nl-BE" sz="3600" b="1" dirty="0"/>
              <a:t>Dialogisch</a:t>
            </a:r>
            <a:r>
              <a:rPr lang="nl-BE" sz="3600" dirty="0"/>
              <a:t>: continue afstemming (onderling of met ‘de ander’</a:t>
            </a:r>
          </a:p>
        </p:txBody>
      </p:sp>
    </p:spTree>
    <p:extLst>
      <p:ext uri="{BB962C8B-B14F-4D97-AF65-F5344CB8AC3E}">
        <p14:creationId xmlns:p14="http://schemas.microsoft.com/office/powerpoint/2010/main" val="39006186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A87EAC-1BFB-4F46-AE3F-47FF40A24B6D}"/>
              </a:ext>
            </a:extLst>
          </p:cNvPr>
          <p:cNvSpPr>
            <a:spLocks noGrp="1"/>
          </p:cNvSpPr>
          <p:nvPr>
            <p:ph idx="1"/>
          </p:nvPr>
        </p:nvSpPr>
        <p:spPr>
          <a:xfrm>
            <a:off x="825843" y="1026118"/>
            <a:ext cx="5006546" cy="4769202"/>
          </a:xfrm>
        </p:spPr>
        <p:txBody>
          <a:bodyPr>
            <a:normAutofit fontScale="77500" lnSpcReduction="20000"/>
          </a:bodyPr>
          <a:lstStyle/>
          <a:p>
            <a:pPr marL="0" indent="0">
              <a:buNone/>
            </a:pPr>
            <a:r>
              <a:rPr lang="nl-BE" sz="3600" b="1" dirty="0">
                <a:solidFill>
                  <a:srgbClr val="FF66FF"/>
                </a:solidFill>
              </a:rPr>
              <a:t>Een start maken!</a:t>
            </a:r>
          </a:p>
          <a:p>
            <a:pPr marL="0" indent="0">
              <a:buNone/>
            </a:pPr>
            <a:endParaRPr lang="nl-BE" sz="3600" dirty="0"/>
          </a:p>
          <a:p>
            <a:pPr marL="0" indent="0">
              <a:buNone/>
            </a:pPr>
            <a:r>
              <a:rPr lang="nl-BE" sz="3600" b="1" dirty="0"/>
              <a:t>Microniveau</a:t>
            </a:r>
            <a:r>
              <a:rPr lang="nl-BE" sz="3600" dirty="0"/>
              <a:t>: </a:t>
            </a:r>
          </a:p>
          <a:p>
            <a:pPr>
              <a:buFontTx/>
              <a:buChar char="-"/>
            </a:pPr>
            <a:r>
              <a:rPr lang="nl-BE" sz="3600" dirty="0"/>
              <a:t>verbindende en authentieke basishouding, begeleiders staan langs de kant van de jongeren</a:t>
            </a:r>
          </a:p>
          <a:p>
            <a:pPr>
              <a:buFontTx/>
              <a:buChar char="-"/>
            </a:pPr>
            <a:r>
              <a:rPr lang="nl-BE" sz="3600" dirty="0"/>
              <a:t>Oppikken van signalen en verhalen van jongeren</a:t>
            </a:r>
          </a:p>
          <a:p>
            <a:pPr>
              <a:buFontTx/>
              <a:buChar char="-"/>
            </a:pPr>
            <a:r>
              <a:rPr lang="nl-BE" sz="3600" dirty="0"/>
              <a:t>Actief mee zoeken naar opties voor hen die aansluiten op hun leefwereld</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2389" y="676527"/>
            <a:ext cx="6524625" cy="3009900"/>
          </a:xfrm>
          <a:prstGeom prst="rect">
            <a:avLst/>
          </a:prstGeom>
        </p:spPr>
      </p:pic>
      <p:sp>
        <p:nvSpPr>
          <p:cNvPr id="6" name="Afgeronde rechthoek 5"/>
          <p:cNvSpPr/>
          <p:nvPr/>
        </p:nvSpPr>
        <p:spPr>
          <a:xfrm>
            <a:off x="7914630" y="4114800"/>
            <a:ext cx="2934601" cy="127274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prstClr val="white"/>
                </a:solidFill>
                <a:effectLst/>
                <a:uLnTx/>
                <a:uFillTx/>
                <a:latin typeface="Calibri" panose="020F0502020204030204"/>
                <a:ea typeface="+mn-ea"/>
                <a:cs typeface="+mn-cs"/>
              </a:rPr>
              <a:t>Betrek jongeren nu “begint eraan!”</a:t>
            </a:r>
          </a:p>
        </p:txBody>
      </p:sp>
    </p:spTree>
    <p:extLst>
      <p:ext uri="{BB962C8B-B14F-4D97-AF65-F5344CB8AC3E}">
        <p14:creationId xmlns:p14="http://schemas.microsoft.com/office/powerpoint/2010/main" val="3660608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A87EAC-1BFB-4F46-AE3F-47FF40A24B6D}"/>
              </a:ext>
            </a:extLst>
          </p:cNvPr>
          <p:cNvSpPr>
            <a:spLocks noGrp="1"/>
          </p:cNvSpPr>
          <p:nvPr>
            <p:ph idx="1"/>
          </p:nvPr>
        </p:nvSpPr>
        <p:spPr>
          <a:xfrm>
            <a:off x="825843" y="1026118"/>
            <a:ext cx="5006546" cy="4769202"/>
          </a:xfrm>
        </p:spPr>
        <p:txBody>
          <a:bodyPr>
            <a:normAutofit fontScale="77500" lnSpcReduction="20000"/>
          </a:bodyPr>
          <a:lstStyle/>
          <a:p>
            <a:pPr marL="0" indent="0">
              <a:buNone/>
            </a:pPr>
            <a:r>
              <a:rPr lang="nl-BE" sz="3600" b="1" dirty="0">
                <a:solidFill>
                  <a:srgbClr val="FF66FF"/>
                </a:solidFill>
              </a:rPr>
              <a:t>Een start maken!</a:t>
            </a:r>
          </a:p>
          <a:p>
            <a:pPr marL="0" indent="0">
              <a:buNone/>
            </a:pPr>
            <a:endParaRPr lang="nl-BE" sz="3600" dirty="0"/>
          </a:p>
          <a:p>
            <a:pPr marL="0" indent="0">
              <a:buNone/>
            </a:pPr>
            <a:r>
              <a:rPr lang="nl-BE" sz="3600" b="1" dirty="0"/>
              <a:t>Mesoniveau</a:t>
            </a:r>
            <a:r>
              <a:rPr lang="nl-BE" sz="3600" dirty="0"/>
              <a:t>: </a:t>
            </a:r>
          </a:p>
          <a:p>
            <a:pPr>
              <a:buFontTx/>
              <a:buChar char="-"/>
            </a:pPr>
            <a:r>
              <a:rPr lang="nl-BE" sz="3600" dirty="0"/>
              <a:t>Onze organisatie is van iedereen!?</a:t>
            </a:r>
          </a:p>
          <a:p>
            <a:pPr lvl="1">
              <a:buFontTx/>
              <a:buChar char="-"/>
            </a:pPr>
            <a:r>
              <a:rPr lang="nl-BE" sz="3200" dirty="0"/>
              <a:t>Hoe zouden jongeren onze structuren herdenken?</a:t>
            </a:r>
          </a:p>
          <a:p>
            <a:pPr lvl="1">
              <a:buFontTx/>
              <a:buChar char="-"/>
            </a:pPr>
            <a:r>
              <a:rPr lang="nl-BE" sz="3200" dirty="0"/>
              <a:t>Zien jullie zelf en/of jongeren de voorziening als iets van hen? </a:t>
            </a:r>
          </a:p>
          <a:p>
            <a:pPr>
              <a:buFontTx/>
              <a:buChar char="-"/>
            </a:pPr>
            <a:r>
              <a:rPr lang="nl-BE" sz="3600" dirty="0"/>
              <a:t>Zit op veel lijnen: mee doen tegenover inspraak, professionele kansen, …</a:t>
            </a:r>
          </a:p>
        </p:txBody>
      </p:sp>
      <p:pic>
        <p:nvPicPr>
          <p:cNvPr id="4" name="Afbeelding 3"/>
          <p:cNvPicPr>
            <a:picLocks noChangeAspect="1"/>
          </p:cNvPicPr>
          <p:nvPr/>
        </p:nvPicPr>
        <p:blipFill>
          <a:blip r:embed="rId3"/>
          <a:stretch>
            <a:fillRect/>
          </a:stretch>
        </p:blipFill>
        <p:spPr>
          <a:xfrm>
            <a:off x="6413155" y="2384852"/>
            <a:ext cx="5238523" cy="4056661"/>
          </a:xfrm>
          <a:prstGeom prst="rect">
            <a:avLst/>
          </a:prstGeom>
        </p:spPr>
      </p:pic>
      <p:sp>
        <p:nvSpPr>
          <p:cNvPr id="5" name="Afgeronde rechthoek 4"/>
          <p:cNvSpPr/>
          <p:nvPr/>
        </p:nvSpPr>
        <p:spPr>
          <a:xfrm>
            <a:off x="7701039" y="753762"/>
            <a:ext cx="2934601" cy="127274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prstClr val="white"/>
                </a:solidFill>
                <a:effectLst/>
                <a:uLnTx/>
                <a:uFillTx/>
                <a:latin typeface="Calibri" panose="020F0502020204030204"/>
                <a:ea typeface="+mn-ea"/>
                <a:cs typeface="+mn-cs"/>
              </a:rPr>
              <a:t>Het is onze organisatie!</a:t>
            </a:r>
          </a:p>
        </p:txBody>
      </p:sp>
    </p:spTree>
    <p:extLst>
      <p:ext uri="{BB962C8B-B14F-4D97-AF65-F5344CB8AC3E}">
        <p14:creationId xmlns:p14="http://schemas.microsoft.com/office/powerpoint/2010/main" val="2371307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D22FE80-6E79-C1CD-EA9E-752658DAF292}"/>
              </a:ext>
            </a:extLst>
          </p:cNvPr>
          <p:cNvSpPr txBox="1"/>
          <p:nvPr/>
        </p:nvSpPr>
        <p:spPr>
          <a:xfrm>
            <a:off x="8524567" y="5845932"/>
            <a:ext cx="1838633" cy="400110"/>
          </a:xfrm>
          <a:prstGeom prst="rect">
            <a:avLst/>
          </a:prstGeom>
          <a:noFill/>
        </p:spPr>
        <p:txBody>
          <a:bodyPr wrap="square" rtlCol="0">
            <a:spAutoFit/>
          </a:bodyPr>
          <a:lstStyle/>
          <a:p>
            <a:r>
              <a:rPr lang="nl-NL" sz="2000" b="1" dirty="0">
                <a:solidFill>
                  <a:schemeClr val="bg1"/>
                </a:solidFill>
                <a:highlight>
                  <a:srgbClr val="00FF00"/>
                </a:highlight>
                <a:latin typeface="Calibri" panose="020F0502020204030204" pitchFamily="34" charset="0"/>
                <a:cs typeface="Calibri" panose="020F0502020204030204" pitchFamily="34" charset="0"/>
              </a:rPr>
              <a:t>CANO BOUWT!</a:t>
            </a:r>
            <a:endParaRPr lang="nl-BE" sz="2000" b="1" dirty="0">
              <a:solidFill>
                <a:schemeClr val="bg1"/>
              </a:solidFill>
              <a:highlight>
                <a:srgbClr val="00FF00"/>
              </a:highlight>
              <a:latin typeface="Calibri" panose="020F0502020204030204" pitchFamily="34" charset="0"/>
              <a:cs typeface="Calibri" panose="020F0502020204030204" pitchFamily="34" charset="0"/>
            </a:endParaRPr>
          </a:p>
        </p:txBody>
      </p:sp>
      <p:pic>
        <p:nvPicPr>
          <p:cNvPr id="3" name="Afbeelding 2" descr="De zes onmisbare bouwstenen van uw omnichannel-strategie">
            <a:extLst>
              <a:ext uri="{FF2B5EF4-FFF2-40B4-BE49-F238E27FC236}">
                <a16:creationId xmlns:a16="http://schemas.microsoft.com/office/drawing/2014/main" id="{26D01781-E431-D22B-7158-1AECE774F51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3200" y="5740120"/>
            <a:ext cx="1382600" cy="611733"/>
          </a:xfrm>
          <a:prstGeom prst="rect">
            <a:avLst/>
          </a:prstGeom>
          <a:noFill/>
          <a:ln>
            <a:noFill/>
          </a:ln>
        </p:spPr>
      </p:pic>
      <p:pic>
        <p:nvPicPr>
          <p:cNvPr id="4" name="Picture 181447067">
            <a:extLst>
              <a:ext uri="{FF2B5EF4-FFF2-40B4-BE49-F238E27FC236}">
                <a16:creationId xmlns:a16="http://schemas.microsoft.com/office/drawing/2014/main" id="{DBB827DE-C98A-2528-D4D0-0CA20BB9AB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99" y="5265139"/>
            <a:ext cx="2076474" cy="1161585"/>
          </a:xfrm>
          <a:prstGeom prst="rect">
            <a:avLst/>
          </a:prstGeom>
        </p:spPr>
      </p:pic>
      <p:pic>
        <p:nvPicPr>
          <p:cNvPr id="6" name="Afbeelding 5">
            <a:extLst>
              <a:ext uri="{FF2B5EF4-FFF2-40B4-BE49-F238E27FC236}">
                <a16:creationId xmlns:a16="http://schemas.microsoft.com/office/drawing/2014/main" id="{AA53EC49-ADDD-99BA-7826-9FB93213EE38}"/>
              </a:ext>
            </a:extLst>
          </p:cNvPr>
          <p:cNvPicPr>
            <a:picLocks noChangeAspect="1"/>
          </p:cNvPicPr>
          <p:nvPr/>
        </p:nvPicPr>
        <p:blipFill>
          <a:blip r:embed="rId4"/>
          <a:stretch>
            <a:fillRect/>
          </a:stretch>
        </p:blipFill>
        <p:spPr>
          <a:xfrm>
            <a:off x="663575" y="1616337"/>
            <a:ext cx="10864850" cy="2344476"/>
          </a:xfrm>
          <a:prstGeom prst="rect">
            <a:avLst/>
          </a:prstGeom>
        </p:spPr>
      </p:pic>
      <p:pic>
        <p:nvPicPr>
          <p:cNvPr id="7" name="Afbeelding 6">
            <a:extLst>
              <a:ext uri="{FF2B5EF4-FFF2-40B4-BE49-F238E27FC236}">
                <a16:creationId xmlns:a16="http://schemas.microsoft.com/office/drawing/2014/main" id="{F73B5F3A-883A-A0CA-FA8D-EA1C78EE416E}"/>
              </a:ext>
            </a:extLst>
          </p:cNvPr>
          <p:cNvPicPr>
            <a:picLocks noChangeAspect="1"/>
          </p:cNvPicPr>
          <p:nvPr/>
        </p:nvPicPr>
        <p:blipFill>
          <a:blip r:embed="rId5"/>
          <a:stretch>
            <a:fillRect/>
          </a:stretch>
        </p:blipFill>
        <p:spPr>
          <a:xfrm>
            <a:off x="8149198" y="611958"/>
            <a:ext cx="3006725" cy="603250"/>
          </a:xfrm>
          <a:prstGeom prst="rect">
            <a:avLst/>
          </a:prstGeom>
        </p:spPr>
      </p:pic>
    </p:spTree>
    <p:extLst>
      <p:ext uri="{BB962C8B-B14F-4D97-AF65-F5344CB8AC3E}">
        <p14:creationId xmlns:p14="http://schemas.microsoft.com/office/powerpoint/2010/main" val="8626809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A87EAC-1BFB-4F46-AE3F-47FF40A24B6D}"/>
              </a:ext>
            </a:extLst>
          </p:cNvPr>
          <p:cNvSpPr>
            <a:spLocks noGrp="1"/>
          </p:cNvSpPr>
          <p:nvPr>
            <p:ph idx="1"/>
          </p:nvPr>
        </p:nvSpPr>
        <p:spPr>
          <a:xfrm>
            <a:off x="825843" y="1026118"/>
            <a:ext cx="5006546" cy="4769202"/>
          </a:xfrm>
        </p:spPr>
        <p:txBody>
          <a:bodyPr>
            <a:normAutofit/>
          </a:bodyPr>
          <a:lstStyle/>
          <a:p>
            <a:pPr marL="0" indent="0">
              <a:buNone/>
            </a:pPr>
            <a:r>
              <a:rPr lang="nl-BE" sz="3600" b="1" dirty="0">
                <a:solidFill>
                  <a:srgbClr val="FF66FF"/>
                </a:solidFill>
              </a:rPr>
              <a:t>Een start maken!</a:t>
            </a:r>
          </a:p>
          <a:p>
            <a:pPr marL="0" indent="0">
              <a:buNone/>
            </a:pPr>
            <a:endParaRPr lang="nl-BE" sz="3600" dirty="0"/>
          </a:p>
          <a:p>
            <a:pPr marL="0" indent="0">
              <a:buNone/>
            </a:pPr>
            <a:r>
              <a:rPr lang="nl-BE" sz="3600" b="1" dirty="0"/>
              <a:t>Macro</a:t>
            </a:r>
            <a:r>
              <a:rPr lang="nl-BE" sz="3600" dirty="0"/>
              <a:t>: </a:t>
            </a:r>
          </a:p>
          <a:p>
            <a:pPr>
              <a:buFontTx/>
              <a:buChar char="-"/>
            </a:pPr>
            <a:endParaRPr lang="nl-BE" sz="3600" dirty="0"/>
          </a:p>
          <a:p>
            <a:pPr>
              <a:buFontTx/>
              <a:buChar char="-"/>
            </a:pPr>
            <a:r>
              <a:rPr lang="nl-BE" sz="3600" dirty="0"/>
              <a:t>het beleid van/over jeugdhulp is onze zaak? </a:t>
            </a:r>
          </a:p>
          <a:p>
            <a:pPr marL="0" indent="0">
              <a:buNone/>
            </a:pPr>
            <a:endParaRPr lang="nl-BE" sz="3600" dirty="0"/>
          </a:p>
        </p:txBody>
      </p:sp>
      <p:pic>
        <p:nvPicPr>
          <p:cNvPr id="5" name="Afbeelding 4"/>
          <p:cNvPicPr>
            <a:picLocks noChangeAspect="1"/>
          </p:cNvPicPr>
          <p:nvPr/>
        </p:nvPicPr>
        <p:blipFill>
          <a:blip r:embed="rId3"/>
          <a:stretch>
            <a:fillRect/>
          </a:stretch>
        </p:blipFill>
        <p:spPr>
          <a:xfrm>
            <a:off x="6092911" y="553219"/>
            <a:ext cx="5715000" cy="5715000"/>
          </a:xfrm>
          <a:prstGeom prst="rect">
            <a:avLst/>
          </a:prstGeom>
        </p:spPr>
      </p:pic>
    </p:spTree>
    <p:extLst>
      <p:ext uri="{BB962C8B-B14F-4D97-AF65-F5344CB8AC3E}">
        <p14:creationId xmlns:p14="http://schemas.microsoft.com/office/powerpoint/2010/main" val="27406592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A87EAC-1BFB-4F46-AE3F-47FF40A24B6D}"/>
              </a:ext>
            </a:extLst>
          </p:cNvPr>
          <p:cNvSpPr>
            <a:spLocks noGrp="1"/>
          </p:cNvSpPr>
          <p:nvPr>
            <p:ph idx="1"/>
          </p:nvPr>
        </p:nvSpPr>
        <p:spPr>
          <a:xfrm>
            <a:off x="825842" y="1026118"/>
            <a:ext cx="10369379" cy="4769202"/>
          </a:xfrm>
        </p:spPr>
        <p:txBody>
          <a:bodyPr>
            <a:normAutofit/>
          </a:bodyPr>
          <a:lstStyle/>
          <a:p>
            <a:pPr marL="0" indent="0">
              <a:buNone/>
            </a:pPr>
            <a:r>
              <a:rPr lang="nl-BE" sz="3600" b="1" dirty="0">
                <a:solidFill>
                  <a:srgbClr val="FF66FF"/>
                </a:solidFill>
              </a:rPr>
              <a:t>En nu … laten we eraan beginnen </a:t>
            </a:r>
          </a:p>
          <a:p>
            <a:pPr marL="0" indent="0">
              <a:buNone/>
            </a:pPr>
            <a:endParaRPr lang="nl-BE" sz="3600" dirty="0"/>
          </a:p>
          <a:p>
            <a:pPr marL="0" indent="0">
              <a:buNone/>
            </a:pPr>
            <a:endParaRPr lang="nl-BE" sz="3600" dirty="0"/>
          </a:p>
        </p:txBody>
      </p:sp>
    </p:spTree>
    <p:extLst>
      <p:ext uri="{BB962C8B-B14F-4D97-AF65-F5344CB8AC3E}">
        <p14:creationId xmlns:p14="http://schemas.microsoft.com/office/powerpoint/2010/main" val="9960869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CCE2E5-DD70-AFA7-5192-BCE88998AAFC}"/>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2E633C3C-23AD-8CA8-5ACD-89923072782B}"/>
              </a:ext>
            </a:extLst>
          </p:cNvPr>
          <p:cNvSpPr>
            <a:spLocks noGrp="1"/>
          </p:cNvSpPr>
          <p:nvPr>
            <p:ph idx="1"/>
          </p:nvPr>
        </p:nvSpPr>
        <p:spPr/>
        <p:txBody>
          <a:bodyPr/>
          <a:lstStyle/>
          <a:p>
            <a:endParaRPr lang="nl-BE"/>
          </a:p>
        </p:txBody>
      </p:sp>
    </p:spTree>
    <p:extLst>
      <p:ext uri="{BB962C8B-B14F-4D97-AF65-F5344CB8AC3E}">
        <p14:creationId xmlns:p14="http://schemas.microsoft.com/office/powerpoint/2010/main" val="42582385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a:t>Bouwstenen voor structurele veranderingen</a:t>
            </a:r>
          </a:p>
        </p:txBody>
      </p:sp>
      <p:sp>
        <p:nvSpPr>
          <p:cNvPr id="3" name="Ondertitel 2"/>
          <p:cNvSpPr>
            <a:spLocks noGrp="1"/>
          </p:cNvSpPr>
          <p:nvPr>
            <p:ph type="subTitle" idx="1"/>
          </p:nvPr>
        </p:nvSpPr>
        <p:spPr/>
        <p:txBody>
          <a:bodyPr/>
          <a:lstStyle/>
          <a:p>
            <a:r>
              <a:rPr lang="nl-BE" dirty="0"/>
              <a:t>Studiedag CANO 2 december 2022</a:t>
            </a:r>
          </a:p>
        </p:txBody>
      </p:sp>
      <p:sp>
        <p:nvSpPr>
          <p:cNvPr id="4" name="Tijdelijke aanduiding voor datum 3"/>
          <p:cNvSpPr>
            <a:spLocks noGrp="1"/>
          </p:cNvSpPr>
          <p:nvPr>
            <p:ph type="dt" sz="half" idx="10"/>
          </p:nvPr>
        </p:nvSpPr>
        <p:spPr/>
        <p:txBody>
          <a:bodyPr/>
          <a:lstStyle/>
          <a:p>
            <a:r>
              <a:rPr lang="nl-BE">
                <a:solidFill>
                  <a:srgbClr val="6BBFA3"/>
                </a:solidFill>
                <a:latin typeface="Trebuchet MS"/>
              </a:rPr>
              <a:t>2 december 2022</a:t>
            </a:r>
            <a:endParaRPr lang="nl-BE" dirty="0">
              <a:solidFill>
                <a:srgbClr val="6BBFA3"/>
              </a:solidFill>
              <a:latin typeface="Trebuchet MS"/>
            </a:endParaRPr>
          </a:p>
        </p:txBody>
      </p:sp>
    </p:spTree>
    <p:extLst>
      <p:ext uri="{BB962C8B-B14F-4D97-AF65-F5344CB8AC3E}">
        <p14:creationId xmlns:p14="http://schemas.microsoft.com/office/powerpoint/2010/main" val="30030809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11F1CEC-31C4-49BE-89C9-BE7305814E4F}"/>
              </a:ext>
            </a:extLst>
          </p:cNvPr>
          <p:cNvSpPr>
            <a:spLocks noGrp="1"/>
          </p:cNvSpPr>
          <p:nvPr>
            <p:ph type="title"/>
          </p:nvPr>
        </p:nvSpPr>
        <p:spPr/>
        <p:txBody>
          <a:bodyPr/>
          <a:lstStyle/>
          <a:p>
            <a:r>
              <a:rPr lang="nl-BE" dirty="0"/>
              <a:t>SAM, Steunpunt Mens en Samenleving</a:t>
            </a:r>
          </a:p>
        </p:txBody>
      </p:sp>
      <p:sp>
        <p:nvSpPr>
          <p:cNvPr id="5" name="Tijdelijke aanduiding voor inhoud 4">
            <a:extLst>
              <a:ext uri="{FF2B5EF4-FFF2-40B4-BE49-F238E27FC236}">
                <a16:creationId xmlns:a16="http://schemas.microsoft.com/office/drawing/2014/main" id="{ABA16C34-BAAA-4B95-9966-C5B0E81F5172}"/>
              </a:ext>
            </a:extLst>
          </p:cNvPr>
          <p:cNvSpPr>
            <a:spLocks noGrp="1"/>
          </p:cNvSpPr>
          <p:nvPr>
            <p:ph idx="1"/>
          </p:nvPr>
        </p:nvSpPr>
        <p:spPr/>
        <p:txBody>
          <a:bodyPr/>
          <a:lstStyle/>
          <a:p>
            <a:pPr lvl="1"/>
            <a:r>
              <a:rPr lang="nl-BE" dirty="0"/>
              <a:t>SAM is een steunpunt voor sociale professionals die werken in:</a:t>
            </a:r>
          </a:p>
          <a:p>
            <a:pPr lvl="2"/>
            <a:r>
              <a:rPr lang="nl-BE" dirty="0"/>
              <a:t>De Centra Algemeen Welzijnswerk</a:t>
            </a:r>
          </a:p>
          <a:p>
            <a:pPr lvl="2"/>
            <a:r>
              <a:rPr lang="nl-BE" dirty="0"/>
              <a:t>De jeugdhulp</a:t>
            </a:r>
          </a:p>
          <a:p>
            <a:pPr lvl="2"/>
            <a:r>
              <a:rPr lang="nl-BE" dirty="0"/>
              <a:t>SAAMO</a:t>
            </a:r>
          </a:p>
          <a:p>
            <a:pPr lvl="2"/>
            <a:r>
              <a:rPr lang="nl-BE" dirty="0"/>
              <a:t>Het straathoekwerk</a:t>
            </a:r>
          </a:p>
          <a:p>
            <a:pPr lvl="2"/>
            <a:r>
              <a:rPr lang="nl-BE" dirty="0"/>
              <a:t>De schuldhulpverlening</a:t>
            </a:r>
          </a:p>
          <a:p>
            <a:pPr lvl="2"/>
            <a:r>
              <a:rPr lang="nl-BE" dirty="0"/>
              <a:t>De hulp voor en ondersteuning van mensen met een handicap</a:t>
            </a:r>
          </a:p>
        </p:txBody>
      </p:sp>
      <p:sp>
        <p:nvSpPr>
          <p:cNvPr id="3" name="Tijdelijke aanduiding voor datum 2">
            <a:extLst>
              <a:ext uri="{FF2B5EF4-FFF2-40B4-BE49-F238E27FC236}">
                <a16:creationId xmlns:a16="http://schemas.microsoft.com/office/drawing/2014/main" id="{BC00416C-7D84-49B8-8938-0E210F17EBDE}"/>
              </a:ext>
            </a:extLst>
          </p:cNvPr>
          <p:cNvSpPr>
            <a:spLocks noGrp="1"/>
          </p:cNvSpPr>
          <p:nvPr>
            <p:ph type="dt" sz="half" idx="10"/>
          </p:nvPr>
        </p:nvSpPr>
        <p:spPr/>
        <p:txBody>
          <a:bodyPr/>
          <a:lstStyle/>
          <a:p>
            <a:r>
              <a:rPr lang="nl-BE">
                <a:solidFill>
                  <a:prstClr val="white"/>
                </a:solidFill>
                <a:latin typeface="Trebuchet MS"/>
              </a:rPr>
              <a:t>2 december 2022</a:t>
            </a:r>
          </a:p>
        </p:txBody>
      </p:sp>
    </p:spTree>
    <p:extLst>
      <p:ext uri="{BB962C8B-B14F-4D97-AF65-F5344CB8AC3E}">
        <p14:creationId xmlns:p14="http://schemas.microsoft.com/office/powerpoint/2010/main" val="28691201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6EDD551-12BA-4ABC-AAE8-523E67773EFE}"/>
              </a:ext>
            </a:extLst>
          </p:cNvPr>
          <p:cNvSpPr>
            <a:spLocks noGrp="1"/>
          </p:cNvSpPr>
          <p:nvPr>
            <p:ph type="title"/>
          </p:nvPr>
        </p:nvSpPr>
        <p:spPr/>
        <p:txBody>
          <a:bodyPr/>
          <a:lstStyle/>
          <a:p>
            <a:r>
              <a:rPr lang="nl-BE" dirty="0"/>
              <a:t>SAM, Steunpunt Mens en Samenleving</a:t>
            </a:r>
          </a:p>
        </p:txBody>
      </p:sp>
      <p:sp>
        <p:nvSpPr>
          <p:cNvPr id="5" name="Tijdelijke aanduiding voor inhoud 4">
            <a:extLst>
              <a:ext uri="{FF2B5EF4-FFF2-40B4-BE49-F238E27FC236}">
                <a16:creationId xmlns:a16="http://schemas.microsoft.com/office/drawing/2014/main" id="{F440DB86-2D1E-4FF3-8CE5-93C27ABBB1C3}"/>
              </a:ext>
            </a:extLst>
          </p:cNvPr>
          <p:cNvSpPr>
            <a:spLocks noGrp="1"/>
          </p:cNvSpPr>
          <p:nvPr>
            <p:ph idx="1"/>
          </p:nvPr>
        </p:nvSpPr>
        <p:spPr/>
        <p:txBody>
          <a:bodyPr>
            <a:normAutofit/>
          </a:bodyPr>
          <a:lstStyle/>
          <a:p>
            <a:pPr lvl="1"/>
            <a:r>
              <a:rPr lang="nl-BE" dirty="0"/>
              <a:t>SAM ondersteunt. </a:t>
            </a:r>
          </a:p>
          <a:p>
            <a:r>
              <a:rPr lang="nl-BE" dirty="0"/>
              <a:t>We stimuleren en ondersteunen organisaties en sectoren om elkaar te versterken, om uit te wisselen en samen te werken.</a:t>
            </a:r>
          </a:p>
          <a:p>
            <a:endParaRPr lang="nl-BE" dirty="0"/>
          </a:p>
          <a:p>
            <a:pPr lvl="1"/>
            <a:r>
              <a:rPr lang="nl-BE" dirty="0"/>
              <a:t>SAM inspireert. </a:t>
            </a:r>
          </a:p>
          <a:p>
            <a:r>
              <a:rPr lang="nl-BE" dirty="0"/>
              <a:t>We doen onderzoek, organiseren opleidingen, brengen mensen samen.</a:t>
            </a:r>
          </a:p>
          <a:p>
            <a:endParaRPr lang="nl-BE" dirty="0"/>
          </a:p>
          <a:p>
            <a:pPr lvl="1"/>
            <a:r>
              <a:rPr lang="nl-BE" dirty="0"/>
              <a:t>SAM daagt uit. </a:t>
            </a:r>
          </a:p>
          <a:p>
            <a:r>
              <a:rPr lang="nl-BE" dirty="0"/>
              <a:t>Vanuit onze bevindingen uit de praktijk adviseren we overheden en informeren en sensibiliseren we de bredere samenleving.</a:t>
            </a:r>
          </a:p>
        </p:txBody>
      </p:sp>
      <p:sp>
        <p:nvSpPr>
          <p:cNvPr id="3" name="Tijdelijke aanduiding voor datum 2">
            <a:extLst>
              <a:ext uri="{FF2B5EF4-FFF2-40B4-BE49-F238E27FC236}">
                <a16:creationId xmlns:a16="http://schemas.microsoft.com/office/drawing/2014/main" id="{D177F084-3ED7-4F3E-8B1A-18200C6BA2A0}"/>
              </a:ext>
            </a:extLst>
          </p:cNvPr>
          <p:cNvSpPr>
            <a:spLocks noGrp="1"/>
          </p:cNvSpPr>
          <p:nvPr>
            <p:ph type="dt" sz="half" idx="10"/>
          </p:nvPr>
        </p:nvSpPr>
        <p:spPr/>
        <p:txBody>
          <a:bodyPr/>
          <a:lstStyle/>
          <a:p>
            <a:pPr>
              <a:defRPr/>
            </a:pPr>
            <a:r>
              <a:rPr lang="nl-BE">
                <a:solidFill>
                  <a:prstClr val="white"/>
                </a:solidFill>
                <a:latin typeface="Trebuchet MS"/>
              </a:rPr>
              <a:t>2 december 2022</a:t>
            </a:r>
          </a:p>
        </p:txBody>
      </p:sp>
    </p:spTree>
    <p:extLst>
      <p:ext uri="{BB962C8B-B14F-4D97-AF65-F5344CB8AC3E}">
        <p14:creationId xmlns:p14="http://schemas.microsoft.com/office/powerpoint/2010/main" val="20488228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0C9F136-4816-44AA-BC33-337449097A5A}"/>
              </a:ext>
            </a:extLst>
          </p:cNvPr>
          <p:cNvSpPr>
            <a:spLocks noGrp="1"/>
          </p:cNvSpPr>
          <p:nvPr>
            <p:ph type="title"/>
          </p:nvPr>
        </p:nvSpPr>
        <p:spPr/>
        <p:txBody>
          <a:bodyPr/>
          <a:lstStyle/>
          <a:p>
            <a:r>
              <a:rPr lang="nl-BE" dirty="0"/>
              <a:t>Grond- en mensenrechten</a:t>
            </a:r>
          </a:p>
        </p:txBody>
      </p:sp>
      <p:sp>
        <p:nvSpPr>
          <p:cNvPr id="5" name="Tijdelijke aanduiding voor inhoud 4">
            <a:extLst>
              <a:ext uri="{FF2B5EF4-FFF2-40B4-BE49-F238E27FC236}">
                <a16:creationId xmlns:a16="http://schemas.microsoft.com/office/drawing/2014/main" id="{CC87A0F7-956C-40B6-9FD3-D2234886A930}"/>
              </a:ext>
            </a:extLst>
          </p:cNvPr>
          <p:cNvSpPr>
            <a:spLocks noGrp="1"/>
          </p:cNvSpPr>
          <p:nvPr>
            <p:ph idx="1"/>
          </p:nvPr>
        </p:nvSpPr>
        <p:spPr/>
        <p:txBody>
          <a:bodyPr>
            <a:normAutofit/>
          </a:bodyPr>
          <a:lstStyle/>
          <a:p>
            <a:pPr lvl="1"/>
            <a:r>
              <a:rPr lang="nl-BE" dirty="0"/>
              <a:t>Grond- en mensenrechten staan centraal binnen structurele armoedebestrijding</a:t>
            </a:r>
          </a:p>
          <a:p>
            <a:pPr lvl="2"/>
            <a:r>
              <a:rPr lang="nl-BE" dirty="0"/>
              <a:t>Rechten als baken en als toetssteen (B. Hubeau)</a:t>
            </a:r>
          </a:p>
          <a:p>
            <a:pPr lvl="2"/>
            <a:r>
              <a:rPr lang="nl-BE" dirty="0"/>
              <a:t>Rechten als kapstok om structureel te werken: duurzame oplossingen die verder reiken dan de onmiddellijk betrokken doelgroep.</a:t>
            </a:r>
          </a:p>
          <a:p>
            <a:pPr lvl="1"/>
            <a:r>
              <a:rPr lang="nl-BE" dirty="0"/>
              <a:t>Drie benaderingen van armoedebestrijding (T. </a:t>
            </a:r>
            <a:r>
              <a:rPr lang="nl-BE" dirty="0" err="1"/>
              <a:t>Ghys</a:t>
            </a:r>
            <a:r>
              <a:rPr lang="nl-BE" dirty="0"/>
              <a:t>)</a:t>
            </a:r>
          </a:p>
          <a:p>
            <a:pPr lvl="2"/>
            <a:r>
              <a:rPr lang="nl-BE" dirty="0"/>
              <a:t>Niet-structurele maatregelen of acties</a:t>
            </a:r>
          </a:p>
          <a:p>
            <a:pPr lvl="2"/>
            <a:r>
              <a:rPr lang="nl-BE" dirty="0"/>
              <a:t>Impact op structureel-individueel niveau</a:t>
            </a:r>
          </a:p>
          <a:p>
            <a:pPr lvl="2"/>
            <a:r>
              <a:rPr lang="nl-BE" dirty="0"/>
              <a:t>Ingrijpen op structurele productie van armoede en sociale uitsluiting. Meestal op het niveau van de grond- en mensenrechten</a:t>
            </a:r>
          </a:p>
        </p:txBody>
      </p:sp>
      <p:sp>
        <p:nvSpPr>
          <p:cNvPr id="3" name="Tijdelijke aanduiding voor datum 2">
            <a:extLst>
              <a:ext uri="{FF2B5EF4-FFF2-40B4-BE49-F238E27FC236}">
                <a16:creationId xmlns:a16="http://schemas.microsoft.com/office/drawing/2014/main" id="{D8913173-0AD1-49B2-9938-BD840B30A0A1}"/>
              </a:ext>
            </a:extLst>
          </p:cNvPr>
          <p:cNvSpPr>
            <a:spLocks noGrp="1"/>
          </p:cNvSpPr>
          <p:nvPr>
            <p:ph type="dt" sz="half" idx="10"/>
          </p:nvPr>
        </p:nvSpPr>
        <p:spPr/>
        <p:txBody>
          <a:bodyPr/>
          <a:lstStyle/>
          <a:p>
            <a:pPr>
              <a:defRPr/>
            </a:pPr>
            <a:r>
              <a:rPr lang="nl-BE">
                <a:solidFill>
                  <a:prstClr val="white"/>
                </a:solidFill>
                <a:latin typeface="Trebuchet MS"/>
              </a:rPr>
              <a:t>2 december 2022</a:t>
            </a:r>
          </a:p>
        </p:txBody>
      </p:sp>
    </p:spTree>
    <p:extLst>
      <p:ext uri="{BB962C8B-B14F-4D97-AF65-F5344CB8AC3E}">
        <p14:creationId xmlns:p14="http://schemas.microsoft.com/office/powerpoint/2010/main" val="9963378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1036EA0-7D5F-83DF-77EA-118B05FAA165}"/>
              </a:ext>
            </a:extLst>
          </p:cNvPr>
          <p:cNvSpPr>
            <a:spLocks noGrp="1"/>
          </p:cNvSpPr>
          <p:nvPr>
            <p:ph type="title"/>
          </p:nvPr>
        </p:nvSpPr>
        <p:spPr/>
        <p:txBody>
          <a:bodyPr/>
          <a:lstStyle/>
          <a:p>
            <a:r>
              <a:rPr lang="nl-BE" dirty="0"/>
              <a:t>Visie op armoede en sociale uitsluiting</a:t>
            </a:r>
          </a:p>
        </p:txBody>
      </p:sp>
      <p:sp>
        <p:nvSpPr>
          <p:cNvPr id="5" name="Tijdelijke aanduiding voor inhoud 4">
            <a:extLst>
              <a:ext uri="{FF2B5EF4-FFF2-40B4-BE49-F238E27FC236}">
                <a16:creationId xmlns:a16="http://schemas.microsoft.com/office/drawing/2014/main" id="{B87E4857-7A3F-6491-D726-9B335F64C569}"/>
              </a:ext>
            </a:extLst>
          </p:cNvPr>
          <p:cNvSpPr>
            <a:spLocks noGrp="1"/>
          </p:cNvSpPr>
          <p:nvPr>
            <p:ph idx="1"/>
          </p:nvPr>
        </p:nvSpPr>
        <p:spPr/>
        <p:txBody>
          <a:bodyPr/>
          <a:lstStyle/>
          <a:p>
            <a:pPr lvl="2"/>
            <a:r>
              <a:rPr lang="nl-BE" dirty="0"/>
              <a:t>Armoede en sociale uitsluiting zijn het gevolg van </a:t>
            </a:r>
            <a:r>
              <a:rPr lang="nl-BE" b="1" dirty="0"/>
              <a:t>maatschappelijke mechanismen</a:t>
            </a:r>
            <a:r>
              <a:rPr lang="nl-BE" dirty="0"/>
              <a:t>, en geen kwestie van individuele verantwoordelijkheid (individuele schuldmodel)</a:t>
            </a:r>
          </a:p>
          <a:p>
            <a:pPr lvl="2"/>
            <a:r>
              <a:rPr lang="nl-BE" b="1" dirty="0"/>
              <a:t>Bewustzijn</a:t>
            </a:r>
            <a:r>
              <a:rPr lang="nl-BE" dirty="0"/>
              <a:t> van deze mechanismen en tendensen: van algemeen naar specifiek</a:t>
            </a:r>
          </a:p>
          <a:p>
            <a:pPr lvl="1"/>
            <a:r>
              <a:rPr lang="nl-BE" dirty="0"/>
              <a:t>Algemeen</a:t>
            </a:r>
          </a:p>
          <a:p>
            <a:pPr lvl="2"/>
            <a:r>
              <a:rPr lang="nl-BE" dirty="0"/>
              <a:t>Politieke en economische </a:t>
            </a:r>
            <a:r>
              <a:rPr lang="nl-BE" b="1" dirty="0"/>
              <a:t>machtsverhoudingen</a:t>
            </a:r>
            <a:r>
              <a:rPr lang="nl-BE" dirty="0"/>
              <a:t> (o.a. Mattheüseffecten)</a:t>
            </a:r>
          </a:p>
          <a:p>
            <a:pPr lvl="2"/>
            <a:r>
              <a:rPr lang="nl-BE" b="1" dirty="0"/>
              <a:t>Verrechtsing</a:t>
            </a:r>
            <a:r>
              <a:rPr lang="nl-BE" dirty="0"/>
              <a:t> van de samenleving en politiek</a:t>
            </a:r>
          </a:p>
          <a:p>
            <a:pPr lvl="2"/>
            <a:r>
              <a:rPr lang="nl-BE" dirty="0"/>
              <a:t>Groeiende </a:t>
            </a:r>
            <a:r>
              <a:rPr lang="nl-BE" b="1" dirty="0"/>
              <a:t>ongelijkheid</a:t>
            </a:r>
          </a:p>
        </p:txBody>
      </p:sp>
      <p:sp>
        <p:nvSpPr>
          <p:cNvPr id="3" name="Tijdelijke aanduiding voor datum 2">
            <a:extLst>
              <a:ext uri="{FF2B5EF4-FFF2-40B4-BE49-F238E27FC236}">
                <a16:creationId xmlns:a16="http://schemas.microsoft.com/office/drawing/2014/main" id="{0593F05C-618C-0DCD-C0E6-03627D176176}"/>
              </a:ext>
            </a:extLst>
          </p:cNvPr>
          <p:cNvSpPr>
            <a:spLocks noGrp="1"/>
          </p:cNvSpPr>
          <p:nvPr>
            <p:ph type="dt" sz="half" idx="10"/>
          </p:nvPr>
        </p:nvSpPr>
        <p:spPr/>
        <p:txBody>
          <a:bodyPr/>
          <a:lstStyle/>
          <a:p>
            <a:r>
              <a:rPr lang="nl-BE">
                <a:solidFill>
                  <a:prstClr val="white"/>
                </a:solidFill>
                <a:latin typeface="Trebuchet MS"/>
              </a:rPr>
              <a:t>2 december 2022</a:t>
            </a:r>
          </a:p>
        </p:txBody>
      </p:sp>
    </p:spTree>
    <p:extLst>
      <p:ext uri="{BB962C8B-B14F-4D97-AF65-F5344CB8AC3E}">
        <p14:creationId xmlns:p14="http://schemas.microsoft.com/office/powerpoint/2010/main" val="32274447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4D4085D-47AB-032B-B29A-62895E36F937}"/>
              </a:ext>
            </a:extLst>
          </p:cNvPr>
          <p:cNvSpPr>
            <a:spLocks noGrp="1"/>
          </p:cNvSpPr>
          <p:nvPr>
            <p:ph type="title"/>
          </p:nvPr>
        </p:nvSpPr>
        <p:spPr/>
        <p:txBody>
          <a:bodyPr/>
          <a:lstStyle/>
          <a:p>
            <a:r>
              <a:rPr lang="nl-BE" dirty="0"/>
              <a:t>Visie op armoede en sociale uitsluiting</a:t>
            </a:r>
          </a:p>
        </p:txBody>
      </p:sp>
      <p:sp>
        <p:nvSpPr>
          <p:cNvPr id="5" name="Tijdelijke aanduiding voor inhoud 4">
            <a:extLst>
              <a:ext uri="{FF2B5EF4-FFF2-40B4-BE49-F238E27FC236}">
                <a16:creationId xmlns:a16="http://schemas.microsoft.com/office/drawing/2014/main" id="{B2DD4ED7-6F0D-8A8D-6383-14CEABC25F85}"/>
              </a:ext>
            </a:extLst>
          </p:cNvPr>
          <p:cNvSpPr>
            <a:spLocks noGrp="1"/>
          </p:cNvSpPr>
          <p:nvPr>
            <p:ph idx="1"/>
          </p:nvPr>
        </p:nvSpPr>
        <p:spPr/>
        <p:txBody>
          <a:bodyPr/>
          <a:lstStyle/>
          <a:p>
            <a:pPr lvl="1"/>
            <a:r>
              <a:rPr lang="nl-BE" dirty="0"/>
              <a:t>Specifiek: tendensen op vlak van sociaal beleid</a:t>
            </a:r>
          </a:p>
          <a:p>
            <a:pPr lvl="2"/>
            <a:r>
              <a:rPr lang="nl-BE" dirty="0"/>
              <a:t>Groeiende </a:t>
            </a:r>
            <a:r>
              <a:rPr lang="nl-BE" b="1" dirty="0"/>
              <a:t>voorwaardelijkheid</a:t>
            </a:r>
            <a:r>
              <a:rPr lang="nl-BE" dirty="0"/>
              <a:t> van rechten</a:t>
            </a:r>
          </a:p>
          <a:p>
            <a:pPr lvl="2"/>
            <a:r>
              <a:rPr lang="nl-BE" b="1" dirty="0"/>
              <a:t>Vermaatschappelijking</a:t>
            </a:r>
            <a:r>
              <a:rPr lang="nl-BE" dirty="0"/>
              <a:t> en </a:t>
            </a:r>
            <a:r>
              <a:rPr lang="nl-BE" b="1" dirty="0" err="1"/>
              <a:t>vermarkting</a:t>
            </a:r>
            <a:endParaRPr lang="nl-BE" b="1" dirty="0"/>
          </a:p>
          <a:p>
            <a:pPr lvl="2"/>
            <a:r>
              <a:rPr lang="nl-BE" dirty="0"/>
              <a:t>Wisselwerking tussen </a:t>
            </a:r>
            <a:r>
              <a:rPr lang="nl-BE" b="1" dirty="0"/>
              <a:t>sociale</a:t>
            </a:r>
            <a:r>
              <a:rPr lang="nl-BE" dirty="0"/>
              <a:t> en </a:t>
            </a:r>
            <a:r>
              <a:rPr lang="nl-BE" b="1" dirty="0"/>
              <a:t>ecologische</a:t>
            </a:r>
            <a:r>
              <a:rPr lang="nl-BE" dirty="0"/>
              <a:t> crisis</a:t>
            </a:r>
          </a:p>
          <a:p>
            <a:pPr lvl="1"/>
            <a:r>
              <a:rPr lang="nl-BE" dirty="0"/>
              <a:t>Nog specifieker: tendensen/maatregelen op het niveau van de grondrechten</a:t>
            </a:r>
          </a:p>
          <a:p>
            <a:pPr lvl="2"/>
            <a:r>
              <a:rPr lang="nl-BE" dirty="0"/>
              <a:t>Bijv. nieuw toewijzingssysteem binnen de sociale huisvesting</a:t>
            </a:r>
          </a:p>
          <a:p>
            <a:endParaRPr lang="nl-BE" dirty="0"/>
          </a:p>
        </p:txBody>
      </p:sp>
      <p:sp>
        <p:nvSpPr>
          <p:cNvPr id="3" name="Tijdelijke aanduiding voor datum 2">
            <a:extLst>
              <a:ext uri="{FF2B5EF4-FFF2-40B4-BE49-F238E27FC236}">
                <a16:creationId xmlns:a16="http://schemas.microsoft.com/office/drawing/2014/main" id="{1698F812-B72E-E96C-D938-192482879701}"/>
              </a:ext>
            </a:extLst>
          </p:cNvPr>
          <p:cNvSpPr>
            <a:spLocks noGrp="1"/>
          </p:cNvSpPr>
          <p:nvPr>
            <p:ph type="dt" sz="half" idx="10"/>
          </p:nvPr>
        </p:nvSpPr>
        <p:spPr/>
        <p:txBody>
          <a:bodyPr/>
          <a:lstStyle/>
          <a:p>
            <a:r>
              <a:rPr lang="nl-BE">
                <a:solidFill>
                  <a:prstClr val="white"/>
                </a:solidFill>
                <a:latin typeface="Trebuchet MS"/>
              </a:rPr>
              <a:t>2 december 2022</a:t>
            </a:r>
          </a:p>
        </p:txBody>
      </p:sp>
    </p:spTree>
    <p:extLst>
      <p:ext uri="{BB962C8B-B14F-4D97-AF65-F5344CB8AC3E}">
        <p14:creationId xmlns:p14="http://schemas.microsoft.com/office/powerpoint/2010/main" val="34749282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ED5C7E8-15D8-19B4-6B4B-53CD5F46469C}"/>
              </a:ext>
            </a:extLst>
          </p:cNvPr>
          <p:cNvSpPr>
            <a:spLocks noGrp="1"/>
          </p:cNvSpPr>
          <p:nvPr>
            <p:ph type="title"/>
          </p:nvPr>
        </p:nvSpPr>
        <p:spPr/>
        <p:txBody>
          <a:bodyPr/>
          <a:lstStyle/>
          <a:p>
            <a:r>
              <a:rPr lang="nl-BE" dirty="0"/>
              <a:t>Bouwstenen voor structurele veranderingen</a:t>
            </a:r>
          </a:p>
        </p:txBody>
      </p:sp>
      <p:pic>
        <p:nvPicPr>
          <p:cNvPr id="7" name="Tijdelijke aanduiding voor inhoud 6">
            <a:extLst>
              <a:ext uri="{FF2B5EF4-FFF2-40B4-BE49-F238E27FC236}">
                <a16:creationId xmlns:a16="http://schemas.microsoft.com/office/drawing/2014/main" id="{DB68833C-2837-2D4F-7DAF-251B95B5BB00}"/>
              </a:ext>
            </a:extLst>
          </p:cNvPr>
          <p:cNvPicPr>
            <a:picLocks noGrp="1" noChangeAspect="1"/>
          </p:cNvPicPr>
          <p:nvPr>
            <p:ph idx="1"/>
          </p:nvPr>
        </p:nvPicPr>
        <p:blipFill rotWithShape="1">
          <a:blip r:embed="rId3"/>
          <a:srcRect l="35339" t="20714" r="36325" b="8878"/>
          <a:stretch/>
        </p:blipFill>
        <p:spPr>
          <a:xfrm>
            <a:off x="4509404" y="1484402"/>
            <a:ext cx="3171465" cy="4432635"/>
          </a:xfrm>
        </p:spPr>
      </p:pic>
      <p:sp>
        <p:nvSpPr>
          <p:cNvPr id="3" name="Tijdelijke aanduiding voor datum 2">
            <a:extLst>
              <a:ext uri="{FF2B5EF4-FFF2-40B4-BE49-F238E27FC236}">
                <a16:creationId xmlns:a16="http://schemas.microsoft.com/office/drawing/2014/main" id="{F1DE76C5-A9BC-F66C-87D6-B797969140F5}"/>
              </a:ext>
            </a:extLst>
          </p:cNvPr>
          <p:cNvSpPr>
            <a:spLocks noGrp="1"/>
          </p:cNvSpPr>
          <p:nvPr>
            <p:ph type="dt" sz="half" idx="10"/>
          </p:nvPr>
        </p:nvSpPr>
        <p:spPr/>
        <p:txBody>
          <a:bodyPr/>
          <a:lstStyle/>
          <a:p>
            <a:r>
              <a:rPr lang="nl-BE">
                <a:solidFill>
                  <a:prstClr val="white"/>
                </a:solidFill>
                <a:latin typeface="Trebuchet MS"/>
              </a:rPr>
              <a:t>2 december 2022</a:t>
            </a:r>
          </a:p>
        </p:txBody>
      </p:sp>
    </p:spTree>
    <p:extLst>
      <p:ext uri="{BB962C8B-B14F-4D97-AF65-F5344CB8AC3E}">
        <p14:creationId xmlns:p14="http://schemas.microsoft.com/office/powerpoint/2010/main" val="2658785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D22FE80-6E79-C1CD-EA9E-752658DAF292}"/>
              </a:ext>
            </a:extLst>
          </p:cNvPr>
          <p:cNvSpPr txBox="1"/>
          <p:nvPr/>
        </p:nvSpPr>
        <p:spPr>
          <a:xfrm>
            <a:off x="8524567" y="5845932"/>
            <a:ext cx="1838633" cy="400110"/>
          </a:xfrm>
          <a:prstGeom prst="rect">
            <a:avLst/>
          </a:prstGeom>
          <a:noFill/>
        </p:spPr>
        <p:txBody>
          <a:bodyPr wrap="square" rtlCol="0">
            <a:spAutoFit/>
          </a:bodyPr>
          <a:lstStyle/>
          <a:p>
            <a:r>
              <a:rPr lang="nl-NL" sz="2000" b="1" dirty="0">
                <a:solidFill>
                  <a:schemeClr val="bg1"/>
                </a:solidFill>
                <a:highlight>
                  <a:srgbClr val="00FF00"/>
                </a:highlight>
                <a:latin typeface="Calibri" panose="020F0502020204030204" pitchFamily="34" charset="0"/>
                <a:cs typeface="Calibri" panose="020F0502020204030204" pitchFamily="34" charset="0"/>
              </a:rPr>
              <a:t>CANO BOUWT!</a:t>
            </a:r>
            <a:endParaRPr lang="nl-BE" sz="2000" b="1" dirty="0">
              <a:solidFill>
                <a:schemeClr val="bg1"/>
              </a:solidFill>
              <a:highlight>
                <a:srgbClr val="00FF00"/>
              </a:highlight>
              <a:latin typeface="Calibri" panose="020F0502020204030204" pitchFamily="34" charset="0"/>
              <a:cs typeface="Calibri" panose="020F0502020204030204" pitchFamily="34" charset="0"/>
            </a:endParaRPr>
          </a:p>
        </p:txBody>
      </p:sp>
      <p:pic>
        <p:nvPicPr>
          <p:cNvPr id="3" name="Afbeelding 2" descr="De zes onmisbare bouwstenen van uw omnichannel-strategie">
            <a:extLst>
              <a:ext uri="{FF2B5EF4-FFF2-40B4-BE49-F238E27FC236}">
                <a16:creationId xmlns:a16="http://schemas.microsoft.com/office/drawing/2014/main" id="{26D01781-E431-D22B-7158-1AECE774F51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3200" y="5740120"/>
            <a:ext cx="1382600" cy="611733"/>
          </a:xfrm>
          <a:prstGeom prst="rect">
            <a:avLst/>
          </a:prstGeom>
          <a:noFill/>
          <a:ln>
            <a:noFill/>
          </a:ln>
        </p:spPr>
      </p:pic>
      <p:pic>
        <p:nvPicPr>
          <p:cNvPr id="4" name="Picture 181447067">
            <a:extLst>
              <a:ext uri="{FF2B5EF4-FFF2-40B4-BE49-F238E27FC236}">
                <a16:creationId xmlns:a16="http://schemas.microsoft.com/office/drawing/2014/main" id="{DBB827DE-C98A-2528-D4D0-0CA20BB9AB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99" y="5265139"/>
            <a:ext cx="2076474" cy="1161585"/>
          </a:xfrm>
          <a:prstGeom prst="rect">
            <a:avLst/>
          </a:prstGeom>
        </p:spPr>
      </p:pic>
      <p:pic>
        <p:nvPicPr>
          <p:cNvPr id="6" name="Afbeelding 5">
            <a:extLst>
              <a:ext uri="{FF2B5EF4-FFF2-40B4-BE49-F238E27FC236}">
                <a16:creationId xmlns:a16="http://schemas.microsoft.com/office/drawing/2014/main" id="{B1592DA8-C1E3-F657-FB44-1858B72BFF5C}"/>
              </a:ext>
            </a:extLst>
          </p:cNvPr>
          <p:cNvPicPr>
            <a:picLocks noChangeAspect="1"/>
          </p:cNvPicPr>
          <p:nvPr/>
        </p:nvPicPr>
        <p:blipFill>
          <a:blip r:embed="rId4"/>
          <a:stretch>
            <a:fillRect/>
          </a:stretch>
        </p:blipFill>
        <p:spPr>
          <a:xfrm>
            <a:off x="307867" y="431276"/>
            <a:ext cx="3006725" cy="603250"/>
          </a:xfrm>
          <a:prstGeom prst="rect">
            <a:avLst/>
          </a:prstGeom>
        </p:spPr>
      </p:pic>
      <p:pic>
        <p:nvPicPr>
          <p:cNvPr id="12" name="Afbeelding 11">
            <a:extLst>
              <a:ext uri="{FF2B5EF4-FFF2-40B4-BE49-F238E27FC236}">
                <a16:creationId xmlns:a16="http://schemas.microsoft.com/office/drawing/2014/main" id="{5660E210-C175-8CCF-ADBF-E1B2CDAE2A1E}"/>
              </a:ext>
            </a:extLst>
          </p:cNvPr>
          <p:cNvPicPr>
            <a:picLocks noChangeAspect="1"/>
          </p:cNvPicPr>
          <p:nvPr/>
        </p:nvPicPr>
        <p:blipFill>
          <a:blip r:embed="rId5"/>
          <a:stretch>
            <a:fillRect/>
          </a:stretch>
        </p:blipFill>
        <p:spPr>
          <a:xfrm>
            <a:off x="6764569" y="611958"/>
            <a:ext cx="4647945" cy="4766515"/>
          </a:xfrm>
          <a:prstGeom prst="rect">
            <a:avLst/>
          </a:prstGeom>
        </p:spPr>
      </p:pic>
      <p:pic>
        <p:nvPicPr>
          <p:cNvPr id="14" name="Afbeelding 13">
            <a:extLst>
              <a:ext uri="{FF2B5EF4-FFF2-40B4-BE49-F238E27FC236}">
                <a16:creationId xmlns:a16="http://schemas.microsoft.com/office/drawing/2014/main" id="{A9E66E28-6E06-771A-A593-68A46AC52F21}"/>
              </a:ext>
            </a:extLst>
          </p:cNvPr>
          <p:cNvPicPr>
            <a:picLocks noChangeAspect="1"/>
          </p:cNvPicPr>
          <p:nvPr/>
        </p:nvPicPr>
        <p:blipFill>
          <a:blip r:embed="rId6"/>
          <a:stretch>
            <a:fillRect/>
          </a:stretch>
        </p:blipFill>
        <p:spPr>
          <a:xfrm>
            <a:off x="714892" y="1457123"/>
            <a:ext cx="4518025" cy="3216275"/>
          </a:xfrm>
          <a:prstGeom prst="rect">
            <a:avLst/>
          </a:prstGeom>
        </p:spPr>
      </p:pic>
      <p:pic>
        <p:nvPicPr>
          <p:cNvPr id="16" name="Afbeelding 15">
            <a:extLst>
              <a:ext uri="{FF2B5EF4-FFF2-40B4-BE49-F238E27FC236}">
                <a16:creationId xmlns:a16="http://schemas.microsoft.com/office/drawing/2014/main" id="{5C765A28-DB59-E222-38CF-4EE2E5BBA5C2}"/>
              </a:ext>
            </a:extLst>
          </p:cNvPr>
          <p:cNvPicPr>
            <a:picLocks noChangeAspect="1"/>
          </p:cNvPicPr>
          <p:nvPr/>
        </p:nvPicPr>
        <p:blipFill>
          <a:blip r:embed="rId7"/>
          <a:stretch>
            <a:fillRect/>
          </a:stretch>
        </p:blipFill>
        <p:spPr>
          <a:xfrm rot="12186123">
            <a:off x="4379605" y="1051434"/>
            <a:ext cx="2514600" cy="1343025"/>
          </a:xfrm>
          <a:prstGeom prst="rect">
            <a:avLst/>
          </a:prstGeom>
        </p:spPr>
      </p:pic>
    </p:spTree>
    <p:extLst>
      <p:ext uri="{BB962C8B-B14F-4D97-AF65-F5344CB8AC3E}">
        <p14:creationId xmlns:p14="http://schemas.microsoft.com/office/powerpoint/2010/main" val="7890754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904158-53FC-480A-A2BC-2C6CB6D2C639}"/>
              </a:ext>
            </a:extLst>
          </p:cNvPr>
          <p:cNvSpPr>
            <a:spLocks noGrp="1"/>
          </p:cNvSpPr>
          <p:nvPr>
            <p:ph type="title"/>
          </p:nvPr>
        </p:nvSpPr>
        <p:spPr/>
        <p:txBody>
          <a:bodyPr/>
          <a:lstStyle/>
          <a:p>
            <a:r>
              <a:rPr lang="nl-BE" dirty="0"/>
              <a:t>Bouwstenen voor structurele veranderingen</a:t>
            </a:r>
          </a:p>
        </p:txBody>
      </p:sp>
      <p:sp>
        <p:nvSpPr>
          <p:cNvPr id="5" name="Tijdelijke aanduiding voor inhoud 4">
            <a:extLst>
              <a:ext uri="{FF2B5EF4-FFF2-40B4-BE49-F238E27FC236}">
                <a16:creationId xmlns:a16="http://schemas.microsoft.com/office/drawing/2014/main" id="{F9EA2242-BE62-4225-A743-30ED093E4C65}"/>
              </a:ext>
            </a:extLst>
          </p:cNvPr>
          <p:cNvSpPr>
            <a:spLocks noGrp="1"/>
          </p:cNvSpPr>
          <p:nvPr>
            <p:ph idx="1"/>
          </p:nvPr>
        </p:nvSpPr>
        <p:spPr/>
        <p:txBody>
          <a:bodyPr>
            <a:normAutofit fontScale="85000" lnSpcReduction="20000"/>
          </a:bodyPr>
          <a:lstStyle/>
          <a:p>
            <a:pPr lvl="1"/>
            <a:r>
              <a:rPr lang="nl-BE" dirty="0"/>
              <a:t>Modelontwikkeling</a:t>
            </a:r>
          </a:p>
          <a:p>
            <a:pPr lvl="2"/>
            <a:r>
              <a:rPr lang="nl-BE" dirty="0"/>
              <a:t>Voorafspiegeling van een sociaal rechtvaardige en duurzame samenleving</a:t>
            </a:r>
          </a:p>
          <a:p>
            <a:pPr lvl="2"/>
            <a:r>
              <a:rPr lang="nl-BE" dirty="0"/>
              <a:t>Resultaat: prototype van een product, organisatie of dienst dat als voorbeeld dient, en is afgestemd op mensen in MKP</a:t>
            </a:r>
          </a:p>
          <a:p>
            <a:pPr lvl="2"/>
            <a:r>
              <a:rPr lang="nl-BE" dirty="0"/>
              <a:t>Ook een manier om zaken ter discussie te stellen</a:t>
            </a:r>
          </a:p>
          <a:p>
            <a:pPr lvl="1"/>
            <a:r>
              <a:rPr lang="nl-BE" dirty="0"/>
              <a:t>Inzetten op beleid en regelgeving</a:t>
            </a:r>
          </a:p>
          <a:p>
            <a:pPr lvl="2"/>
            <a:r>
              <a:rPr lang="nl-BE" dirty="0"/>
              <a:t>Dialoog met overheden, organisaties en bedrijven</a:t>
            </a:r>
          </a:p>
          <a:p>
            <a:pPr lvl="2"/>
            <a:r>
              <a:rPr lang="nl-BE" dirty="0"/>
              <a:t>Inhoud en totstandkoming van beleid</a:t>
            </a:r>
          </a:p>
          <a:p>
            <a:pPr lvl="2"/>
            <a:r>
              <a:rPr lang="nl-BE" dirty="0"/>
              <a:t>Participatie van mensen in een kwetsbare positie</a:t>
            </a:r>
          </a:p>
          <a:p>
            <a:pPr lvl="1"/>
            <a:r>
              <a:rPr lang="nl-BE" dirty="0"/>
              <a:t>Publieke opinie</a:t>
            </a:r>
          </a:p>
          <a:p>
            <a:pPr lvl="2"/>
            <a:r>
              <a:rPr lang="nl-BE" dirty="0"/>
              <a:t>Verhaal tegen het individuele schuldmodel</a:t>
            </a:r>
          </a:p>
          <a:p>
            <a:pPr lvl="2"/>
            <a:r>
              <a:rPr lang="nl-BE" dirty="0"/>
              <a:t>Problemen en oplossingen onder de publieke aandacht brengen</a:t>
            </a:r>
          </a:p>
          <a:p>
            <a:pPr lvl="2"/>
            <a:r>
              <a:rPr lang="nl-BE" dirty="0"/>
              <a:t>Campagnes, aanwezigheid in pers,…</a:t>
            </a:r>
          </a:p>
        </p:txBody>
      </p:sp>
      <p:sp>
        <p:nvSpPr>
          <p:cNvPr id="3" name="Tijdelijke aanduiding voor datum 2">
            <a:extLst>
              <a:ext uri="{FF2B5EF4-FFF2-40B4-BE49-F238E27FC236}">
                <a16:creationId xmlns:a16="http://schemas.microsoft.com/office/drawing/2014/main" id="{7362CDDD-3138-466E-95FD-B2F1DCA4FD3E}"/>
              </a:ext>
            </a:extLst>
          </p:cNvPr>
          <p:cNvSpPr>
            <a:spLocks noGrp="1"/>
          </p:cNvSpPr>
          <p:nvPr>
            <p:ph type="dt" sz="half" idx="10"/>
          </p:nvPr>
        </p:nvSpPr>
        <p:spPr/>
        <p:txBody>
          <a:bodyPr/>
          <a:lstStyle/>
          <a:p>
            <a:pPr>
              <a:defRPr/>
            </a:pPr>
            <a:r>
              <a:rPr lang="nl-BE">
                <a:solidFill>
                  <a:prstClr val="white"/>
                </a:solidFill>
                <a:latin typeface="Trebuchet MS"/>
              </a:rPr>
              <a:t>2 december 2022</a:t>
            </a:r>
          </a:p>
        </p:txBody>
      </p:sp>
    </p:spTree>
    <p:extLst>
      <p:ext uri="{BB962C8B-B14F-4D97-AF65-F5344CB8AC3E}">
        <p14:creationId xmlns:p14="http://schemas.microsoft.com/office/powerpoint/2010/main" val="25090030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1EEC5A7-B47D-22F6-328B-F8C8BBD16068}"/>
              </a:ext>
            </a:extLst>
          </p:cNvPr>
          <p:cNvSpPr>
            <a:spLocks noGrp="1"/>
          </p:cNvSpPr>
          <p:nvPr>
            <p:ph type="title"/>
          </p:nvPr>
        </p:nvSpPr>
        <p:spPr/>
        <p:txBody>
          <a:bodyPr/>
          <a:lstStyle/>
          <a:p>
            <a:r>
              <a:rPr lang="nl-BE" dirty="0"/>
              <a:t>Modelontwikkeling</a:t>
            </a:r>
          </a:p>
        </p:txBody>
      </p:sp>
      <p:sp>
        <p:nvSpPr>
          <p:cNvPr id="5" name="Tijdelijke aanduiding voor inhoud 4">
            <a:extLst>
              <a:ext uri="{FF2B5EF4-FFF2-40B4-BE49-F238E27FC236}">
                <a16:creationId xmlns:a16="http://schemas.microsoft.com/office/drawing/2014/main" id="{88CFAF52-C00C-4E56-8BFD-F0BD829E5831}"/>
              </a:ext>
            </a:extLst>
          </p:cNvPr>
          <p:cNvSpPr>
            <a:spLocks noGrp="1"/>
          </p:cNvSpPr>
          <p:nvPr>
            <p:ph idx="1"/>
          </p:nvPr>
        </p:nvSpPr>
        <p:spPr/>
        <p:txBody>
          <a:bodyPr>
            <a:normAutofit lnSpcReduction="10000"/>
          </a:bodyPr>
          <a:lstStyle/>
          <a:p>
            <a:pPr lvl="1"/>
            <a:r>
              <a:rPr lang="nl-BE" dirty="0"/>
              <a:t>Op het vlak van wonen: alternatieve woonvormen</a:t>
            </a:r>
          </a:p>
          <a:p>
            <a:pPr lvl="2"/>
            <a:r>
              <a:rPr lang="nl-BE" dirty="0"/>
              <a:t>Niet nieuw: </a:t>
            </a:r>
            <a:r>
              <a:rPr lang="nl-BE" dirty="0" err="1"/>
              <a:t>SVK’s</a:t>
            </a:r>
            <a:r>
              <a:rPr lang="nl-BE" dirty="0"/>
              <a:t> in de jaren ‘80 ontstaan</a:t>
            </a:r>
          </a:p>
          <a:p>
            <a:pPr lvl="2"/>
            <a:r>
              <a:rPr lang="nl-BE" dirty="0"/>
              <a:t>Kadert in de ‘tweede golf van nieuwe wooninitiatieven’. Achterliggende krachten:</a:t>
            </a:r>
          </a:p>
          <a:p>
            <a:pPr lvl="3"/>
            <a:r>
              <a:rPr lang="nl-BE" u="sng" dirty="0"/>
              <a:t>Economisch</a:t>
            </a:r>
            <a:r>
              <a:rPr lang="nl-BE" dirty="0"/>
              <a:t>: wooncrisis en opmars van deeleconomie</a:t>
            </a:r>
          </a:p>
          <a:p>
            <a:pPr lvl="3"/>
            <a:r>
              <a:rPr lang="nl-BE" u="sng" dirty="0"/>
              <a:t>Demografisch</a:t>
            </a:r>
            <a:r>
              <a:rPr lang="nl-BE" dirty="0"/>
              <a:t>: gezinsverdunning, vergrijzing, migratie</a:t>
            </a:r>
          </a:p>
          <a:p>
            <a:pPr lvl="3"/>
            <a:r>
              <a:rPr lang="nl-BE" u="sng" dirty="0"/>
              <a:t>Vermaatschappelijking</a:t>
            </a:r>
            <a:r>
              <a:rPr lang="nl-BE" dirty="0"/>
              <a:t> van de zorg</a:t>
            </a:r>
          </a:p>
          <a:p>
            <a:pPr lvl="2"/>
            <a:r>
              <a:rPr lang="nl-BE" dirty="0"/>
              <a:t>Voorbeelden binnen SAAMO</a:t>
            </a:r>
          </a:p>
          <a:p>
            <a:pPr lvl="3"/>
            <a:r>
              <a:rPr lang="nl-BE" dirty="0"/>
              <a:t>Collectief Goed</a:t>
            </a:r>
          </a:p>
          <a:p>
            <a:pPr lvl="3"/>
            <a:r>
              <a:rPr lang="nl-BE" dirty="0"/>
              <a:t>CLT Gent</a:t>
            </a:r>
          </a:p>
          <a:p>
            <a:pPr lvl="3"/>
            <a:r>
              <a:rPr lang="nl-BE" dirty="0"/>
              <a:t>Kleinschalig en solidair Wonen (Vlaams-Brabant)</a:t>
            </a:r>
          </a:p>
          <a:p>
            <a:pPr lvl="3"/>
            <a:r>
              <a:rPr lang="nl-BE" dirty="0" err="1"/>
              <a:t>WoonBox</a:t>
            </a:r>
            <a:r>
              <a:rPr lang="nl-BE" dirty="0"/>
              <a:t> en Solidair Mobiel Wonen</a:t>
            </a:r>
          </a:p>
        </p:txBody>
      </p:sp>
      <p:sp>
        <p:nvSpPr>
          <p:cNvPr id="3" name="Tijdelijke aanduiding voor datum 2">
            <a:extLst>
              <a:ext uri="{FF2B5EF4-FFF2-40B4-BE49-F238E27FC236}">
                <a16:creationId xmlns:a16="http://schemas.microsoft.com/office/drawing/2014/main" id="{4BE1AAD8-C72F-F79B-C4AE-450879282CED}"/>
              </a:ext>
            </a:extLst>
          </p:cNvPr>
          <p:cNvSpPr>
            <a:spLocks noGrp="1"/>
          </p:cNvSpPr>
          <p:nvPr>
            <p:ph type="dt" sz="half" idx="10"/>
          </p:nvPr>
        </p:nvSpPr>
        <p:spPr/>
        <p:txBody>
          <a:bodyPr/>
          <a:lstStyle/>
          <a:p>
            <a:r>
              <a:rPr lang="nl-BE">
                <a:solidFill>
                  <a:prstClr val="white"/>
                </a:solidFill>
                <a:latin typeface="Trebuchet MS"/>
              </a:rPr>
              <a:t>2 december 2022</a:t>
            </a:r>
          </a:p>
        </p:txBody>
      </p:sp>
    </p:spTree>
    <p:extLst>
      <p:ext uri="{BB962C8B-B14F-4D97-AF65-F5344CB8AC3E}">
        <p14:creationId xmlns:p14="http://schemas.microsoft.com/office/powerpoint/2010/main" val="8828071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598ED88-B0C8-4082-85BC-6974F81E8935}"/>
              </a:ext>
            </a:extLst>
          </p:cNvPr>
          <p:cNvSpPr>
            <a:spLocks noGrp="1"/>
          </p:cNvSpPr>
          <p:nvPr>
            <p:ph type="title"/>
          </p:nvPr>
        </p:nvSpPr>
        <p:spPr/>
        <p:txBody>
          <a:bodyPr/>
          <a:lstStyle/>
          <a:p>
            <a:r>
              <a:rPr lang="nl-BE" dirty="0"/>
              <a:t>Voorbeeld: </a:t>
            </a:r>
            <a:r>
              <a:rPr lang="nl-BE" dirty="0" err="1"/>
              <a:t>WoonBox</a:t>
            </a:r>
            <a:r>
              <a:rPr lang="nl-BE" dirty="0"/>
              <a:t> Brussel</a:t>
            </a:r>
          </a:p>
        </p:txBody>
      </p:sp>
      <p:sp>
        <p:nvSpPr>
          <p:cNvPr id="5" name="Tijdelijke aanduiding voor inhoud 4">
            <a:extLst>
              <a:ext uri="{FF2B5EF4-FFF2-40B4-BE49-F238E27FC236}">
                <a16:creationId xmlns:a16="http://schemas.microsoft.com/office/drawing/2014/main" id="{19ABE14B-3E70-4F25-A356-A498B44FD021}"/>
              </a:ext>
            </a:extLst>
          </p:cNvPr>
          <p:cNvSpPr>
            <a:spLocks noGrp="1"/>
          </p:cNvSpPr>
          <p:nvPr>
            <p:ph idx="1"/>
          </p:nvPr>
        </p:nvSpPr>
        <p:spPr/>
        <p:txBody>
          <a:bodyPr/>
          <a:lstStyle/>
          <a:p>
            <a:pPr lvl="2"/>
            <a:r>
              <a:rPr lang="nl-BE" dirty="0"/>
              <a:t>Tijdelijke, modulaire woonunits in leegstaande kantoorgebouwen</a:t>
            </a:r>
          </a:p>
          <a:p>
            <a:pPr lvl="3"/>
            <a:r>
              <a:rPr lang="nl-BE" dirty="0"/>
              <a:t>2 à 4 miljoen m² aan kantoorruimte in Brussel staat leeg</a:t>
            </a:r>
          </a:p>
          <a:p>
            <a:pPr lvl="2"/>
            <a:r>
              <a:rPr lang="nl-BE" dirty="0"/>
              <a:t>Standaardpanelen waarmee kleine appartementen worden gebouwd: ‘bibliotheek’ van bouwelementen</a:t>
            </a:r>
          </a:p>
          <a:p>
            <a:pPr lvl="2"/>
            <a:endParaRPr lang="nl-BE" dirty="0"/>
          </a:p>
          <a:p>
            <a:pPr lvl="1"/>
            <a:endParaRPr lang="nl-BE" dirty="0"/>
          </a:p>
        </p:txBody>
      </p:sp>
      <p:sp>
        <p:nvSpPr>
          <p:cNvPr id="3" name="Tijdelijke aanduiding voor datum 2">
            <a:extLst>
              <a:ext uri="{FF2B5EF4-FFF2-40B4-BE49-F238E27FC236}">
                <a16:creationId xmlns:a16="http://schemas.microsoft.com/office/drawing/2014/main" id="{6B3E19DC-EF85-48B5-9A34-977DDA737213}"/>
              </a:ext>
            </a:extLst>
          </p:cNvPr>
          <p:cNvSpPr>
            <a:spLocks noGrp="1"/>
          </p:cNvSpPr>
          <p:nvPr>
            <p:ph type="dt" sz="half" idx="10"/>
          </p:nvPr>
        </p:nvSpPr>
        <p:spPr/>
        <p:txBody>
          <a:bodyPr/>
          <a:lstStyle/>
          <a:p>
            <a:r>
              <a:rPr lang="nl-BE">
                <a:solidFill>
                  <a:prstClr val="white"/>
                </a:solidFill>
                <a:latin typeface="Trebuchet MS"/>
              </a:rPr>
              <a:t>2 december 2022</a:t>
            </a:r>
          </a:p>
        </p:txBody>
      </p:sp>
      <p:pic>
        <p:nvPicPr>
          <p:cNvPr id="6" name="Afbeelding 5">
            <a:extLst>
              <a:ext uri="{FF2B5EF4-FFF2-40B4-BE49-F238E27FC236}">
                <a16:creationId xmlns:a16="http://schemas.microsoft.com/office/drawing/2014/main" id="{A291F2B9-41B2-44C6-BD38-F85028D10B37}"/>
              </a:ext>
            </a:extLst>
          </p:cNvPr>
          <p:cNvPicPr>
            <a:picLocks noChangeAspect="1"/>
          </p:cNvPicPr>
          <p:nvPr/>
        </p:nvPicPr>
        <p:blipFill rotWithShape="1">
          <a:blip r:embed="rId2"/>
          <a:srcRect l="27864" t="39773" r="52815" b="32783"/>
          <a:stretch/>
        </p:blipFill>
        <p:spPr>
          <a:xfrm>
            <a:off x="2656391" y="3294051"/>
            <a:ext cx="2934404" cy="2344574"/>
          </a:xfrm>
          <a:prstGeom prst="rect">
            <a:avLst/>
          </a:prstGeom>
        </p:spPr>
      </p:pic>
      <p:pic>
        <p:nvPicPr>
          <p:cNvPr id="7" name="Afbeelding 6">
            <a:extLst>
              <a:ext uri="{FF2B5EF4-FFF2-40B4-BE49-F238E27FC236}">
                <a16:creationId xmlns:a16="http://schemas.microsoft.com/office/drawing/2014/main" id="{28E6882B-70D9-4C47-AFB6-2D2B7C674BAB}"/>
              </a:ext>
            </a:extLst>
          </p:cNvPr>
          <p:cNvPicPr>
            <a:picLocks noChangeAspect="1"/>
          </p:cNvPicPr>
          <p:nvPr/>
        </p:nvPicPr>
        <p:blipFill rotWithShape="1">
          <a:blip r:embed="rId2"/>
          <a:srcRect l="50000" t="27173" r="8738" b="39687"/>
          <a:stretch/>
        </p:blipFill>
        <p:spPr>
          <a:xfrm>
            <a:off x="5781108" y="3756561"/>
            <a:ext cx="4166029" cy="1882065"/>
          </a:xfrm>
          <a:prstGeom prst="rect">
            <a:avLst/>
          </a:prstGeom>
        </p:spPr>
      </p:pic>
    </p:spTree>
    <p:extLst>
      <p:ext uri="{BB962C8B-B14F-4D97-AF65-F5344CB8AC3E}">
        <p14:creationId xmlns:p14="http://schemas.microsoft.com/office/powerpoint/2010/main" val="42035007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0BA56DD-6145-0D4C-F1BE-4E1B3EEDF44E}"/>
              </a:ext>
            </a:extLst>
          </p:cNvPr>
          <p:cNvSpPr>
            <a:spLocks noGrp="1"/>
          </p:cNvSpPr>
          <p:nvPr>
            <p:ph type="title"/>
          </p:nvPr>
        </p:nvSpPr>
        <p:spPr/>
        <p:txBody>
          <a:bodyPr/>
          <a:lstStyle/>
          <a:p>
            <a:r>
              <a:rPr lang="nl-BE" dirty="0"/>
              <a:t>Spanningsvelden en uitdagingen</a:t>
            </a:r>
          </a:p>
        </p:txBody>
      </p:sp>
      <p:sp>
        <p:nvSpPr>
          <p:cNvPr id="5" name="Tijdelijke aanduiding voor inhoud 4">
            <a:extLst>
              <a:ext uri="{FF2B5EF4-FFF2-40B4-BE49-F238E27FC236}">
                <a16:creationId xmlns:a16="http://schemas.microsoft.com/office/drawing/2014/main" id="{D23006D3-7115-D23A-BBBB-03DA30B1E274}"/>
              </a:ext>
            </a:extLst>
          </p:cNvPr>
          <p:cNvSpPr>
            <a:spLocks noGrp="1"/>
          </p:cNvSpPr>
          <p:nvPr>
            <p:ph idx="1"/>
          </p:nvPr>
        </p:nvSpPr>
        <p:spPr/>
        <p:txBody>
          <a:bodyPr/>
          <a:lstStyle/>
          <a:p>
            <a:pPr lvl="1"/>
            <a:r>
              <a:rPr lang="nl-BE" dirty="0"/>
              <a:t>Antinomie: idealisme vs. pragmatisme</a:t>
            </a:r>
          </a:p>
          <a:p>
            <a:pPr lvl="1"/>
            <a:r>
              <a:rPr lang="nl-BE" dirty="0"/>
              <a:t>Uitdagingen:</a:t>
            </a:r>
          </a:p>
          <a:p>
            <a:pPr lvl="2"/>
            <a:r>
              <a:rPr lang="nl-BE" dirty="0"/>
              <a:t>Duurtijd</a:t>
            </a:r>
          </a:p>
          <a:p>
            <a:pPr lvl="2"/>
            <a:r>
              <a:rPr lang="nl-BE" dirty="0"/>
              <a:t>Budget</a:t>
            </a:r>
          </a:p>
          <a:p>
            <a:pPr lvl="2"/>
            <a:r>
              <a:rPr lang="nl-BE" dirty="0"/>
              <a:t>Werken ‘in de marge’</a:t>
            </a:r>
          </a:p>
          <a:p>
            <a:pPr lvl="2"/>
            <a:r>
              <a:rPr lang="nl-BE" dirty="0"/>
              <a:t>Alibi voor de overheid</a:t>
            </a:r>
          </a:p>
        </p:txBody>
      </p:sp>
      <p:sp>
        <p:nvSpPr>
          <p:cNvPr id="3" name="Tijdelijke aanduiding voor datum 2">
            <a:extLst>
              <a:ext uri="{FF2B5EF4-FFF2-40B4-BE49-F238E27FC236}">
                <a16:creationId xmlns:a16="http://schemas.microsoft.com/office/drawing/2014/main" id="{63D33407-0ECA-CB8B-CCB7-00C220E49D91}"/>
              </a:ext>
            </a:extLst>
          </p:cNvPr>
          <p:cNvSpPr>
            <a:spLocks noGrp="1"/>
          </p:cNvSpPr>
          <p:nvPr>
            <p:ph type="dt" sz="half" idx="10"/>
          </p:nvPr>
        </p:nvSpPr>
        <p:spPr/>
        <p:txBody>
          <a:bodyPr/>
          <a:lstStyle/>
          <a:p>
            <a:r>
              <a:rPr lang="nl-BE">
                <a:solidFill>
                  <a:prstClr val="white"/>
                </a:solidFill>
                <a:latin typeface="Trebuchet MS"/>
              </a:rPr>
              <a:t>2 december 2022</a:t>
            </a:r>
          </a:p>
        </p:txBody>
      </p:sp>
    </p:spTree>
    <p:extLst>
      <p:ext uri="{BB962C8B-B14F-4D97-AF65-F5344CB8AC3E}">
        <p14:creationId xmlns:p14="http://schemas.microsoft.com/office/powerpoint/2010/main" val="1466315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748436B-27C9-6DA2-AD17-3CD7D6C60535}"/>
              </a:ext>
            </a:extLst>
          </p:cNvPr>
          <p:cNvSpPr>
            <a:spLocks noGrp="1"/>
          </p:cNvSpPr>
          <p:nvPr>
            <p:ph type="title"/>
          </p:nvPr>
        </p:nvSpPr>
        <p:spPr/>
        <p:txBody>
          <a:bodyPr/>
          <a:lstStyle/>
          <a:p>
            <a:r>
              <a:rPr lang="nl-BE" dirty="0"/>
              <a:t>Beleid en regelgeving</a:t>
            </a:r>
          </a:p>
        </p:txBody>
      </p:sp>
      <p:sp>
        <p:nvSpPr>
          <p:cNvPr id="5" name="Tijdelijke aanduiding voor inhoud 4">
            <a:extLst>
              <a:ext uri="{FF2B5EF4-FFF2-40B4-BE49-F238E27FC236}">
                <a16:creationId xmlns:a16="http://schemas.microsoft.com/office/drawing/2014/main" id="{CB146463-5925-EAF3-FD75-673365525265}"/>
              </a:ext>
            </a:extLst>
          </p:cNvPr>
          <p:cNvSpPr>
            <a:spLocks noGrp="1"/>
          </p:cNvSpPr>
          <p:nvPr>
            <p:ph idx="1"/>
          </p:nvPr>
        </p:nvSpPr>
        <p:spPr/>
        <p:txBody>
          <a:bodyPr>
            <a:normAutofit fontScale="92500" lnSpcReduction="20000"/>
          </a:bodyPr>
          <a:lstStyle/>
          <a:p>
            <a:pPr lvl="1"/>
            <a:r>
              <a:rPr lang="nl-BE" dirty="0"/>
              <a:t>Deelname aan officiële overlegorganen</a:t>
            </a:r>
          </a:p>
          <a:p>
            <a:pPr lvl="2"/>
            <a:r>
              <a:rPr lang="nl-BE" dirty="0"/>
              <a:t>Armoedeoverleg Vlaamse regering</a:t>
            </a:r>
          </a:p>
          <a:p>
            <a:pPr lvl="2"/>
            <a:r>
              <a:rPr lang="nl-BE" dirty="0"/>
              <a:t>Stakeholdersoverleg Wonen (vroeger Vlaamse Woonraad)</a:t>
            </a:r>
          </a:p>
          <a:p>
            <a:pPr lvl="2"/>
            <a:r>
              <a:rPr lang="nl-BE" dirty="0"/>
              <a:t>Lokale woon- en welzijnsraden</a:t>
            </a:r>
          </a:p>
          <a:p>
            <a:pPr lvl="2"/>
            <a:r>
              <a:rPr lang="nl-BE" dirty="0"/>
              <a:t>Gemengd platform actieplan dak- en thuisloosheid</a:t>
            </a:r>
          </a:p>
          <a:p>
            <a:pPr lvl="2"/>
            <a:r>
              <a:rPr lang="nl-BE" dirty="0"/>
              <a:t>…</a:t>
            </a:r>
          </a:p>
          <a:p>
            <a:pPr lvl="1"/>
            <a:r>
              <a:rPr lang="nl-BE" dirty="0"/>
              <a:t>Proactieve standpunt- en dossiervorming</a:t>
            </a:r>
          </a:p>
          <a:p>
            <a:pPr lvl="2"/>
            <a:r>
              <a:rPr lang="nl-BE" dirty="0"/>
              <a:t>Dossier Welzijnszorg</a:t>
            </a:r>
          </a:p>
          <a:p>
            <a:pPr lvl="2"/>
            <a:r>
              <a:rPr lang="nl-BE" dirty="0"/>
              <a:t>Dossier wonen en duurzaamheid</a:t>
            </a:r>
          </a:p>
          <a:p>
            <a:pPr lvl="2"/>
            <a:r>
              <a:rPr lang="nl-BE" dirty="0"/>
              <a:t>Memorandum ‘Recht op betaalbaar wonen, geen mens op straat’ (Gent)</a:t>
            </a:r>
          </a:p>
          <a:p>
            <a:pPr lvl="2"/>
            <a:r>
              <a:rPr lang="nl-BE" dirty="0"/>
              <a:t>…</a:t>
            </a:r>
          </a:p>
          <a:p>
            <a:pPr lvl="1">
              <a:buClr>
                <a:prstClr val="white"/>
              </a:buClr>
              <a:defRPr/>
            </a:pPr>
            <a:r>
              <a:rPr lang="nl-BE" dirty="0">
                <a:solidFill>
                  <a:srgbClr val="00A183"/>
                </a:solidFill>
                <a:latin typeface="Trebuchet MS"/>
              </a:rPr>
              <a:t>Lobbywerk, beleidscontacten,…</a:t>
            </a:r>
          </a:p>
          <a:p>
            <a:pPr lvl="2"/>
            <a:endParaRPr lang="nl-BE" dirty="0"/>
          </a:p>
          <a:p>
            <a:endParaRPr lang="nl-BE" dirty="0"/>
          </a:p>
        </p:txBody>
      </p:sp>
      <p:sp>
        <p:nvSpPr>
          <p:cNvPr id="3" name="Tijdelijke aanduiding voor datum 2">
            <a:extLst>
              <a:ext uri="{FF2B5EF4-FFF2-40B4-BE49-F238E27FC236}">
                <a16:creationId xmlns:a16="http://schemas.microsoft.com/office/drawing/2014/main" id="{5B6FBEAC-062B-9D56-C414-B29716BE3ABF}"/>
              </a:ext>
            </a:extLst>
          </p:cNvPr>
          <p:cNvSpPr>
            <a:spLocks noGrp="1"/>
          </p:cNvSpPr>
          <p:nvPr>
            <p:ph type="dt" sz="half" idx="10"/>
          </p:nvPr>
        </p:nvSpPr>
        <p:spPr/>
        <p:txBody>
          <a:bodyPr/>
          <a:lstStyle/>
          <a:p>
            <a:r>
              <a:rPr lang="nl-BE">
                <a:solidFill>
                  <a:prstClr val="white"/>
                </a:solidFill>
                <a:latin typeface="Trebuchet MS"/>
              </a:rPr>
              <a:t>2 december 2022</a:t>
            </a:r>
          </a:p>
        </p:txBody>
      </p:sp>
    </p:spTree>
    <p:extLst>
      <p:ext uri="{BB962C8B-B14F-4D97-AF65-F5344CB8AC3E}">
        <p14:creationId xmlns:p14="http://schemas.microsoft.com/office/powerpoint/2010/main" val="32144631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DE619A5-E8F0-B557-97D6-0EC05510D714}"/>
              </a:ext>
            </a:extLst>
          </p:cNvPr>
          <p:cNvSpPr>
            <a:spLocks noGrp="1"/>
          </p:cNvSpPr>
          <p:nvPr>
            <p:ph type="title"/>
          </p:nvPr>
        </p:nvSpPr>
        <p:spPr/>
        <p:txBody>
          <a:bodyPr/>
          <a:lstStyle/>
          <a:p>
            <a:r>
              <a:rPr lang="nl-BE" dirty="0"/>
              <a:t>Beleid en regelgeving</a:t>
            </a:r>
          </a:p>
        </p:txBody>
      </p:sp>
      <p:sp>
        <p:nvSpPr>
          <p:cNvPr id="5" name="Tijdelijke aanduiding voor inhoud 4">
            <a:extLst>
              <a:ext uri="{FF2B5EF4-FFF2-40B4-BE49-F238E27FC236}">
                <a16:creationId xmlns:a16="http://schemas.microsoft.com/office/drawing/2014/main" id="{19B33E82-77F7-5D85-879E-9E0CE3E41D81}"/>
              </a:ext>
            </a:extLst>
          </p:cNvPr>
          <p:cNvSpPr>
            <a:spLocks noGrp="1"/>
          </p:cNvSpPr>
          <p:nvPr>
            <p:ph idx="1"/>
          </p:nvPr>
        </p:nvSpPr>
        <p:spPr/>
        <p:txBody>
          <a:bodyPr/>
          <a:lstStyle/>
          <a:p>
            <a:pPr lvl="1"/>
            <a:r>
              <a:rPr lang="nl-BE" dirty="0"/>
              <a:t>Nieuwe kanalen creëren</a:t>
            </a:r>
          </a:p>
          <a:p>
            <a:pPr lvl="2"/>
            <a:r>
              <a:rPr lang="nl-BE" dirty="0"/>
              <a:t>VIVAS</a:t>
            </a:r>
          </a:p>
          <a:p>
            <a:pPr lvl="2"/>
            <a:r>
              <a:rPr lang="nl-BE" dirty="0"/>
              <a:t>De Experten</a:t>
            </a:r>
          </a:p>
          <a:p>
            <a:pPr lvl="2"/>
            <a:r>
              <a:rPr lang="nl-BE" dirty="0"/>
              <a:t>Netwerk tegen Armoede</a:t>
            </a:r>
          </a:p>
          <a:p>
            <a:pPr lvl="2"/>
            <a:r>
              <a:rPr lang="nl-BE" dirty="0"/>
              <a:t>…</a:t>
            </a:r>
          </a:p>
        </p:txBody>
      </p:sp>
      <p:sp>
        <p:nvSpPr>
          <p:cNvPr id="3" name="Tijdelijke aanduiding voor datum 2">
            <a:extLst>
              <a:ext uri="{FF2B5EF4-FFF2-40B4-BE49-F238E27FC236}">
                <a16:creationId xmlns:a16="http://schemas.microsoft.com/office/drawing/2014/main" id="{5F482959-18A2-F7CF-3B26-925FA93295D1}"/>
              </a:ext>
            </a:extLst>
          </p:cNvPr>
          <p:cNvSpPr>
            <a:spLocks noGrp="1"/>
          </p:cNvSpPr>
          <p:nvPr>
            <p:ph type="dt" sz="half" idx="10"/>
          </p:nvPr>
        </p:nvSpPr>
        <p:spPr/>
        <p:txBody>
          <a:bodyPr/>
          <a:lstStyle/>
          <a:p>
            <a:r>
              <a:rPr lang="nl-BE">
                <a:solidFill>
                  <a:prstClr val="white"/>
                </a:solidFill>
                <a:latin typeface="Trebuchet MS"/>
              </a:rPr>
              <a:t>2 december 2022</a:t>
            </a:r>
          </a:p>
        </p:txBody>
      </p:sp>
    </p:spTree>
    <p:extLst>
      <p:ext uri="{BB962C8B-B14F-4D97-AF65-F5344CB8AC3E}">
        <p14:creationId xmlns:p14="http://schemas.microsoft.com/office/powerpoint/2010/main" val="24832317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F622045-957F-1932-A860-28486692D9CC}"/>
              </a:ext>
            </a:extLst>
          </p:cNvPr>
          <p:cNvSpPr>
            <a:spLocks noGrp="1"/>
          </p:cNvSpPr>
          <p:nvPr>
            <p:ph type="title"/>
          </p:nvPr>
        </p:nvSpPr>
        <p:spPr/>
        <p:txBody>
          <a:bodyPr/>
          <a:lstStyle/>
          <a:p>
            <a:r>
              <a:rPr lang="nl-BE" dirty="0"/>
              <a:t>Voorbeeld: de Experten</a:t>
            </a:r>
          </a:p>
        </p:txBody>
      </p:sp>
      <p:pic>
        <p:nvPicPr>
          <p:cNvPr id="5" name="Tijdelijke aanduiding voor inhoud 4">
            <a:extLst>
              <a:ext uri="{FF2B5EF4-FFF2-40B4-BE49-F238E27FC236}">
                <a16:creationId xmlns:a16="http://schemas.microsoft.com/office/drawing/2014/main" id="{7EE393F4-0EF6-1A06-E6F7-109C36577DF9}"/>
              </a:ext>
            </a:extLst>
          </p:cNvPr>
          <p:cNvPicPr>
            <a:picLocks noGrp="1" noChangeAspect="1"/>
          </p:cNvPicPr>
          <p:nvPr>
            <p:ph idx="1"/>
          </p:nvPr>
        </p:nvPicPr>
        <p:blipFill rotWithShape="1">
          <a:blip r:embed="rId2"/>
          <a:srcRect l="6837" t="10992" r="9315" b="4062"/>
          <a:stretch/>
        </p:blipFill>
        <p:spPr>
          <a:xfrm>
            <a:off x="2243136" y="1432512"/>
            <a:ext cx="7704000" cy="4366404"/>
          </a:xfrm>
        </p:spPr>
      </p:pic>
      <p:sp>
        <p:nvSpPr>
          <p:cNvPr id="3" name="Tijdelijke aanduiding voor datum 2">
            <a:extLst>
              <a:ext uri="{FF2B5EF4-FFF2-40B4-BE49-F238E27FC236}">
                <a16:creationId xmlns:a16="http://schemas.microsoft.com/office/drawing/2014/main" id="{96F33C99-B677-2EE1-AC49-2CE8FDC532FC}"/>
              </a:ext>
            </a:extLst>
          </p:cNvPr>
          <p:cNvSpPr>
            <a:spLocks noGrp="1"/>
          </p:cNvSpPr>
          <p:nvPr>
            <p:ph type="dt" sz="half" idx="10"/>
          </p:nvPr>
        </p:nvSpPr>
        <p:spPr/>
        <p:txBody>
          <a:bodyPr/>
          <a:lstStyle/>
          <a:p>
            <a:r>
              <a:rPr lang="nl-BE">
                <a:solidFill>
                  <a:prstClr val="white"/>
                </a:solidFill>
                <a:latin typeface="Trebuchet MS"/>
              </a:rPr>
              <a:t>2 december 2022</a:t>
            </a:r>
          </a:p>
        </p:txBody>
      </p:sp>
    </p:spTree>
    <p:extLst>
      <p:ext uri="{BB962C8B-B14F-4D97-AF65-F5344CB8AC3E}">
        <p14:creationId xmlns:p14="http://schemas.microsoft.com/office/powerpoint/2010/main" val="757427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EF8EBD0-F76B-2722-BAF9-263ABEB27437}"/>
              </a:ext>
            </a:extLst>
          </p:cNvPr>
          <p:cNvSpPr>
            <a:spLocks noGrp="1"/>
          </p:cNvSpPr>
          <p:nvPr>
            <p:ph type="title"/>
          </p:nvPr>
        </p:nvSpPr>
        <p:spPr/>
        <p:txBody>
          <a:bodyPr/>
          <a:lstStyle/>
          <a:p>
            <a:r>
              <a:rPr lang="nl-BE" dirty="0"/>
              <a:t>Spanningsvelden en uitdagingen</a:t>
            </a:r>
          </a:p>
        </p:txBody>
      </p:sp>
      <p:sp>
        <p:nvSpPr>
          <p:cNvPr id="5" name="Tijdelijke aanduiding voor inhoud 4">
            <a:extLst>
              <a:ext uri="{FF2B5EF4-FFF2-40B4-BE49-F238E27FC236}">
                <a16:creationId xmlns:a16="http://schemas.microsoft.com/office/drawing/2014/main" id="{4923594A-EBFA-9B8C-93A0-A4C05690D54C}"/>
              </a:ext>
            </a:extLst>
          </p:cNvPr>
          <p:cNvSpPr>
            <a:spLocks noGrp="1"/>
          </p:cNvSpPr>
          <p:nvPr>
            <p:ph idx="1"/>
          </p:nvPr>
        </p:nvSpPr>
        <p:spPr/>
        <p:txBody>
          <a:bodyPr/>
          <a:lstStyle/>
          <a:p>
            <a:pPr lvl="1"/>
            <a:r>
              <a:rPr lang="nl-BE" dirty="0"/>
              <a:t>Antinomie: consensus vs. </a:t>
            </a:r>
            <a:r>
              <a:rPr lang="nl-BE" dirty="0" err="1"/>
              <a:t>dissensus</a:t>
            </a:r>
            <a:endParaRPr lang="nl-BE" dirty="0"/>
          </a:p>
          <a:p>
            <a:pPr lvl="1"/>
            <a:r>
              <a:rPr lang="nl-BE" dirty="0"/>
              <a:t>Uitdagingen:</a:t>
            </a:r>
          </a:p>
          <a:p>
            <a:pPr lvl="2"/>
            <a:r>
              <a:rPr lang="nl-BE" dirty="0"/>
              <a:t>Participatie van kwetsbare groepen is niet evident</a:t>
            </a:r>
          </a:p>
          <a:p>
            <a:pPr lvl="3"/>
            <a:r>
              <a:rPr lang="nl-BE" dirty="0"/>
              <a:t>Lang en moeilijk proces</a:t>
            </a:r>
          </a:p>
          <a:p>
            <a:pPr lvl="3"/>
            <a:r>
              <a:rPr lang="nl-BE" dirty="0"/>
              <a:t>Representativiteit</a:t>
            </a:r>
          </a:p>
          <a:p>
            <a:endParaRPr lang="nl-BE" dirty="0"/>
          </a:p>
        </p:txBody>
      </p:sp>
      <p:sp>
        <p:nvSpPr>
          <p:cNvPr id="3" name="Tijdelijke aanduiding voor datum 2">
            <a:extLst>
              <a:ext uri="{FF2B5EF4-FFF2-40B4-BE49-F238E27FC236}">
                <a16:creationId xmlns:a16="http://schemas.microsoft.com/office/drawing/2014/main" id="{446B5871-5D27-F793-AD08-1D0B032FB375}"/>
              </a:ext>
            </a:extLst>
          </p:cNvPr>
          <p:cNvSpPr>
            <a:spLocks noGrp="1"/>
          </p:cNvSpPr>
          <p:nvPr>
            <p:ph type="dt" sz="half" idx="10"/>
          </p:nvPr>
        </p:nvSpPr>
        <p:spPr/>
        <p:txBody>
          <a:bodyPr/>
          <a:lstStyle/>
          <a:p>
            <a:r>
              <a:rPr lang="nl-BE">
                <a:solidFill>
                  <a:prstClr val="white"/>
                </a:solidFill>
                <a:latin typeface="Trebuchet MS"/>
              </a:rPr>
              <a:t>2 december 2022</a:t>
            </a:r>
          </a:p>
        </p:txBody>
      </p:sp>
    </p:spTree>
    <p:extLst>
      <p:ext uri="{BB962C8B-B14F-4D97-AF65-F5344CB8AC3E}">
        <p14:creationId xmlns:p14="http://schemas.microsoft.com/office/powerpoint/2010/main" val="8537325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13E2D8B-07D6-41A9-8CE9-4EFB5720359A}"/>
              </a:ext>
            </a:extLst>
          </p:cNvPr>
          <p:cNvSpPr>
            <a:spLocks noGrp="1"/>
          </p:cNvSpPr>
          <p:nvPr>
            <p:ph type="title"/>
          </p:nvPr>
        </p:nvSpPr>
        <p:spPr/>
        <p:txBody>
          <a:bodyPr/>
          <a:lstStyle/>
          <a:p>
            <a:r>
              <a:rPr lang="nl-BE" dirty="0"/>
              <a:t>Publieke opinie: voorbeeld ‘De Woonzaak’</a:t>
            </a:r>
          </a:p>
        </p:txBody>
      </p:sp>
      <p:sp>
        <p:nvSpPr>
          <p:cNvPr id="13" name="Tijdelijke aanduiding voor inhoud 12">
            <a:extLst>
              <a:ext uri="{FF2B5EF4-FFF2-40B4-BE49-F238E27FC236}">
                <a16:creationId xmlns:a16="http://schemas.microsoft.com/office/drawing/2014/main" id="{2EB95E41-070E-4B66-AE95-4E25AF7DB8E2}"/>
              </a:ext>
            </a:extLst>
          </p:cNvPr>
          <p:cNvSpPr>
            <a:spLocks noGrp="1"/>
          </p:cNvSpPr>
          <p:nvPr>
            <p:ph idx="1"/>
          </p:nvPr>
        </p:nvSpPr>
        <p:spPr/>
        <p:txBody>
          <a:bodyPr/>
          <a:lstStyle/>
          <a:p>
            <a:pPr lvl="1"/>
            <a:r>
              <a:rPr lang="nl-BE" dirty="0"/>
              <a:t>Juridisch luik</a:t>
            </a:r>
          </a:p>
          <a:p>
            <a:pPr lvl="2"/>
            <a:r>
              <a:rPr lang="nl-BE" dirty="0"/>
              <a:t>Collectieve klachtenprocedure bij Europees Comité voor Sociale Rechten (ECSR)</a:t>
            </a:r>
          </a:p>
          <a:p>
            <a:pPr lvl="2"/>
            <a:r>
              <a:rPr lang="nl-BE" dirty="0"/>
              <a:t>Handhaving (Herzien) Europees Handvest</a:t>
            </a:r>
          </a:p>
          <a:p>
            <a:pPr lvl="2"/>
            <a:r>
              <a:rPr lang="nl-BE" dirty="0"/>
              <a:t>In december 2021 werd collectieve klacht ingediend</a:t>
            </a:r>
          </a:p>
          <a:p>
            <a:pPr lvl="3"/>
            <a:r>
              <a:rPr lang="nl-BE" dirty="0"/>
              <a:t>Bespreking in het Vlaams Parlement</a:t>
            </a:r>
          </a:p>
          <a:p>
            <a:pPr lvl="2"/>
            <a:r>
              <a:rPr lang="nl-BE" dirty="0"/>
              <a:t>Focus op het gehele Vlaamse woonbeleid</a:t>
            </a:r>
          </a:p>
          <a:p>
            <a:pPr lvl="2"/>
            <a:r>
              <a:rPr lang="nl-BE" dirty="0"/>
              <a:t>Ondersteund door FEANTSA</a:t>
            </a:r>
          </a:p>
          <a:p>
            <a:endParaRPr lang="nl-BE" dirty="0"/>
          </a:p>
        </p:txBody>
      </p:sp>
      <p:sp>
        <p:nvSpPr>
          <p:cNvPr id="3" name="Tijdelijke aanduiding voor datum 2">
            <a:extLst>
              <a:ext uri="{FF2B5EF4-FFF2-40B4-BE49-F238E27FC236}">
                <a16:creationId xmlns:a16="http://schemas.microsoft.com/office/drawing/2014/main" id="{09F5B0D1-1E2F-4829-A3F0-1F5846C587B3}"/>
              </a:ext>
            </a:extLst>
          </p:cNvPr>
          <p:cNvSpPr>
            <a:spLocks noGrp="1"/>
          </p:cNvSpPr>
          <p:nvPr>
            <p:ph type="dt" sz="half" idx="10"/>
          </p:nvPr>
        </p:nvSpPr>
        <p:spPr/>
        <p:txBody>
          <a:bodyPr/>
          <a:lstStyle/>
          <a:p>
            <a:r>
              <a:rPr lang="nl-BE">
                <a:solidFill>
                  <a:prstClr val="white"/>
                </a:solidFill>
                <a:latin typeface="Trebuchet MS"/>
              </a:rPr>
              <a:t>2 december 2022</a:t>
            </a:r>
          </a:p>
        </p:txBody>
      </p:sp>
      <p:pic>
        <p:nvPicPr>
          <p:cNvPr id="15" name="Afbeelding 14">
            <a:extLst>
              <a:ext uri="{FF2B5EF4-FFF2-40B4-BE49-F238E27FC236}">
                <a16:creationId xmlns:a16="http://schemas.microsoft.com/office/drawing/2014/main" id="{EF7ED3C9-972B-42A9-90A9-F69F254D2CC2}"/>
              </a:ext>
            </a:extLst>
          </p:cNvPr>
          <p:cNvPicPr>
            <a:picLocks noChangeAspect="1"/>
          </p:cNvPicPr>
          <p:nvPr/>
        </p:nvPicPr>
        <p:blipFill rotWithShape="1">
          <a:blip r:embed="rId2"/>
          <a:srcRect l="11238" t="16990" r="70485" b="65922"/>
          <a:stretch/>
        </p:blipFill>
        <p:spPr>
          <a:xfrm>
            <a:off x="5434603" y="4871994"/>
            <a:ext cx="2057297" cy="1081937"/>
          </a:xfrm>
          <a:prstGeom prst="rect">
            <a:avLst/>
          </a:prstGeom>
        </p:spPr>
      </p:pic>
      <p:pic>
        <p:nvPicPr>
          <p:cNvPr id="17" name="Afbeelding 16">
            <a:extLst>
              <a:ext uri="{FF2B5EF4-FFF2-40B4-BE49-F238E27FC236}">
                <a16:creationId xmlns:a16="http://schemas.microsoft.com/office/drawing/2014/main" id="{F937E671-9D71-4F2F-B01E-04988E02E709}"/>
              </a:ext>
            </a:extLst>
          </p:cNvPr>
          <p:cNvPicPr>
            <a:picLocks noChangeAspect="1"/>
          </p:cNvPicPr>
          <p:nvPr/>
        </p:nvPicPr>
        <p:blipFill rotWithShape="1">
          <a:blip r:embed="rId3"/>
          <a:srcRect l="35340" t="14644" r="36602" b="11553"/>
          <a:stretch/>
        </p:blipFill>
        <p:spPr>
          <a:xfrm>
            <a:off x="7921535" y="3800033"/>
            <a:ext cx="1617624" cy="2393401"/>
          </a:xfrm>
          <a:prstGeom prst="rect">
            <a:avLst/>
          </a:prstGeom>
        </p:spPr>
      </p:pic>
    </p:spTree>
    <p:extLst>
      <p:ext uri="{BB962C8B-B14F-4D97-AF65-F5344CB8AC3E}">
        <p14:creationId xmlns:p14="http://schemas.microsoft.com/office/powerpoint/2010/main" val="33623700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47B851A-570B-4BCB-B98F-FC913CEAFBDC}"/>
              </a:ext>
            </a:extLst>
          </p:cNvPr>
          <p:cNvSpPr>
            <a:spLocks noGrp="1"/>
          </p:cNvSpPr>
          <p:nvPr>
            <p:ph type="title"/>
          </p:nvPr>
        </p:nvSpPr>
        <p:spPr/>
        <p:txBody>
          <a:bodyPr/>
          <a:lstStyle/>
          <a:p>
            <a:r>
              <a:rPr lang="nl-BE" dirty="0"/>
              <a:t>Publieke opinie: voorbeeld ‘De Woonzaak’</a:t>
            </a:r>
          </a:p>
        </p:txBody>
      </p:sp>
      <p:sp>
        <p:nvSpPr>
          <p:cNvPr id="5" name="Tijdelijke aanduiding voor inhoud 4">
            <a:extLst>
              <a:ext uri="{FF2B5EF4-FFF2-40B4-BE49-F238E27FC236}">
                <a16:creationId xmlns:a16="http://schemas.microsoft.com/office/drawing/2014/main" id="{700D8A44-16F7-4BA8-BA47-545A05F95BA5}"/>
              </a:ext>
            </a:extLst>
          </p:cNvPr>
          <p:cNvSpPr>
            <a:spLocks noGrp="1"/>
          </p:cNvSpPr>
          <p:nvPr>
            <p:ph idx="1"/>
          </p:nvPr>
        </p:nvSpPr>
        <p:spPr>
          <a:xfrm>
            <a:off x="2604000" y="1610428"/>
            <a:ext cx="6984000" cy="4104000"/>
          </a:xfrm>
        </p:spPr>
        <p:txBody>
          <a:bodyPr/>
          <a:lstStyle/>
          <a:p>
            <a:pPr lvl="1"/>
            <a:r>
              <a:rPr lang="nl-BE" dirty="0"/>
              <a:t>Bewegingsluik</a:t>
            </a:r>
          </a:p>
          <a:p>
            <a:pPr lvl="2"/>
            <a:r>
              <a:rPr lang="nl-BE" dirty="0"/>
              <a:t>De Woonzaak wordt onderschreven door meer dan 40 organisaties, en enkele lokale besturen</a:t>
            </a:r>
          </a:p>
          <a:p>
            <a:pPr lvl="2"/>
            <a:r>
              <a:rPr lang="nl-BE" dirty="0"/>
              <a:t>Campagnemomenten</a:t>
            </a:r>
          </a:p>
          <a:p>
            <a:pPr lvl="3"/>
            <a:r>
              <a:rPr lang="nl-BE" dirty="0"/>
              <a:t>Voorjaar 2021: de ‘</a:t>
            </a:r>
            <a:r>
              <a:rPr lang="nl-BE" dirty="0" err="1"/>
              <a:t>woonchallenge</a:t>
            </a:r>
            <a:r>
              <a:rPr lang="nl-BE" dirty="0"/>
              <a:t>’</a:t>
            </a:r>
          </a:p>
          <a:p>
            <a:pPr lvl="3"/>
            <a:r>
              <a:rPr lang="nl-BE" dirty="0"/>
              <a:t>Najaar 2021: toer van de wooncaravan</a:t>
            </a:r>
          </a:p>
          <a:p>
            <a:pPr lvl="2"/>
            <a:r>
              <a:rPr lang="nl-BE" dirty="0"/>
              <a:t>We richten ons op de volgende Vlaamse verkiezingen</a:t>
            </a:r>
          </a:p>
          <a:p>
            <a:pPr lvl="2"/>
            <a:endParaRPr lang="nl-BE" dirty="0"/>
          </a:p>
          <a:p>
            <a:pPr marL="36000" lvl="2" indent="0">
              <a:buNone/>
            </a:pPr>
            <a:r>
              <a:rPr lang="nl-BE" dirty="0"/>
              <a:t>Meer info: woonzaak.be</a:t>
            </a:r>
          </a:p>
          <a:p>
            <a:pPr marL="36000" lvl="2" indent="0">
              <a:buNone/>
            </a:pPr>
            <a:endParaRPr lang="nl-BE" dirty="0"/>
          </a:p>
        </p:txBody>
      </p:sp>
      <p:sp>
        <p:nvSpPr>
          <p:cNvPr id="3" name="Tijdelijke aanduiding voor datum 2">
            <a:extLst>
              <a:ext uri="{FF2B5EF4-FFF2-40B4-BE49-F238E27FC236}">
                <a16:creationId xmlns:a16="http://schemas.microsoft.com/office/drawing/2014/main" id="{861A8C2B-34BE-4D34-98A8-E363F34FA516}"/>
              </a:ext>
            </a:extLst>
          </p:cNvPr>
          <p:cNvSpPr>
            <a:spLocks noGrp="1"/>
          </p:cNvSpPr>
          <p:nvPr>
            <p:ph type="dt" sz="half" idx="10"/>
          </p:nvPr>
        </p:nvSpPr>
        <p:spPr/>
        <p:txBody>
          <a:bodyPr/>
          <a:lstStyle/>
          <a:p>
            <a:r>
              <a:rPr lang="nl-BE">
                <a:solidFill>
                  <a:prstClr val="white"/>
                </a:solidFill>
                <a:latin typeface="Trebuchet MS"/>
              </a:rPr>
              <a:t>2 december 2022</a:t>
            </a:r>
          </a:p>
        </p:txBody>
      </p:sp>
    </p:spTree>
    <p:extLst>
      <p:ext uri="{BB962C8B-B14F-4D97-AF65-F5344CB8AC3E}">
        <p14:creationId xmlns:p14="http://schemas.microsoft.com/office/powerpoint/2010/main" val="1034045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D22FE80-6E79-C1CD-EA9E-752658DAF292}"/>
              </a:ext>
            </a:extLst>
          </p:cNvPr>
          <p:cNvSpPr txBox="1"/>
          <p:nvPr/>
        </p:nvSpPr>
        <p:spPr>
          <a:xfrm>
            <a:off x="8524567" y="5845932"/>
            <a:ext cx="1838633" cy="400110"/>
          </a:xfrm>
          <a:prstGeom prst="rect">
            <a:avLst/>
          </a:prstGeom>
          <a:noFill/>
        </p:spPr>
        <p:txBody>
          <a:bodyPr wrap="square" rtlCol="0">
            <a:spAutoFit/>
          </a:bodyPr>
          <a:lstStyle/>
          <a:p>
            <a:r>
              <a:rPr lang="nl-NL" sz="2000" b="1" dirty="0">
                <a:solidFill>
                  <a:schemeClr val="bg1"/>
                </a:solidFill>
                <a:highlight>
                  <a:srgbClr val="00FF00"/>
                </a:highlight>
                <a:latin typeface="Calibri" panose="020F0502020204030204" pitchFamily="34" charset="0"/>
                <a:cs typeface="Calibri" panose="020F0502020204030204" pitchFamily="34" charset="0"/>
              </a:rPr>
              <a:t>CANO BOUWT!</a:t>
            </a:r>
            <a:endParaRPr lang="nl-BE" sz="2000" b="1" dirty="0">
              <a:solidFill>
                <a:schemeClr val="bg1"/>
              </a:solidFill>
              <a:highlight>
                <a:srgbClr val="00FF00"/>
              </a:highlight>
              <a:latin typeface="Calibri" panose="020F0502020204030204" pitchFamily="34" charset="0"/>
              <a:cs typeface="Calibri" panose="020F0502020204030204" pitchFamily="34" charset="0"/>
            </a:endParaRPr>
          </a:p>
        </p:txBody>
      </p:sp>
      <p:pic>
        <p:nvPicPr>
          <p:cNvPr id="3" name="Afbeelding 2" descr="De zes onmisbare bouwstenen van uw omnichannel-strategie">
            <a:extLst>
              <a:ext uri="{FF2B5EF4-FFF2-40B4-BE49-F238E27FC236}">
                <a16:creationId xmlns:a16="http://schemas.microsoft.com/office/drawing/2014/main" id="{26D01781-E431-D22B-7158-1AECE774F51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3200" y="5740120"/>
            <a:ext cx="1382600" cy="611733"/>
          </a:xfrm>
          <a:prstGeom prst="rect">
            <a:avLst/>
          </a:prstGeom>
          <a:noFill/>
          <a:ln>
            <a:noFill/>
          </a:ln>
        </p:spPr>
      </p:pic>
      <p:pic>
        <p:nvPicPr>
          <p:cNvPr id="4" name="Picture 181447067">
            <a:extLst>
              <a:ext uri="{FF2B5EF4-FFF2-40B4-BE49-F238E27FC236}">
                <a16:creationId xmlns:a16="http://schemas.microsoft.com/office/drawing/2014/main" id="{DBB827DE-C98A-2528-D4D0-0CA20BB9AB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99" y="5265139"/>
            <a:ext cx="2076474" cy="1161585"/>
          </a:xfrm>
          <a:prstGeom prst="rect">
            <a:avLst/>
          </a:prstGeom>
        </p:spPr>
      </p:pic>
      <p:pic>
        <p:nvPicPr>
          <p:cNvPr id="6" name="Afbeelding 5">
            <a:extLst>
              <a:ext uri="{FF2B5EF4-FFF2-40B4-BE49-F238E27FC236}">
                <a16:creationId xmlns:a16="http://schemas.microsoft.com/office/drawing/2014/main" id="{AEFC6A1E-078C-F733-3E9D-D0FF85D57A20}"/>
              </a:ext>
            </a:extLst>
          </p:cNvPr>
          <p:cNvPicPr>
            <a:picLocks noChangeAspect="1"/>
          </p:cNvPicPr>
          <p:nvPr/>
        </p:nvPicPr>
        <p:blipFill>
          <a:blip r:embed="rId4"/>
          <a:stretch>
            <a:fillRect/>
          </a:stretch>
        </p:blipFill>
        <p:spPr>
          <a:xfrm>
            <a:off x="187082" y="1317933"/>
            <a:ext cx="11817835" cy="4728053"/>
          </a:xfrm>
          <a:prstGeom prst="rect">
            <a:avLst/>
          </a:prstGeom>
        </p:spPr>
      </p:pic>
      <p:pic>
        <p:nvPicPr>
          <p:cNvPr id="5" name="Afbeelding 4">
            <a:extLst>
              <a:ext uri="{FF2B5EF4-FFF2-40B4-BE49-F238E27FC236}">
                <a16:creationId xmlns:a16="http://schemas.microsoft.com/office/drawing/2014/main" id="{D53EFCD8-7B22-33E8-7444-B046BF02D0CF}"/>
              </a:ext>
            </a:extLst>
          </p:cNvPr>
          <p:cNvPicPr>
            <a:picLocks noChangeAspect="1"/>
          </p:cNvPicPr>
          <p:nvPr/>
        </p:nvPicPr>
        <p:blipFill>
          <a:blip r:embed="rId5"/>
          <a:stretch>
            <a:fillRect/>
          </a:stretch>
        </p:blipFill>
        <p:spPr>
          <a:xfrm>
            <a:off x="8476844" y="635570"/>
            <a:ext cx="3006725" cy="603250"/>
          </a:xfrm>
          <a:prstGeom prst="rect">
            <a:avLst/>
          </a:prstGeom>
        </p:spPr>
      </p:pic>
    </p:spTree>
    <p:extLst>
      <p:ext uri="{BB962C8B-B14F-4D97-AF65-F5344CB8AC3E}">
        <p14:creationId xmlns:p14="http://schemas.microsoft.com/office/powerpoint/2010/main" val="1155776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056685F-373D-B4D9-3D8F-85538A8F345F}"/>
              </a:ext>
            </a:extLst>
          </p:cNvPr>
          <p:cNvSpPr>
            <a:spLocks noGrp="1"/>
          </p:cNvSpPr>
          <p:nvPr>
            <p:ph type="title"/>
          </p:nvPr>
        </p:nvSpPr>
        <p:spPr/>
        <p:txBody>
          <a:bodyPr/>
          <a:lstStyle/>
          <a:p>
            <a:r>
              <a:rPr lang="nl-BE" dirty="0"/>
              <a:t>Spanningsvelden en uitdagingen</a:t>
            </a:r>
          </a:p>
        </p:txBody>
      </p:sp>
      <p:sp>
        <p:nvSpPr>
          <p:cNvPr id="5" name="Tijdelijke aanduiding voor inhoud 4">
            <a:extLst>
              <a:ext uri="{FF2B5EF4-FFF2-40B4-BE49-F238E27FC236}">
                <a16:creationId xmlns:a16="http://schemas.microsoft.com/office/drawing/2014/main" id="{A5BAEDF9-8D4C-275E-5D96-D21622DA4238}"/>
              </a:ext>
            </a:extLst>
          </p:cNvPr>
          <p:cNvSpPr>
            <a:spLocks noGrp="1"/>
          </p:cNvSpPr>
          <p:nvPr>
            <p:ph idx="1"/>
          </p:nvPr>
        </p:nvSpPr>
        <p:spPr/>
        <p:txBody>
          <a:bodyPr/>
          <a:lstStyle/>
          <a:p>
            <a:pPr lvl="1"/>
            <a:r>
              <a:rPr lang="nl-BE" dirty="0"/>
              <a:t>Antinomie: complexiteit vs. eenvoud</a:t>
            </a:r>
          </a:p>
          <a:p>
            <a:pPr lvl="1"/>
            <a:r>
              <a:rPr lang="nl-BE" dirty="0"/>
              <a:t>Uitdagingen:</a:t>
            </a:r>
          </a:p>
          <a:p>
            <a:pPr lvl="2"/>
            <a:r>
              <a:rPr lang="nl-BE" dirty="0"/>
              <a:t>Vluchtigheid en ongrijpbaarheid media</a:t>
            </a:r>
          </a:p>
          <a:p>
            <a:pPr lvl="2"/>
            <a:r>
              <a:rPr lang="nl-BE" dirty="0"/>
              <a:t>Grote ‘concurrentie’ van andere organisaties</a:t>
            </a:r>
          </a:p>
          <a:p>
            <a:pPr lvl="2"/>
            <a:r>
              <a:rPr lang="nl-BE" dirty="0"/>
              <a:t>Preken voor het eigen koor</a:t>
            </a:r>
          </a:p>
          <a:p>
            <a:pPr lvl="2"/>
            <a:r>
              <a:rPr lang="nl-BE" dirty="0"/>
              <a:t>Budget</a:t>
            </a:r>
          </a:p>
        </p:txBody>
      </p:sp>
      <p:sp>
        <p:nvSpPr>
          <p:cNvPr id="3" name="Tijdelijke aanduiding voor datum 2">
            <a:extLst>
              <a:ext uri="{FF2B5EF4-FFF2-40B4-BE49-F238E27FC236}">
                <a16:creationId xmlns:a16="http://schemas.microsoft.com/office/drawing/2014/main" id="{F2499AA7-AE6F-5D36-BC14-EDAD8DB8BAED}"/>
              </a:ext>
            </a:extLst>
          </p:cNvPr>
          <p:cNvSpPr>
            <a:spLocks noGrp="1"/>
          </p:cNvSpPr>
          <p:nvPr>
            <p:ph type="dt" sz="half" idx="10"/>
          </p:nvPr>
        </p:nvSpPr>
        <p:spPr/>
        <p:txBody>
          <a:bodyPr/>
          <a:lstStyle/>
          <a:p>
            <a:r>
              <a:rPr lang="nl-BE">
                <a:solidFill>
                  <a:prstClr val="white"/>
                </a:solidFill>
                <a:latin typeface="Trebuchet MS"/>
              </a:rPr>
              <a:t>2 december 2022</a:t>
            </a:r>
          </a:p>
        </p:txBody>
      </p:sp>
    </p:spTree>
    <p:extLst>
      <p:ext uri="{BB962C8B-B14F-4D97-AF65-F5344CB8AC3E}">
        <p14:creationId xmlns:p14="http://schemas.microsoft.com/office/powerpoint/2010/main" val="8541718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a:t>Bedankt voor jullie aandacht!</a:t>
            </a:r>
          </a:p>
        </p:txBody>
      </p:sp>
      <p:sp>
        <p:nvSpPr>
          <p:cNvPr id="3" name="Ondertitel 2"/>
          <p:cNvSpPr>
            <a:spLocks noGrp="1"/>
          </p:cNvSpPr>
          <p:nvPr>
            <p:ph type="subTitle" idx="1"/>
          </p:nvPr>
        </p:nvSpPr>
        <p:spPr/>
        <p:txBody>
          <a:bodyPr/>
          <a:lstStyle/>
          <a:p>
            <a:r>
              <a:rPr lang="nl-BE" dirty="0">
                <a:hlinkClick r:id="rId3"/>
              </a:rPr>
              <a:t>Klaas.poppe@samvzw.be</a:t>
            </a:r>
            <a:endParaRPr lang="nl-BE" dirty="0"/>
          </a:p>
          <a:p>
            <a:endParaRPr lang="nl-BE" dirty="0"/>
          </a:p>
        </p:txBody>
      </p:sp>
    </p:spTree>
    <p:extLst>
      <p:ext uri="{BB962C8B-B14F-4D97-AF65-F5344CB8AC3E}">
        <p14:creationId xmlns:p14="http://schemas.microsoft.com/office/powerpoint/2010/main" val="15400889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6A36A"/>
        </a:solidFill>
        <a:effectLst/>
      </p:bgPr>
    </p:bg>
    <p:spTree>
      <p:nvGrpSpPr>
        <p:cNvPr id="1" name=""/>
        <p:cNvGrpSpPr/>
        <p:nvPr/>
      </p:nvGrpSpPr>
      <p:grpSpPr>
        <a:xfrm>
          <a:off x="0" y="0"/>
          <a:ext cx="0" cy="0"/>
          <a:chOff x="0" y="0"/>
          <a:chExt cx="0" cy="0"/>
        </a:xfrm>
      </p:grpSpPr>
      <p:sp useBgFill="1">
        <p:nvSpPr>
          <p:cNvPr id="108" name="Rectangle 8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6" name="Afbeelding 5" descr="De zes onmisbare bouwstenen van uw omnichannel-strategie">
            <a:extLst>
              <a:ext uri="{FF2B5EF4-FFF2-40B4-BE49-F238E27FC236}">
                <a16:creationId xmlns:a16="http://schemas.microsoft.com/office/drawing/2014/main" id="{FA08BAD7-8D92-B1B1-338B-64008035F0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39" r="7691" b="-1"/>
          <a:stretch/>
        </p:blipFill>
        <p:spPr bwMode="auto">
          <a:xfrm>
            <a:off x="1091431" y="1258477"/>
            <a:ext cx="4819478" cy="3936606"/>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p:spPr>
      </p:pic>
      <p:sp>
        <p:nvSpPr>
          <p:cNvPr id="109"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3815" y="4326382"/>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CD8A6B"/>
          </a:solidFill>
          <a:ln w="38100" cap="rnd">
            <a:solidFill>
              <a:srgbClr val="CD8A6B"/>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7" name="Tekstvak 6">
            <a:extLst>
              <a:ext uri="{FF2B5EF4-FFF2-40B4-BE49-F238E27FC236}">
                <a16:creationId xmlns:a16="http://schemas.microsoft.com/office/drawing/2014/main" id="{6F480635-51D1-0094-DED2-C119C8E65107}"/>
              </a:ext>
            </a:extLst>
          </p:cNvPr>
          <p:cNvSpPr txBox="1"/>
          <p:nvPr/>
        </p:nvSpPr>
        <p:spPr>
          <a:xfrm>
            <a:off x="6564796" y="1346752"/>
            <a:ext cx="501760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Instructie namiddaggedeelte en middagpauze</a:t>
            </a:r>
            <a:endParaRPr kumimoji="0" lang="nl-BE" sz="4800" b="1" i="0" u="none" strike="noStrike" kern="1200" spc="0" normalizeH="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2" name="Picture 181447067">
            <a:extLst>
              <a:ext uri="{FF2B5EF4-FFF2-40B4-BE49-F238E27FC236}">
                <a16:creationId xmlns:a16="http://schemas.microsoft.com/office/drawing/2014/main" id="{4B1525C4-4443-5398-383D-8EC0AAFF71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5359" y="4741183"/>
            <a:ext cx="2076474" cy="1161585"/>
          </a:xfrm>
          <a:prstGeom prst="rect">
            <a:avLst/>
          </a:prstGeom>
        </p:spPr>
      </p:pic>
      <p:sp>
        <p:nvSpPr>
          <p:cNvPr id="44" name="Tekstvak 43">
            <a:extLst>
              <a:ext uri="{FF2B5EF4-FFF2-40B4-BE49-F238E27FC236}">
                <a16:creationId xmlns:a16="http://schemas.microsoft.com/office/drawing/2014/main" id="{EFF58029-3A67-3FC2-28BC-4D1B32F7DC05}"/>
              </a:ext>
            </a:extLst>
          </p:cNvPr>
          <p:cNvSpPr txBox="1"/>
          <p:nvPr/>
        </p:nvSpPr>
        <p:spPr>
          <a:xfrm>
            <a:off x="6870647" y="4964251"/>
            <a:ext cx="41197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white"/>
                </a:solidFill>
                <a:effectLst/>
                <a:highlight>
                  <a:srgbClr val="00FF00"/>
                </a:highlight>
                <a:uLnTx/>
                <a:uFillTx/>
                <a:latin typeface="Calibri" panose="020F0502020204030204" pitchFamily="34" charset="0"/>
                <a:ea typeface="+mn-ea"/>
                <a:cs typeface="Calibri" panose="020F0502020204030204" pitchFamily="34" charset="0"/>
              </a:rPr>
              <a:t>STUDIEDAG </a:t>
            </a:r>
          </a:p>
        </p:txBody>
      </p:sp>
      <p:sp>
        <p:nvSpPr>
          <p:cNvPr id="49" name="Tekstvak 48">
            <a:extLst>
              <a:ext uri="{FF2B5EF4-FFF2-40B4-BE49-F238E27FC236}">
                <a16:creationId xmlns:a16="http://schemas.microsoft.com/office/drawing/2014/main" id="{BB52DCE1-7215-FD3A-6658-C45A5F436A84}"/>
              </a:ext>
            </a:extLst>
          </p:cNvPr>
          <p:cNvSpPr txBox="1"/>
          <p:nvPr/>
        </p:nvSpPr>
        <p:spPr>
          <a:xfrm>
            <a:off x="6862916" y="5441103"/>
            <a:ext cx="31450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white"/>
                </a:solidFill>
                <a:effectLst/>
                <a:highlight>
                  <a:srgbClr val="00FF00"/>
                </a:highlight>
                <a:uLnTx/>
                <a:uFillTx/>
                <a:latin typeface="Calibri" panose="020F0502020204030204" pitchFamily="34" charset="0"/>
                <a:ea typeface="+mn-ea"/>
                <a:cs typeface="Calibri" panose="020F0502020204030204" pitchFamily="34" charset="0"/>
              </a:rPr>
              <a:t>2 december 2022</a:t>
            </a:r>
            <a:endParaRPr kumimoji="0" lang="nl-BE" sz="2400" b="1" i="0" u="none" strike="noStrike" kern="1200" cap="none" spc="0" normalizeH="0" baseline="0" noProof="0" dirty="0">
              <a:ln>
                <a:noFill/>
              </a:ln>
              <a:solidFill>
                <a:prstClr val="white"/>
              </a:solidFill>
              <a:effectLst/>
              <a:highlight>
                <a:srgbClr val="00FF00"/>
              </a:highlight>
              <a:uLnTx/>
              <a:uFillTx/>
              <a:latin typeface="Calibri" panose="020F0502020204030204" pitchFamily="34" charset="0"/>
              <a:ea typeface="+mn-ea"/>
              <a:cs typeface="Calibri" panose="020F0502020204030204" pitchFamily="34" charset="0"/>
            </a:endParaRPr>
          </a:p>
        </p:txBody>
      </p:sp>
      <p:sp>
        <p:nvSpPr>
          <p:cNvPr id="51" name="AutoShape 2" descr="Home">
            <a:extLst>
              <a:ext uri="{FF2B5EF4-FFF2-40B4-BE49-F238E27FC236}">
                <a16:creationId xmlns:a16="http://schemas.microsoft.com/office/drawing/2014/main" id="{F5A53B4C-DC93-0C14-B380-910E7DAFC03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The Hand Bold"/>
              <a:ea typeface="+mn-ea"/>
              <a:cs typeface="+mn-cs"/>
            </a:endParaRPr>
          </a:p>
        </p:txBody>
      </p:sp>
      <p:pic>
        <p:nvPicPr>
          <p:cNvPr id="56" name="Graphic 55">
            <a:extLst>
              <a:ext uri="{FF2B5EF4-FFF2-40B4-BE49-F238E27FC236}">
                <a16:creationId xmlns:a16="http://schemas.microsoft.com/office/drawing/2014/main" id="{2169292D-3114-A872-E5C2-841FCD49B6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7879" y="5908844"/>
            <a:ext cx="1686582" cy="359180"/>
          </a:xfrm>
          <a:prstGeom prst="rect">
            <a:avLst/>
          </a:prstGeom>
        </p:spPr>
      </p:pic>
      <p:pic>
        <p:nvPicPr>
          <p:cNvPr id="61" name="Afbeelding 60" descr="Afbeelding met tekst&#10;&#10;Automatisch gegenereerde beschrijving">
            <a:extLst>
              <a:ext uri="{FF2B5EF4-FFF2-40B4-BE49-F238E27FC236}">
                <a16:creationId xmlns:a16="http://schemas.microsoft.com/office/drawing/2014/main" id="{FF87346A-ED08-0054-5D16-A4F75EA915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134" y="5677582"/>
            <a:ext cx="1948883" cy="821704"/>
          </a:xfrm>
          <a:prstGeom prst="rect">
            <a:avLst/>
          </a:prstGeom>
        </p:spPr>
      </p:pic>
    </p:spTree>
    <p:extLst>
      <p:ext uri="{BB962C8B-B14F-4D97-AF65-F5344CB8AC3E}">
        <p14:creationId xmlns:p14="http://schemas.microsoft.com/office/powerpoint/2010/main" val="33413495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illustratie&#10;&#10;Automatisch gegenereerde beschrijving">
            <a:extLst>
              <a:ext uri="{FF2B5EF4-FFF2-40B4-BE49-F238E27FC236}">
                <a16:creationId xmlns:a16="http://schemas.microsoft.com/office/drawing/2014/main" id="{E870D2FE-BE74-A19C-CD04-BFDB2E0D3A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762" y="2695575"/>
            <a:ext cx="3800475" cy="1466850"/>
          </a:xfrm>
          <a:prstGeom prst="rect">
            <a:avLst/>
          </a:prstGeom>
        </p:spPr>
      </p:pic>
    </p:spTree>
    <p:extLst>
      <p:ext uri="{BB962C8B-B14F-4D97-AF65-F5344CB8AC3E}">
        <p14:creationId xmlns:p14="http://schemas.microsoft.com/office/powerpoint/2010/main" val="6947837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D22FE80-6E79-C1CD-EA9E-752658DAF292}"/>
              </a:ext>
            </a:extLst>
          </p:cNvPr>
          <p:cNvSpPr txBox="1"/>
          <p:nvPr/>
        </p:nvSpPr>
        <p:spPr>
          <a:xfrm>
            <a:off x="8524567" y="5845932"/>
            <a:ext cx="18386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prstClr val="white"/>
                </a:solidFill>
                <a:effectLst/>
                <a:highlight>
                  <a:srgbClr val="00FF00"/>
                </a:highlight>
                <a:uLnTx/>
                <a:uFillTx/>
                <a:latin typeface="Calibri" panose="020F0502020204030204" pitchFamily="34" charset="0"/>
                <a:ea typeface="+mn-ea"/>
                <a:cs typeface="Calibri" panose="020F0502020204030204" pitchFamily="34" charset="0"/>
              </a:rPr>
              <a:t>CANO BOUWT!</a:t>
            </a:r>
            <a:endParaRPr kumimoji="0" lang="nl-BE" sz="2000" b="1" i="0" u="none" strike="noStrike" kern="1200" cap="none" spc="0" normalizeH="0" baseline="0" noProof="0" dirty="0">
              <a:ln>
                <a:noFill/>
              </a:ln>
              <a:solidFill>
                <a:prstClr val="white"/>
              </a:solidFill>
              <a:effectLst/>
              <a:highlight>
                <a:srgbClr val="00FF00"/>
              </a:highlight>
              <a:uLnTx/>
              <a:uFillTx/>
              <a:latin typeface="Calibri" panose="020F0502020204030204" pitchFamily="34" charset="0"/>
              <a:ea typeface="+mn-ea"/>
              <a:cs typeface="Calibri" panose="020F0502020204030204" pitchFamily="34" charset="0"/>
            </a:endParaRPr>
          </a:p>
        </p:txBody>
      </p:sp>
      <p:pic>
        <p:nvPicPr>
          <p:cNvPr id="3" name="Afbeelding 2" descr="De zes onmisbare bouwstenen van uw omnichannel-strategie">
            <a:extLst>
              <a:ext uri="{FF2B5EF4-FFF2-40B4-BE49-F238E27FC236}">
                <a16:creationId xmlns:a16="http://schemas.microsoft.com/office/drawing/2014/main" id="{26D01781-E431-D22B-7158-1AECE774F51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3200" y="5740120"/>
            <a:ext cx="1382600" cy="611733"/>
          </a:xfrm>
          <a:prstGeom prst="rect">
            <a:avLst/>
          </a:prstGeom>
          <a:noFill/>
          <a:ln>
            <a:noFill/>
          </a:ln>
        </p:spPr>
      </p:pic>
      <p:pic>
        <p:nvPicPr>
          <p:cNvPr id="4" name="Picture 181447067">
            <a:extLst>
              <a:ext uri="{FF2B5EF4-FFF2-40B4-BE49-F238E27FC236}">
                <a16:creationId xmlns:a16="http://schemas.microsoft.com/office/drawing/2014/main" id="{DBB827DE-C98A-2528-D4D0-0CA20BB9AB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99" y="5265139"/>
            <a:ext cx="2076474" cy="1161585"/>
          </a:xfrm>
          <a:prstGeom prst="rect">
            <a:avLst/>
          </a:prstGeom>
        </p:spPr>
      </p:pic>
      <p:sp>
        <p:nvSpPr>
          <p:cNvPr id="5" name="Tekstvak 4">
            <a:extLst>
              <a:ext uri="{FF2B5EF4-FFF2-40B4-BE49-F238E27FC236}">
                <a16:creationId xmlns:a16="http://schemas.microsoft.com/office/drawing/2014/main" id="{51460549-9C32-C270-D75D-E36486E528A9}"/>
              </a:ext>
            </a:extLst>
          </p:cNvPr>
          <p:cNvSpPr txBox="1"/>
          <p:nvPr/>
        </p:nvSpPr>
        <p:spPr>
          <a:xfrm>
            <a:off x="1644650" y="611958"/>
            <a:ext cx="9029700"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Afsluiting van de dag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Uit de toelichting van het erkenningsbesluit.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Opdracht (het organiseren van veranderingsgerichte en krachtgerichte hulpverlening) en finaliteit (ontwikkelings- en ontplooiingskansen vrijwaren en maatschappelijke re-integratie bevorderen) van organisaties voor bijzondere jeugdzorg. Voor deze categorie behouden we het adjectief ‘bijzonder’ in de naam, omdat dit aanbod zich ook binnen de integrale jeugdhulp op een bijzondere manier blijft profileren: deze voorzieningen blijven zich (ook) richten op gerechtelijke jeugdhulp, voor gezinnen met gemanifesteerde problemen, die niet noodzakelijk gemotiveerd moeten zijn.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sng"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Suggestie om volgende paragraaf in te bouwen.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dirty="0">
                <a:ln>
                  <a:noFill/>
                </a:ln>
                <a:solidFill>
                  <a:srgbClr val="1D1B11"/>
                </a:solidFill>
                <a:effectLst/>
                <a:uLnTx/>
                <a:uFillTx/>
                <a:latin typeface="Calibri" panose="020F0502020204030204" pitchFamily="34" charset="0"/>
                <a:ea typeface="+mn-ea"/>
                <a:cs typeface="+mn-cs"/>
              </a:rPr>
              <a:t>Daarnaast zien organisaties betrokken op jeugdhulp heel wat concrete maatschappelijke oorzaken die het voor jongeren en gezinnen erg moeilijk maken. Vanuit een politiserende basishouding dienen deze </a:t>
            </a:r>
            <a:r>
              <a:rPr kumimoji="0" lang="nl-NL" sz="1800" b="0" i="1" u="none" strike="noStrike" kern="1200" cap="none" spc="0" normalizeH="0" baseline="0" noProof="0" dirty="0" err="1">
                <a:ln>
                  <a:noFill/>
                </a:ln>
                <a:solidFill>
                  <a:srgbClr val="1D1B11"/>
                </a:solidFill>
                <a:effectLst/>
                <a:uLnTx/>
                <a:uFillTx/>
                <a:latin typeface="Calibri" panose="020F0502020204030204" pitchFamily="34" charset="0"/>
                <a:ea typeface="+mn-ea"/>
                <a:cs typeface="+mn-cs"/>
              </a:rPr>
              <a:t>social</a:t>
            </a:r>
            <a:r>
              <a:rPr kumimoji="0" lang="nl-NL" sz="1800" b="0" i="1" u="none" strike="noStrike" kern="1200" cap="none" spc="0" normalizeH="0" baseline="0" noProof="0" dirty="0">
                <a:ln>
                  <a:noFill/>
                </a:ln>
                <a:solidFill>
                  <a:srgbClr val="1D1B11"/>
                </a:solidFill>
                <a:effectLst/>
                <a:uLnTx/>
                <a:uFillTx/>
                <a:latin typeface="Calibri" panose="020F0502020204030204" pitchFamily="34" charset="0"/>
                <a:ea typeface="+mn-ea"/>
                <a:cs typeface="+mn-cs"/>
              </a:rPr>
              <a:t> professionals, met respect voor de specifieke eigenheid en expertise van deze organisaties, een signaalfunctie op te nemen ten aanzien van de verschillende beleidsdomeinen en mee te bouwen aan structurele veranderingen.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The Hand 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The Hand Bold"/>
              <a:ea typeface="+mn-ea"/>
              <a:cs typeface="+mn-cs"/>
            </a:endParaRPr>
          </a:p>
        </p:txBody>
      </p:sp>
    </p:spTree>
    <p:extLst>
      <p:ext uri="{BB962C8B-B14F-4D97-AF65-F5344CB8AC3E}">
        <p14:creationId xmlns:p14="http://schemas.microsoft.com/office/powerpoint/2010/main" val="2335958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D22FE80-6E79-C1CD-EA9E-752658DAF292}"/>
              </a:ext>
            </a:extLst>
          </p:cNvPr>
          <p:cNvSpPr txBox="1"/>
          <p:nvPr/>
        </p:nvSpPr>
        <p:spPr>
          <a:xfrm>
            <a:off x="8524567" y="5845932"/>
            <a:ext cx="1838633" cy="400110"/>
          </a:xfrm>
          <a:prstGeom prst="rect">
            <a:avLst/>
          </a:prstGeom>
          <a:noFill/>
        </p:spPr>
        <p:txBody>
          <a:bodyPr wrap="square" rtlCol="0">
            <a:spAutoFit/>
          </a:bodyPr>
          <a:lstStyle/>
          <a:p>
            <a:r>
              <a:rPr lang="nl-NL" sz="2000" b="1" dirty="0">
                <a:solidFill>
                  <a:schemeClr val="bg1"/>
                </a:solidFill>
                <a:highlight>
                  <a:srgbClr val="00FF00"/>
                </a:highlight>
                <a:latin typeface="Calibri" panose="020F0502020204030204" pitchFamily="34" charset="0"/>
                <a:cs typeface="Calibri" panose="020F0502020204030204" pitchFamily="34" charset="0"/>
              </a:rPr>
              <a:t>CANO BOUWT!</a:t>
            </a:r>
            <a:endParaRPr lang="nl-BE" sz="2000" b="1" dirty="0">
              <a:solidFill>
                <a:schemeClr val="bg1"/>
              </a:solidFill>
              <a:highlight>
                <a:srgbClr val="00FF00"/>
              </a:highlight>
              <a:latin typeface="Calibri" panose="020F0502020204030204" pitchFamily="34" charset="0"/>
              <a:cs typeface="Calibri" panose="020F0502020204030204" pitchFamily="34" charset="0"/>
            </a:endParaRPr>
          </a:p>
        </p:txBody>
      </p:sp>
      <p:pic>
        <p:nvPicPr>
          <p:cNvPr id="3" name="Afbeelding 2" descr="De zes onmisbare bouwstenen van uw omnichannel-strategie">
            <a:extLst>
              <a:ext uri="{FF2B5EF4-FFF2-40B4-BE49-F238E27FC236}">
                <a16:creationId xmlns:a16="http://schemas.microsoft.com/office/drawing/2014/main" id="{26D01781-E431-D22B-7158-1AECE774F51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3200" y="5740120"/>
            <a:ext cx="1382600" cy="611733"/>
          </a:xfrm>
          <a:prstGeom prst="rect">
            <a:avLst/>
          </a:prstGeom>
          <a:noFill/>
          <a:ln>
            <a:noFill/>
          </a:ln>
        </p:spPr>
      </p:pic>
      <p:pic>
        <p:nvPicPr>
          <p:cNvPr id="4" name="Picture 181447067">
            <a:extLst>
              <a:ext uri="{FF2B5EF4-FFF2-40B4-BE49-F238E27FC236}">
                <a16:creationId xmlns:a16="http://schemas.microsoft.com/office/drawing/2014/main" id="{DBB827DE-C98A-2528-D4D0-0CA20BB9AB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99" y="5265139"/>
            <a:ext cx="2076474" cy="1161585"/>
          </a:xfrm>
          <a:prstGeom prst="rect">
            <a:avLst/>
          </a:prstGeom>
        </p:spPr>
      </p:pic>
      <p:pic>
        <p:nvPicPr>
          <p:cNvPr id="10" name="Afbeelding 9">
            <a:extLst>
              <a:ext uri="{FF2B5EF4-FFF2-40B4-BE49-F238E27FC236}">
                <a16:creationId xmlns:a16="http://schemas.microsoft.com/office/drawing/2014/main" id="{EA2C63E9-FCA6-686A-0FAA-1330E996D384}"/>
              </a:ext>
            </a:extLst>
          </p:cNvPr>
          <p:cNvPicPr>
            <a:picLocks noChangeAspect="1"/>
          </p:cNvPicPr>
          <p:nvPr/>
        </p:nvPicPr>
        <p:blipFill>
          <a:blip r:embed="rId4"/>
          <a:stretch>
            <a:fillRect/>
          </a:stretch>
        </p:blipFill>
        <p:spPr>
          <a:xfrm>
            <a:off x="2074862" y="341458"/>
            <a:ext cx="8815388" cy="4817870"/>
          </a:xfrm>
          <a:prstGeom prst="rect">
            <a:avLst/>
          </a:prstGeom>
        </p:spPr>
      </p:pic>
      <p:pic>
        <p:nvPicPr>
          <p:cNvPr id="5" name="Afbeelding 4">
            <a:extLst>
              <a:ext uri="{FF2B5EF4-FFF2-40B4-BE49-F238E27FC236}">
                <a16:creationId xmlns:a16="http://schemas.microsoft.com/office/drawing/2014/main" id="{C7E90413-3FB2-5009-B67D-6EDAE0D7491A}"/>
              </a:ext>
            </a:extLst>
          </p:cNvPr>
          <p:cNvPicPr>
            <a:picLocks noChangeAspect="1"/>
          </p:cNvPicPr>
          <p:nvPr/>
        </p:nvPicPr>
        <p:blipFill>
          <a:blip r:embed="rId5"/>
          <a:stretch>
            <a:fillRect/>
          </a:stretch>
        </p:blipFill>
        <p:spPr>
          <a:xfrm>
            <a:off x="307867" y="431276"/>
            <a:ext cx="3006725" cy="603250"/>
          </a:xfrm>
          <a:prstGeom prst="rect">
            <a:avLst/>
          </a:prstGeom>
        </p:spPr>
      </p:pic>
    </p:spTree>
    <p:extLst>
      <p:ext uri="{BB962C8B-B14F-4D97-AF65-F5344CB8AC3E}">
        <p14:creationId xmlns:p14="http://schemas.microsoft.com/office/powerpoint/2010/main" val="3749975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D22FE80-6E79-C1CD-EA9E-752658DAF292}"/>
              </a:ext>
            </a:extLst>
          </p:cNvPr>
          <p:cNvSpPr txBox="1"/>
          <p:nvPr/>
        </p:nvSpPr>
        <p:spPr>
          <a:xfrm>
            <a:off x="8524567" y="5845932"/>
            <a:ext cx="1838633" cy="400110"/>
          </a:xfrm>
          <a:prstGeom prst="rect">
            <a:avLst/>
          </a:prstGeom>
          <a:noFill/>
        </p:spPr>
        <p:txBody>
          <a:bodyPr wrap="square" rtlCol="0">
            <a:spAutoFit/>
          </a:bodyPr>
          <a:lstStyle/>
          <a:p>
            <a:r>
              <a:rPr lang="nl-NL" sz="2000" b="1" dirty="0">
                <a:solidFill>
                  <a:schemeClr val="bg1"/>
                </a:solidFill>
                <a:highlight>
                  <a:srgbClr val="00FF00"/>
                </a:highlight>
                <a:latin typeface="Calibri" panose="020F0502020204030204" pitchFamily="34" charset="0"/>
                <a:cs typeface="Calibri" panose="020F0502020204030204" pitchFamily="34" charset="0"/>
              </a:rPr>
              <a:t>CANO BOUWT!</a:t>
            </a:r>
            <a:endParaRPr lang="nl-BE" sz="2000" b="1" dirty="0">
              <a:solidFill>
                <a:schemeClr val="bg1"/>
              </a:solidFill>
              <a:highlight>
                <a:srgbClr val="00FF00"/>
              </a:highlight>
              <a:latin typeface="Calibri" panose="020F0502020204030204" pitchFamily="34" charset="0"/>
              <a:cs typeface="Calibri" panose="020F0502020204030204" pitchFamily="34" charset="0"/>
            </a:endParaRPr>
          </a:p>
        </p:txBody>
      </p:sp>
      <p:pic>
        <p:nvPicPr>
          <p:cNvPr id="3" name="Afbeelding 2" descr="De zes onmisbare bouwstenen van uw omnichannel-strategie">
            <a:extLst>
              <a:ext uri="{FF2B5EF4-FFF2-40B4-BE49-F238E27FC236}">
                <a16:creationId xmlns:a16="http://schemas.microsoft.com/office/drawing/2014/main" id="{26D01781-E431-D22B-7158-1AECE774F51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3200" y="5740120"/>
            <a:ext cx="1382600" cy="611733"/>
          </a:xfrm>
          <a:prstGeom prst="rect">
            <a:avLst/>
          </a:prstGeom>
          <a:noFill/>
          <a:ln>
            <a:noFill/>
          </a:ln>
        </p:spPr>
      </p:pic>
      <p:pic>
        <p:nvPicPr>
          <p:cNvPr id="4" name="Picture 181447067">
            <a:extLst>
              <a:ext uri="{FF2B5EF4-FFF2-40B4-BE49-F238E27FC236}">
                <a16:creationId xmlns:a16="http://schemas.microsoft.com/office/drawing/2014/main" id="{DBB827DE-C98A-2528-D4D0-0CA20BB9AB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99" y="5265139"/>
            <a:ext cx="2076474" cy="1161585"/>
          </a:xfrm>
          <a:prstGeom prst="rect">
            <a:avLst/>
          </a:prstGeom>
        </p:spPr>
      </p:pic>
      <p:pic>
        <p:nvPicPr>
          <p:cNvPr id="8" name="Afbeelding 7">
            <a:extLst>
              <a:ext uri="{FF2B5EF4-FFF2-40B4-BE49-F238E27FC236}">
                <a16:creationId xmlns:a16="http://schemas.microsoft.com/office/drawing/2014/main" id="{41D20E46-EF85-E3E0-F528-96091E6CCDC1}"/>
              </a:ext>
            </a:extLst>
          </p:cNvPr>
          <p:cNvPicPr>
            <a:picLocks noChangeAspect="1"/>
          </p:cNvPicPr>
          <p:nvPr/>
        </p:nvPicPr>
        <p:blipFill>
          <a:blip r:embed="rId4"/>
          <a:stretch>
            <a:fillRect/>
          </a:stretch>
        </p:blipFill>
        <p:spPr>
          <a:xfrm>
            <a:off x="2362657" y="261331"/>
            <a:ext cx="8565545" cy="6335337"/>
          </a:xfrm>
          <a:prstGeom prst="rect">
            <a:avLst/>
          </a:prstGeom>
        </p:spPr>
      </p:pic>
      <p:sp>
        <p:nvSpPr>
          <p:cNvPr id="12" name="Tekstvak 11">
            <a:extLst>
              <a:ext uri="{FF2B5EF4-FFF2-40B4-BE49-F238E27FC236}">
                <a16:creationId xmlns:a16="http://schemas.microsoft.com/office/drawing/2014/main" id="{41862962-5EA3-31DD-21C1-4EA431FA9EDD}"/>
              </a:ext>
            </a:extLst>
          </p:cNvPr>
          <p:cNvSpPr txBox="1"/>
          <p:nvPr/>
        </p:nvSpPr>
        <p:spPr>
          <a:xfrm>
            <a:off x="472649" y="431276"/>
            <a:ext cx="3057951" cy="3354765"/>
          </a:xfrm>
          <a:prstGeom prst="rect">
            <a:avLst/>
          </a:prstGeom>
          <a:noFill/>
        </p:spPr>
        <p:txBody>
          <a:bodyPr wrap="square">
            <a:spAutoFit/>
          </a:bodyPr>
          <a:lstStyle/>
          <a:p>
            <a:pPr algn="l"/>
            <a:endParaRPr lang="nl-BE" sz="3200" b="0" i="0" u="none" strike="noStrike" baseline="0" dirty="0">
              <a:solidFill>
                <a:srgbClr val="000000"/>
              </a:solidFill>
              <a:latin typeface="Arial" panose="020B0604020202020204" pitchFamily="34" charset="0"/>
            </a:endParaRPr>
          </a:p>
          <a:p>
            <a:r>
              <a:rPr lang="nl-NL" sz="1800" b="0" i="0" u="none" strike="noStrike" baseline="0" dirty="0">
                <a:solidFill>
                  <a:srgbClr val="000000"/>
                </a:solidFill>
                <a:latin typeface="Franklin Gothic Book" panose="020B0503020102020204" pitchFamily="34" charset="0"/>
              </a:rPr>
              <a:t>De kijk op </a:t>
            </a:r>
            <a:r>
              <a:rPr lang="nl-NL" sz="1800" b="1" i="0" u="none" strike="noStrike" baseline="0" dirty="0">
                <a:solidFill>
                  <a:srgbClr val="000000"/>
                </a:solidFill>
                <a:latin typeface="Franklin Gothic Book" panose="020B0503020102020204" pitchFamily="34" charset="0"/>
              </a:rPr>
              <a:t>mensenrechten </a:t>
            </a:r>
            <a:r>
              <a:rPr lang="nl-NL" sz="1800" b="0" i="0" u="none" strike="noStrike" baseline="0" dirty="0">
                <a:solidFill>
                  <a:srgbClr val="000000"/>
                </a:solidFill>
                <a:latin typeface="Franklin Gothic Book" panose="020B0503020102020204" pitchFamily="34" charset="0"/>
              </a:rPr>
              <a:t>geldt als referentie- en handelingskader, met bijzondere aandacht voor sociale grondrechten en de rechten van het kind. We hebben als samenleving de mogelijkheid en de verantwoordelijkheid deze rechten te waarborgen. </a:t>
            </a:r>
          </a:p>
        </p:txBody>
      </p:sp>
    </p:spTree>
    <p:extLst>
      <p:ext uri="{BB962C8B-B14F-4D97-AF65-F5344CB8AC3E}">
        <p14:creationId xmlns:p14="http://schemas.microsoft.com/office/powerpoint/2010/main" val="955188470"/>
      </p:ext>
    </p:extLst>
  </p:cSld>
  <p:clrMapOvr>
    <a:masterClrMapping/>
  </p:clrMapOvr>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voorwerk">
  <a:themeElements>
    <a:clrScheme name="_SAM_2017">
      <a:dk1>
        <a:sysClr val="windowText" lastClr="000000"/>
      </a:dk1>
      <a:lt1>
        <a:sysClr val="window" lastClr="FFFFFF"/>
      </a:lt1>
      <a:dk2>
        <a:srgbClr val="00A183"/>
      </a:dk2>
      <a:lt2>
        <a:srgbClr val="F2F2F2"/>
      </a:lt2>
      <a:accent1>
        <a:srgbClr val="00A183"/>
      </a:accent1>
      <a:accent2>
        <a:srgbClr val="6BBFA3"/>
      </a:accent2>
      <a:accent3>
        <a:srgbClr val="C7502E"/>
      </a:accent3>
      <a:accent4>
        <a:srgbClr val="EE7326"/>
      </a:accent4>
      <a:accent5>
        <a:srgbClr val="005CA9"/>
      </a:accent5>
      <a:accent6>
        <a:srgbClr val="00A5DF"/>
      </a:accent6>
      <a:hlink>
        <a:srgbClr val="000000"/>
      </a:hlink>
      <a:folHlink>
        <a:srgbClr val="000000"/>
      </a:folHlink>
    </a:clrScheme>
    <a:fontScheme name="_SAM">
      <a:majorFont>
        <a:latin typeface="Trebuchet MS"/>
        <a:ea typeface=""/>
        <a:cs typeface=""/>
      </a:majorFont>
      <a:minorFont>
        <a:latin typeface="Trebuchet MS"/>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M_schermpresentatie-sjabloon - kopie - kopie" id="{2E4D0887-A227-4DF4-A567-57AE1D6AAE6E}" vid="{D916729F-11E4-4605-B0CE-2A92298E4021}"/>
    </a:ext>
  </a:extLst>
</a:theme>
</file>

<file path=ppt/theme/theme5.xml><?xml version="1.0" encoding="utf-8"?>
<a:theme xmlns:a="http://schemas.openxmlformats.org/drawingml/2006/main" name="1_inhoud">
  <a:themeElements>
    <a:clrScheme name="_SAM_2017">
      <a:dk1>
        <a:sysClr val="windowText" lastClr="000000"/>
      </a:dk1>
      <a:lt1>
        <a:sysClr val="window" lastClr="FFFFFF"/>
      </a:lt1>
      <a:dk2>
        <a:srgbClr val="00A183"/>
      </a:dk2>
      <a:lt2>
        <a:srgbClr val="F2F2F2"/>
      </a:lt2>
      <a:accent1>
        <a:srgbClr val="00A183"/>
      </a:accent1>
      <a:accent2>
        <a:srgbClr val="6BBFA3"/>
      </a:accent2>
      <a:accent3>
        <a:srgbClr val="C7502E"/>
      </a:accent3>
      <a:accent4>
        <a:srgbClr val="EE7326"/>
      </a:accent4>
      <a:accent5>
        <a:srgbClr val="005CA9"/>
      </a:accent5>
      <a:accent6>
        <a:srgbClr val="00A5DF"/>
      </a:accent6>
      <a:hlink>
        <a:srgbClr val="000000"/>
      </a:hlink>
      <a:folHlink>
        <a:srgbClr val="000000"/>
      </a:folHlink>
    </a:clrScheme>
    <a:fontScheme name="_SAM">
      <a:majorFont>
        <a:latin typeface="Trebuchet MS"/>
        <a:ea typeface=""/>
        <a:cs typeface=""/>
      </a:majorFont>
      <a:minorFont>
        <a:latin typeface="Trebuchet MS"/>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M_schermpresentatie-sjabloon - kopie - kopie" id="{2E4D0887-A227-4DF4-A567-57AE1D6AAE6E}" vid="{9F62D3E4-5601-4637-86F2-B70F097C009E}"/>
    </a:ext>
  </a:extLst>
</a:theme>
</file>

<file path=ppt/theme/theme6.xml><?xml version="1.0" encoding="utf-8"?>
<a:theme xmlns:a="http://schemas.openxmlformats.org/drawingml/2006/main" name="slotscherm">
  <a:themeElements>
    <a:clrScheme name="_SAM_2017">
      <a:dk1>
        <a:sysClr val="windowText" lastClr="000000"/>
      </a:dk1>
      <a:lt1>
        <a:sysClr val="window" lastClr="FFFFFF"/>
      </a:lt1>
      <a:dk2>
        <a:srgbClr val="00A183"/>
      </a:dk2>
      <a:lt2>
        <a:srgbClr val="F2F2F2"/>
      </a:lt2>
      <a:accent1>
        <a:srgbClr val="00A183"/>
      </a:accent1>
      <a:accent2>
        <a:srgbClr val="6BBFA3"/>
      </a:accent2>
      <a:accent3>
        <a:srgbClr val="C7502E"/>
      </a:accent3>
      <a:accent4>
        <a:srgbClr val="EE7326"/>
      </a:accent4>
      <a:accent5>
        <a:srgbClr val="005CA9"/>
      </a:accent5>
      <a:accent6>
        <a:srgbClr val="00A5DF"/>
      </a:accent6>
      <a:hlink>
        <a:srgbClr val="000000"/>
      </a:hlink>
      <a:folHlink>
        <a:srgbClr val="000000"/>
      </a:folHlink>
    </a:clrScheme>
    <a:fontScheme name="_SAM">
      <a:majorFont>
        <a:latin typeface="Trebuchet MS"/>
        <a:ea typeface=""/>
        <a:cs typeface=""/>
      </a:majorFont>
      <a:minorFont>
        <a:latin typeface="Trebuchet MS"/>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M_schermpresentatie-sjabloon - kopie - kopie" id="{2E4D0887-A227-4DF4-A567-57AE1D6AAE6E}" vid="{28DF2719-71C3-4661-8256-F0157FCFE9A6}"/>
    </a:ext>
  </a:ext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610</TotalTime>
  <Words>6269</Words>
  <Application>Microsoft Office PowerPoint</Application>
  <PresentationFormat>Breedbeeld</PresentationFormat>
  <Paragraphs>519</Paragraphs>
  <Slides>74</Slides>
  <Notes>20</Notes>
  <HiddenSlides>0</HiddenSlides>
  <MMClips>0</MMClips>
  <ScaleCrop>false</ScaleCrop>
  <HeadingPairs>
    <vt:vector size="6" baseType="variant">
      <vt:variant>
        <vt:lpstr>Gebruikte lettertypen</vt:lpstr>
      </vt:variant>
      <vt:variant>
        <vt:i4>8</vt:i4>
      </vt:variant>
      <vt:variant>
        <vt:lpstr>Thema</vt:lpstr>
      </vt:variant>
      <vt:variant>
        <vt:i4>6</vt:i4>
      </vt:variant>
      <vt:variant>
        <vt:lpstr>Diatitels</vt:lpstr>
      </vt:variant>
      <vt:variant>
        <vt:i4>74</vt:i4>
      </vt:variant>
    </vt:vector>
  </HeadingPairs>
  <TitlesOfParts>
    <vt:vector size="88" baseType="lpstr">
      <vt:lpstr>Arial</vt:lpstr>
      <vt:lpstr>Calibri</vt:lpstr>
      <vt:lpstr>Calibri Light</vt:lpstr>
      <vt:lpstr>Courier New</vt:lpstr>
      <vt:lpstr>Franklin Gothic Book</vt:lpstr>
      <vt:lpstr>The Hand Bold</vt:lpstr>
      <vt:lpstr>The Serif Hand Black</vt:lpstr>
      <vt:lpstr>Trebuchet MS</vt:lpstr>
      <vt:lpstr>SketchyVTI</vt:lpstr>
      <vt:lpstr>Kantoorthema</vt:lpstr>
      <vt:lpstr>Office Theme</vt:lpstr>
      <vt:lpstr>voorwerk</vt:lpstr>
      <vt:lpstr>1_inhoud</vt:lpstr>
      <vt:lpstr>slotscherm</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Politisering en de politieke missie van sociaal werk  Dr. Pascal Debruyne (Hogeschool Odisee)  </vt:lpstr>
      <vt:lpstr>Politisering is “in”!</vt:lpstr>
      <vt:lpstr>Het nieuwe jargon van politisering in het Vlaamse sociaal werk
</vt:lpstr>
      <vt:lpstr>Politisering in het Vlaams Actieplan 'Sterk Sociaal Werk' 
</vt:lpstr>
      <vt:lpstr>Op zoek naar een effectief kader 
</vt:lpstr>
      <vt:lpstr>Wat is politisering?</vt:lpstr>
      <vt:lpstr>‘Publiek gaan’</vt:lpstr>
      <vt:lpstr>Externe &amp; interne druk om te transformeren &amp; politiseren in Vlaanderen &amp; Brussel
</vt:lpstr>
      <vt:lpstr>Internationale aandacht voor 'politisering'
</vt:lpstr>
      <vt:lpstr>Normatieve opdracht van sociaal werk</vt:lpstr>
      <vt:lpstr>Normativiteit &amp; positionaliteit in sociaal werk
</vt:lpstr>
      <vt:lpstr>  Sociaal werk kan niet "niet" politiek zijn in een gepolitiseerde context. Historische constante </vt:lpstr>
      <vt:lpstr>Verwarring “Politisering” en “de politieke rol” van sociaal werk</vt:lpstr>
      <vt:lpstr>Verwarring: “Politisering” en “de politieke rol” van sociaal werk
</vt:lpstr>
      <vt:lpstr>Verschuiving 1: naar beleidswerk</vt:lpstr>
      <vt:lpstr>Verschuiving 1: naar beleidswerk</vt:lpstr>
      <vt:lpstr>Verschuiving 2: naar 'elke mogelijke politieke actie'
</vt:lpstr>
      <vt:lpstr>Verschuiving 3: naar 'werken in de discretionaire ruimte'’ </vt:lpstr>
      <vt:lpstr>Verschuving 3: naar 'werken in de discretionaire ruimte'’ </vt:lpstr>
      <vt:lpstr>2 strategieën voor politisering Agonistische politiek &amp; prefiguratieve politiek</vt:lpstr>
      <vt:lpstr>Agonistische strategie als hefboom voor politisering</vt:lpstr>
      <vt:lpstr>Agonistische politiek kortwieken </vt:lpstr>
      <vt:lpstr>PowerPoint-presentatie</vt:lpstr>
      <vt:lpstr> </vt:lpstr>
      <vt:lpstr>Prefiguratieve politiek als hefboom voor politisering</vt:lpstr>
      <vt:lpstr>References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Bouwstenen voor structurele veranderingen</vt:lpstr>
      <vt:lpstr>SAM, Steunpunt Mens en Samenleving</vt:lpstr>
      <vt:lpstr>SAM, Steunpunt Mens en Samenleving</vt:lpstr>
      <vt:lpstr>Grond- en mensenrechten</vt:lpstr>
      <vt:lpstr>Visie op armoede en sociale uitsluiting</vt:lpstr>
      <vt:lpstr>Visie op armoede en sociale uitsluiting</vt:lpstr>
      <vt:lpstr>Bouwstenen voor structurele veranderingen</vt:lpstr>
      <vt:lpstr>Bouwstenen voor structurele veranderingen</vt:lpstr>
      <vt:lpstr>Modelontwikkeling</vt:lpstr>
      <vt:lpstr>Voorbeeld: WoonBox Brussel</vt:lpstr>
      <vt:lpstr>Spanningsvelden en uitdagingen</vt:lpstr>
      <vt:lpstr>Beleid en regelgeving</vt:lpstr>
      <vt:lpstr>Beleid en regelgeving</vt:lpstr>
      <vt:lpstr>Voorbeeld: de Experten</vt:lpstr>
      <vt:lpstr>Spanningsvelden en uitdagingen</vt:lpstr>
      <vt:lpstr>Publieke opinie: voorbeeld ‘De Woonzaak’</vt:lpstr>
      <vt:lpstr>Publieke opinie: voorbeeld ‘De Woonzaak’</vt:lpstr>
      <vt:lpstr>Spanningsvelden en uitdagingen</vt:lpstr>
      <vt:lpstr>Bedankt voor jullie aandacht!</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Tine Vansteenkiste</dc:creator>
  <cp:lastModifiedBy>Tine Vansteenkiste</cp:lastModifiedBy>
  <cp:revision>7</cp:revision>
  <cp:lastPrinted>2022-12-01T16:29:03Z</cp:lastPrinted>
  <dcterms:created xsi:type="dcterms:W3CDTF">2022-11-30T19:30:57Z</dcterms:created>
  <dcterms:modified xsi:type="dcterms:W3CDTF">2022-12-01T22:14:13Z</dcterms:modified>
</cp:coreProperties>
</file>